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3"/>
  </p:notesMasterIdLst>
  <p:handoutMasterIdLst>
    <p:handoutMasterId r:id="rId44"/>
  </p:handoutMasterIdLst>
  <p:sldIdLst>
    <p:sldId id="424" r:id="rId2"/>
    <p:sldId id="474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5" r:id="rId23"/>
    <p:sldId id="496" r:id="rId24"/>
    <p:sldId id="494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465" r:id="rId4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nuel BOURDAUD" initials="E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AD3"/>
    <a:srgbClr val="F18B2E"/>
    <a:srgbClr val="FF9900"/>
    <a:srgbClr val="FF3300"/>
    <a:srgbClr val="BFBFBF"/>
    <a:srgbClr val="7030A0"/>
    <a:srgbClr val="FFCC00"/>
    <a:srgbClr val="996600"/>
    <a:srgbClr val="463436"/>
    <a:srgbClr val="46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2627" autoAdjust="0"/>
  </p:normalViewPr>
  <p:slideViewPr>
    <p:cSldViewPr snapToGrid="0">
      <p:cViewPr>
        <p:scale>
          <a:sx n="75" d="100"/>
          <a:sy n="75" d="100"/>
        </p:scale>
        <p:origin x="-1932" y="-882"/>
      </p:cViewPr>
      <p:guideLst>
        <p:guide orient="horz" pos="34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B4031-7827-4A73-97A0-147D33AE9491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1147-CC05-42EA-A07B-C9557C49EA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8314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4884-7BD6-4DB1-996D-6062423FDFDD}" type="datetimeFigureOut">
              <a:rPr lang="fr-FR" smtClean="0"/>
              <a:t>10/02/2017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909C0-0355-4EBC-845B-AD6EC09EE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7887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535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800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143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25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0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85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47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969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5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60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9AE65-9F8A-49F6-A466-54FEE0BE5851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61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BF7AD-25E6-4A4B-9B36-81426A24B8C8}" type="slidenum">
              <a:rPr lang="fr-FR" smtClean="0"/>
              <a:pPr/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823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 smtClean="0"/>
              <a:t>Pour gérer les données de la façon la plus automatique et complète possible, il y a différentes étapes à franchir :</a:t>
            </a:r>
          </a:p>
          <a:p>
            <a:pPr>
              <a:buFontTx/>
              <a:buChar char="-"/>
              <a:defRPr/>
            </a:pPr>
            <a:r>
              <a:rPr lang="fr-FR" dirty="0" smtClean="0"/>
              <a:t>La première est fonctionnelle : il faut savoir de quoi on parle, quel est le sens porté par les données. Les données ne sont pas là pour faire joli : elles doivent être porteuses de sens, sinon elles ne servent à rien ; elles doivent être reconnaissables sinon elles sont inutilisables. C’est dans le périmètre « information » qu’on va donc s’intéresser à ces sujets en définissant…</a:t>
            </a:r>
          </a:p>
          <a:p>
            <a:pPr>
              <a:buFontTx/>
              <a:buChar char="-"/>
              <a:defRPr/>
            </a:pPr>
            <a:r>
              <a:rPr lang="fr-FR" dirty="0" smtClean="0"/>
              <a:t>La seconde est également fonctionnelle mais au-delà du dictionnaire qui prend une notion et la décortique, on va s’intéresser à ce qui qualifie chaque donnée et aux relations que chaque notion entretient avec les autres. On parlera alors de hiérarchies, de domaines, d’attributs </a:t>
            </a:r>
            <a:r>
              <a:rPr lang="fr-FR" dirty="0" err="1" smtClean="0"/>
              <a:t>etc</a:t>
            </a:r>
            <a:r>
              <a:rPr lang="fr-FR" dirty="0" smtClean="0"/>
              <a:t>…</a:t>
            </a:r>
          </a:p>
          <a:p>
            <a:pPr>
              <a:buFontTx/>
              <a:buChar char="-"/>
              <a:defRPr/>
            </a:pPr>
            <a:r>
              <a:rPr lang="fr-FR" dirty="0" smtClean="0"/>
              <a:t>La troisième étape commence à mettre du mouvement dans ces définitions plutôt statiques. Une donnée isolée et figée n’a que peu d’intérêt : dans une base de données, les informations bougent, sont mises à jour, rafraichies et l’on a donc besoin de construire des règles qui permettent de gérer les modifications de façon à garder une cohérence entre les informations dans le temps, à éviter que des changement intempestifs ne s’opèrent, et à tracer les modifications </a:t>
            </a:r>
          </a:p>
          <a:p>
            <a:pPr>
              <a:buFontTx/>
              <a:buChar char="-"/>
              <a:defRPr/>
            </a:pPr>
            <a:r>
              <a:rPr lang="fr-FR" dirty="0" smtClean="0"/>
              <a:t>Avec la quatrième étape on commence à rentrer dans le vif du sujet opérationnel de la qualité des données. C’est à cette étape que sont définies les organisations en charge de l’évaluation de la qualité et du contrôle de son état au cours du temps : les règles définies sont matérialisées dans des procédures qu’elles soient informatiques ou organisationnelles. Les anomalies détectées font l’objet d’une réelle confrontation aux définitions des données et à leurs attributs pour vérifier si ce sont de réelles anomalies, si ce sont les contrôles qui sont défaillants où s’il y une dérive dans les données elles-mêmes. Une fois caractérisées les anomalies donnent lieu à des traitements correctifs.</a:t>
            </a:r>
          </a:p>
          <a:p>
            <a:pPr>
              <a:buFontTx/>
              <a:buChar char="-"/>
              <a:defRPr/>
            </a:pPr>
            <a:r>
              <a:rPr lang="fr-FR" dirty="0" smtClean="0"/>
              <a:t>La cinquième étape concerne la possible automatisation du processus. La mise en place d’outils et leur intégration dans des chaînes de traitement, la génération automatique d’alertes, </a:t>
            </a:r>
            <a:r>
              <a:rPr lang="fr-FR" dirty="0" err="1" smtClean="0"/>
              <a:t>etc</a:t>
            </a:r>
            <a:r>
              <a:rPr lang="fr-FR" dirty="0" smtClean="0"/>
              <a:t>…</a:t>
            </a:r>
          </a:p>
          <a:p>
            <a:pPr>
              <a:defRPr/>
            </a:pPr>
            <a:r>
              <a:rPr lang="fr-FR" dirty="0" smtClean="0"/>
              <a:t>Très souvent on considère que la qualité des données commence à l’étape 4 et au sens strict du terme on a raison. Cependant, cette qualité des données ne pourra être efficace que si les trois premières étapes ont été correctement réalisées. Pas de mesure sans capteur ; pas de contrôle sans règle ; pas de limite sans référence ; pas de sujet sans définition. D’où l’importance, à tous les niveaux des dictionnaires, des processus, et de leur documentation.</a:t>
            </a:r>
          </a:p>
          <a:p>
            <a:pPr>
              <a:defRPr/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162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9E86A-3F5D-41BA-A153-585E1D4A5994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548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73219-4591-4364-A5D3-28FA19DF3849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89" y="4715433"/>
            <a:ext cx="5441698" cy="446834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Très bien, mais la qualité d’une donnée c’est quoi ?</a:t>
            </a:r>
          </a:p>
          <a:p>
            <a:pPr eaLnBrk="1" hangingPunct="1"/>
            <a:r>
              <a:rPr lang="en-US" smtClean="0"/>
              <a:t>Qu’est-ce qui caractérise une base de données de qualité ? Qu’est-ce qui fait qu’on va pouvoir s’en servir les yeux fermés pour construire des analyses, des modèles, des scores, etc.</a:t>
            </a:r>
          </a:p>
          <a:p>
            <a:pPr eaLnBrk="1" hangingPunct="1"/>
            <a:r>
              <a:rPr lang="en-US" smtClean="0"/>
              <a:t>Tout d’abord, quand on parle de données on parle de… données : des chiffres, du texte, des dates, des noms, des adresses, des valeurs, donc…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Ces données tout en étant précises et correctes peuvent être inutilisables : il faut que leur structure soit constante, que leur format soit compréhensible (si je me mets à utiliser des valeurs, dans une langue étrangère que je ne maîtrise pas, …),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Enfin, il faut que les données se “répondent” ; qu’on puisse les interpréter en relation entre elles ; qu’elles aient un sens dans le contexte, dans le référentiel auquel elles appartiennent.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73219-4591-4364-A5D3-28FA19DF3849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89" y="4715433"/>
            <a:ext cx="5441698" cy="4468342"/>
          </a:xfrm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la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donnée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quoi ?</a:t>
            </a:r>
          </a:p>
          <a:p>
            <a:pPr eaLnBrk="1" hangingPunct="1"/>
            <a:r>
              <a:rPr lang="en-US" dirty="0" err="1" smtClean="0"/>
              <a:t>Qu’est-ce</a:t>
            </a:r>
            <a:r>
              <a:rPr lang="en-US" dirty="0" smtClean="0"/>
              <a:t> qui </a:t>
            </a:r>
            <a:r>
              <a:rPr lang="en-US" dirty="0" err="1" smtClean="0"/>
              <a:t>caractérise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base de </a:t>
            </a:r>
            <a:r>
              <a:rPr lang="en-US" dirty="0" err="1" smtClean="0"/>
              <a:t>données</a:t>
            </a:r>
            <a:r>
              <a:rPr lang="en-US" dirty="0" smtClean="0"/>
              <a:t> de </a:t>
            </a:r>
            <a:r>
              <a:rPr lang="en-US" dirty="0" err="1" smtClean="0"/>
              <a:t>qualité</a:t>
            </a:r>
            <a:r>
              <a:rPr lang="en-US" dirty="0" smtClean="0"/>
              <a:t> ? </a:t>
            </a:r>
            <a:r>
              <a:rPr lang="en-US" dirty="0" err="1" smtClean="0"/>
              <a:t>Qu’est-ce</a:t>
            </a:r>
            <a:r>
              <a:rPr lang="en-US" dirty="0" smtClean="0"/>
              <a:t> qui fait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s’en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 les </a:t>
            </a:r>
            <a:r>
              <a:rPr lang="en-US" dirty="0" err="1" smtClean="0"/>
              <a:t>yeux</a:t>
            </a:r>
            <a:r>
              <a:rPr lang="en-US" dirty="0" smtClean="0"/>
              <a:t> </a:t>
            </a:r>
            <a:r>
              <a:rPr lang="en-US" dirty="0" err="1" smtClean="0"/>
              <a:t>fermés</a:t>
            </a:r>
            <a:r>
              <a:rPr lang="en-US" dirty="0" smtClean="0"/>
              <a:t> pour </a:t>
            </a:r>
            <a:r>
              <a:rPr lang="en-US" dirty="0" err="1" smtClean="0"/>
              <a:t>construire</a:t>
            </a:r>
            <a:r>
              <a:rPr lang="en-US" dirty="0" smtClean="0"/>
              <a:t> des analyses, des </a:t>
            </a:r>
            <a:r>
              <a:rPr lang="en-US" dirty="0" err="1" smtClean="0"/>
              <a:t>modèles</a:t>
            </a:r>
            <a:r>
              <a:rPr lang="en-US" dirty="0" smtClean="0"/>
              <a:t>, des scores, etc.</a:t>
            </a:r>
          </a:p>
          <a:p>
            <a:pPr eaLnBrk="1" hangingPunct="1"/>
            <a:r>
              <a:rPr lang="en-US" dirty="0" smtClean="0"/>
              <a:t>Tout </a:t>
            </a:r>
            <a:r>
              <a:rPr lang="en-US" dirty="0" err="1" smtClean="0"/>
              <a:t>d’abord</a:t>
            </a:r>
            <a:r>
              <a:rPr lang="en-US" dirty="0" smtClean="0"/>
              <a:t>, </a:t>
            </a:r>
            <a:r>
              <a:rPr lang="en-US" dirty="0" err="1" smtClean="0"/>
              <a:t>quand</a:t>
            </a:r>
            <a:r>
              <a:rPr lang="en-US" dirty="0" smtClean="0"/>
              <a:t> on </a:t>
            </a:r>
            <a:r>
              <a:rPr lang="en-US" dirty="0" err="1" smtClean="0"/>
              <a:t>parle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on </a:t>
            </a:r>
            <a:r>
              <a:rPr lang="en-US" dirty="0" err="1" smtClean="0"/>
              <a:t>parle</a:t>
            </a:r>
            <a:r>
              <a:rPr lang="en-US" dirty="0" smtClean="0"/>
              <a:t> de… </a:t>
            </a:r>
            <a:r>
              <a:rPr lang="en-US" dirty="0" err="1" smtClean="0"/>
              <a:t>données</a:t>
            </a:r>
            <a:r>
              <a:rPr lang="en-US" dirty="0" smtClean="0"/>
              <a:t> : des </a:t>
            </a:r>
            <a:r>
              <a:rPr lang="en-US" dirty="0" err="1" smtClean="0"/>
              <a:t>chiffres</a:t>
            </a:r>
            <a:r>
              <a:rPr lang="en-US" dirty="0" smtClean="0"/>
              <a:t>, du </a:t>
            </a:r>
            <a:r>
              <a:rPr lang="en-US" dirty="0" err="1" smtClean="0"/>
              <a:t>texte</a:t>
            </a:r>
            <a:r>
              <a:rPr lang="en-US" dirty="0" smtClean="0"/>
              <a:t>, des dates, des </a:t>
            </a:r>
            <a:r>
              <a:rPr lang="en-US" dirty="0" err="1" smtClean="0"/>
              <a:t>noms</a:t>
            </a:r>
            <a:r>
              <a:rPr lang="en-US" dirty="0" smtClean="0"/>
              <a:t>, des </a:t>
            </a:r>
            <a:r>
              <a:rPr lang="en-US" dirty="0" err="1" smtClean="0"/>
              <a:t>adresses</a:t>
            </a:r>
            <a:r>
              <a:rPr lang="en-US" dirty="0" smtClean="0"/>
              <a:t>, des </a:t>
            </a:r>
            <a:r>
              <a:rPr lang="en-US" dirty="0" err="1" smtClean="0"/>
              <a:t>valeurs</a:t>
            </a:r>
            <a:r>
              <a:rPr lang="en-US" dirty="0" smtClean="0"/>
              <a:t>, </a:t>
            </a:r>
            <a:r>
              <a:rPr lang="en-US" dirty="0" err="1" smtClean="0"/>
              <a:t>donc</a:t>
            </a:r>
            <a:r>
              <a:rPr lang="en-US" dirty="0" smtClean="0"/>
              <a:t>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données</a:t>
            </a:r>
            <a:r>
              <a:rPr lang="en-US" dirty="0" smtClean="0"/>
              <a:t> tout en </a:t>
            </a:r>
            <a:r>
              <a:rPr lang="en-US" dirty="0" err="1" smtClean="0"/>
              <a:t>étant</a:t>
            </a:r>
            <a:r>
              <a:rPr lang="en-US" dirty="0" smtClean="0"/>
              <a:t> précises et </a:t>
            </a:r>
            <a:r>
              <a:rPr lang="en-US" dirty="0" err="1" smtClean="0"/>
              <a:t>correctes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inutilisables</a:t>
            </a:r>
            <a:r>
              <a:rPr lang="en-US" dirty="0" smtClean="0"/>
              <a:t> 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structure </a:t>
            </a:r>
            <a:r>
              <a:rPr lang="en-US" dirty="0" err="1" smtClean="0"/>
              <a:t>soit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format </a:t>
            </a:r>
            <a:r>
              <a:rPr lang="en-US" dirty="0" err="1" smtClean="0"/>
              <a:t>soit</a:t>
            </a:r>
            <a:r>
              <a:rPr lang="en-US" dirty="0" smtClean="0"/>
              <a:t> </a:t>
            </a:r>
            <a:r>
              <a:rPr lang="en-US" dirty="0" err="1" smtClean="0"/>
              <a:t>compréhensible</a:t>
            </a:r>
            <a:r>
              <a:rPr lang="en-US" dirty="0" smtClean="0"/>
              <a:t> (</a:t>
            </a:r>
            <a:r>
              <a:rPr lang="en-US" dirty="0" err="1" smtClean="0"/>
              <a:t>si</a:t>
            </a:r>
            <a:r>
              <a:rPr lang="en-US" dirty="0" smtClean="0"/>
              <a:t> je me </a:t>
            </a:r>
            <a:r>
              <a:rPr lang="en-US" dirty="0" err="1" smtClean="0"/>
              <a:t>mets</a:t>
            </a:r>
            <a:r>
              <a:rPr lang="en-US" dirty="0" smtClean="0"/>
              <a:t> à </a:t>
            </a:r>
            <a:r>
              <a:rPr lang="en-US" dirty="0" err="1" smtClean="0"/>
              <a:t>utiliser</a:t>
            </a:r>
            <a:r>
              <a:rPr lang="en-US" dirty="0" smtClean="0"/>
              <a:t> des </a:t>
            </a:r>
            <a:r>
              <a:rPr lang="en-US" dirty="0" err="1" smtClean="0"/>
              <a:t>valeurs</a:t>
            </a:r>
            <a:r>
              <a:rPr lang="en-US" dirty="0" smtClean="0"/>
              <a:t>,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langue </a:t>
            </a:r>
            <a:r>
              <a:rPr lang="en-US" dirty="0" err="1" smtClean="0"/>
              <a:t>étrangère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je ne </a:t>
            </a:r>
            <a:r>
              <a:rPr lang="en-US" dirty="0" err="1" smtClean="0"/>
              <a:t>maîtrise</a:t>
            </a:r>
            <a:r>
              <a:rPr lang="en-US" dirty="0" smtClean="0"/>
              <a:t> pas, …),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Enfin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données</a:t>
            </a:r>
            <a:r>
              <a:rPr lang="en-US" dirty="0" smtClean="0"/>
              <a:t> se “</a:t>
            </a:r>
            <a:r>
              <a:rPr lang="en-US" dirty="0" err="1" smtClean="0"/>
              <a:t>répondent</a:t>
            </a:r>
            <a:r>
              <a:rPr lang="en-US" dirty="0" smtClean="0"/>
              <a:t>” ;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puisse</a:t>
            </a:r>
            <a:r>
              <a:rPr lang="en-US" dirty="0" smtClean="0"/>
              <a:t> les </a:t>
            </a:r>
            <a:r>
              <a:rPr lang="en-US" dirty="0" err="1" smtClean="0"/>
              <a:t>interpréter</a:t>
            </a:r>
            <a:r>
              <a:rPr lang="en-US" dirty="0" smtClean="0"/>
              <a:t> en relation entre </a:t>
            </a:r>
            <a:r>
              <a:rPr lang="en-US" dirty="0" err="1" smtClean="0"/>
              <a:t>elles</a:t>
            </a:r>
            <a:r>
              <a:rPr lang="en-US" dirty="0" smtClean="0"/>
              <a:t> ; </a:t>
            </a:r>
            <a:r>
              <a:rPr lang="en-US" dirty="0" err="1" smtClean="0"/>
              <a:t>qu’elles</a:t>
            </a:r>
            <a:r>
              <a:rPr lang="en-US" dirty="0" smtClean="0"/>
              <a:t> </a:t>
            </a:r>
            <a:r>
              <a:rPr lang="en-US" dirty="0" err="1" smtClean="0"/>
              <a:t>aient</a:t>
            </a:r>
            <a:r>
              <a:rPr lang="en-US" dirty="0" smtClean="0"/>
              <a:t> un </a:t>
            </a:r>
            <a:r>
              <a:rPr lang="en-US" dirty="0" err="1" smtClean="0"/>
              <a:t>sens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contexte</a:t>
            </a:r>
            <a:r>
              <a:rPr lang="en-US" dirty="0" smtClean="0"/>
              <a:t>,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référentiel</a:t>
            </a:r>
            <a:r>
              <a:rPr lang="en-US" dirty="0" smtClean="0"/>
              <a:t> </a:t>
            </a:r>
            <a:r>
              <a:rPr lang="en-US" dirty="0" err="1" smtClean="0"/>
              <a:t>auquel</a:t>
            </a:r>
            <a:r>
              <a:rPr lang="en-US" dirty="0" smtClean="0"/>
              <a:t> 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appartiennent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73219-4591-4364-A5D3-28FA19DF3849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89" y="4715433"/>
            <a:ext cx="5441698" cy="4468342"/>
          </a:xfrm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la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donnée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quoi ?</a:t>
            </a:r>
          </a:p>
          <a:p>
            <a:pPr eaLnBrk="1" hangingPunct="1"/>
            <a:r>
              <a:rPr lang="en-US" dirty="0" err="1" smtClean="0"/>
              <a:t>Qu’est-ce</a:t>
            </a:r>
            <a:r>
              <a:rPr lang="en-US" dirty="0" smtClean="0"/>
              <a:t> qui </a:t>
            </a:r>
            <a:r>
              <a:rPr lang="en-US" dirty="0" err="1" smtClean="0"/>
              <a:t>caractérise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base de </a:t>
            </a:r>
            <a:r>
              <a:rPr lang="en-US" dirty="0" err="1" smtClean="0"/>
              <a:t>données</a:t>
            </a:r>
            <a:r>
              <a:rPr lang="en-US" dirty="0" smtClean="0"/>
              <a:t> de </a:t>
            </a:r>
            <a:r>
              <a:rPr lang="en-US" dirty="0" err="1" smtClean="0"/>
              <a:t>qualité</a:t>
            </a:r>
            <a:r>
              <a:rPr lang="en-US" dirty="0" smtClean="0"/>
              <a:t> ? </a:t>
            </a:r>
            <a:r>
              <a:rPr lang="en-US" dirty="0" err="1" smtClean="0"/>
              <a:t>Qu’est-ce</a:t>
            </a:r>
            <a:r>
              <a:rPr lang="en-US" dirty="0" smtClean="0"/>
              <a:t> qui fait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s’en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 les </a:t>
            </a:r>
            <a:r>
              <a:rPr lang="en-US" dirty="0" err="1" smtClean="0"/>
              <a:t>yeux</a:t>
            </a:r>
            <a:r>
              <a:rPr lang="en-US" dirty="0" smtClean="0"/>
              <a:t> </a:t>
            </a:r>
            <a:r>
              <a:rPr lang="en-US" dirty="0" err="1" smtClean="0"/>
              <a:t>fermés</a:t>
            </a:r>
            <a:r>
              <a:rPr lang="en-US" dirty="0" smtClean="0"/>
              <a:t> pour </a:t>
            </a:r>
            <a:r>
              <a:rPr lang="en-US" dirty="0" err="1" smtClean="0"/>
              <a:t>construire</a:t>
            </a:r>
            <a:r>
              <a:rPr lang="en-US" dirty="0" smtClean="0"/>
              <a:t> des analyses, des </a:t>
            </a:r>
            <a:r>
              <a:rPr lang="en-US" dirty="0" err="1" smtClean="0"/>
              <a:t>modèles</a:t>
            </a:r>
            <a:r>
              <a:rPr lang="en-US" dirty="0" smtClean="0"/>
              <a:t>, des scores, etc.</a:t>
            </a:r>
          </a:p>
          <a:p>
            <a:pPr eaLnBrk="1" hangingPunct="1"/>
            <a:r>
              <a:rPr lang="en-US" dirty="0" smtClean="0"/>
              <a:t>Tout </a:t>
            </a:r>
            <a:r>
              <a:rPr lang="en-US" dirty="0" err="1" smtClean="0"/>
              <a:t>d’abord</a:t>
            </a:r>
            <a:r>
              <a:rPr lang="en-US" dirty="0" smtClean="0"/>
              <a:t>, </a:t>
            </a:r>
            <a:r>
              <a:rPr lang="en-US" dirty="0" err="1" smtClean="0"/>
              <a:t>quand</a:t>
            </a:r>
            <a:r>
              <a:rPr lang="en-US" dirty="0" smtClean="0"/>
              <a:t> on </a:t>
            </a:r>
            <a:r>
              <a:rPr lang="en-US" dirty="0" err="1" smtClean="0"/>
              <a:t>parle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on </a:t>
            </a:r>
            <a:r>
              <a:rPr lang="en-US" dirty="0" err="1" smtClean="0"/>
              <a:t>parle</a:t>
            </a:r>
            <a:r>
              <a:rPr lang="en-US" dirty="0" smtClean="0"/>
              <a:t> de… </a:t>
            </a:r>
            <a:r>
              <a:rPr lang="en-US" dirty="0" err="1" smtClean="0"/>
              <a:t>données</a:t>
            </a:r>
            <a:r>
              <a:rPr lang="en-US" dirty="0" smtClean="0"/>
              <a:t> : des </a:t>
            </a:r>
            <a:r>
              <a:rPr lang="en-US" dirty="0" err="1" smtClean="0"/>
              <a:t>chiffres</a:t>
            </a:r>
            <a:r>
              <a:rPr lang="en-US" dirty="0" smtClean="0"/>
              <a:t>, du </a:t>
            </a:r>
            <a:r>
              <a:rPr lang="en-US" dirty="0" err="1" smtClean="0"/>
              <a:t>texte</a:t>
            </a:r>
            <a:r>
              <a:rPr lang="en-US" dirty="0" smtClean="0"/>
              <a:t>, des dates, des </a:t>
            </a:r>
            <a:r>
              <a:rPr lang="en-US" dirty="0" err="1" smtClean="0"/>
              <a:t>noms</a:t>
            </a:r>
            <a:r>
              <a:rPr lang="en-US" dirty="0" smtClean="0"/>
              <a:t>, des </a:t>
            </a:r>
            <a:r>
              <a:rPr lang="en-US" dirty="0" err="1" smtClean="0"/>
              <a:t>adresses</a:t>
            </a:r>
            <a:r>
              <a:rPr lang="en-US" dirty="0" smtClean="0"/>
              <a:t>, des </a:t>
            </a:r>
            <a:r>
              <a:rPr lang="en-US" dirty="0" err="1" smtClean="0"/>
              <a:t>valeurs</a:t>
            </a:r>
            <a:r>
              <a:rPr lang="en-US" dirty="0" smtClean="0"/>
              <a:t>, </a:t>
            </a:r>
            <a:r>
              <a:rPr lang="en-US" dirty="0" err="1" smtClean="0"/>
              <a:t>donc</a:t>
            </a:r>
            <a:r>
              <a:rPr lang="en-US" dirty="0" smtClean="0"/>
              <a:t>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données</a:t>
            </a:r>
            <a:r>
              <a:rPr lang="en-US" dirty="0" smtClean="0"/>
              <a:t> tout en </a:t>
            </a:r>
            <a:r>
              <a:rPr lang="en-US" dirty="0" err="1" smtClean="0"/>
              <a:t>étant</a:t>
            </a:r>
            <a:r>
              <a:rPr lang="en-US" dirty="0" smtClean="0"/>
              <a:t> précises et </a:t>
            </a:r>
            <a:r>
              <a:rPr lang="en-US" dirty="0" err="1" smtClean="0"/>
              <a:t>correctes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inutilisables</a:t>
            </a:r>
            <a:r>
              <a:rPr lang="en-US" dirty="0" smtClean="0"/>
              <a:t> 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structure </a:t>
            </a:r>
            <a:r>
              <a:rPr lang="en-US" dirty="0" err="1" smtClean="0"/>
              <a:t>soit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format </a:t>
            </a:r>
            <a:r>
              <a:rPr lang="en-US" dirty="0" err="1" smtClean="0"/>
              <a:t>soit</a:t>
            </a:r>
            <a:r>
              <a:rPr lang="en-US" dirty="0" smtClean="0"/>
              <a:t> </a:t>
            </a:r>
            <a:r>
              <a:rPr lang="en-US" dirty="0" err="1" smtClean="0"/>
              <a:t>compréhensible</a:t>
            </a:r>
            <a:r>
              <a:rPr lang="en-US" dirty="0" smtClean="0"/>
              <a:t> (</a:t>
            </a:r>
            <a:r>
              <a:rPr lang="en-US" dirty="0" err="1" smtClean="0"/>
              <a:t>si</a:t>
            </a:r>
            <a:r>
              <a:rPr lang="en-US" dirty="0" smtClean="0"/>
              <a:t> je me </a:t>
            </a:r>
            <a:r>
              <a:rPr lang="en-US" dirty="0" err="1" smtClean="0"/>
              <a:t>mets</a:t>
            </a:r>
            <a:r>
              <a:rPr lang="en-US" dirty="0" smtClean="0"/>
              <a:t> à </a:t>
            </a:r>
            <a:r>
              <a:rPr lang="en-US" dirty="0" err="1" smtClean="0"/>
              <a:t>utiliser</a:t>
            </a:r>
            <a:r>
              <a:rPr lang="en-US" dirty="0" smtClean="0"/>
              <a:t> des </a:t>
            </a:r>
            <a:r>
              <a:rPr lang="en-US" dirty="0" err="1" smtClean="0"/>
              <a:t>valeurs</a:t>
            </a:r>
            <a:r>
              <a:rPr lang="en-US" dirty="0" smtClean="0"/>
              <a:t>,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langue </a:t>
            </a:r>
            <a:r>
              <a:rPr lang="en-US" dirty="0" err="1" smtClean="0"/>
              <a:t>étrangère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je ne </a:t>
            </a:r>
            <a:r>
              <a:rPr lang="en-US" dirty="0" err="1" smtClean="0"/>
              <a:t>maîtrise</a:t>
            </a:r>
            <a:r>
              <a:rPr lang="en-US" dirty="0" smtClean="0"/>
              <a:t> pas, …),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Enfin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données</a:t>
            </a:r>
            <a:r>
              <a:rPr lang="en-US" dirty="0" smtClean="0"/>
              <a:t> se “</a:t>
            </a:r>
            <a:r>
              <a:rPr lang="en-US" dirty="0" err="1" smtClean="0"/>
              <a:t>répondent</a:t>
            </a:r>
            <a:r>
              <a:rPr lang="en-US" dirty="0" smtClean="0"/>
              <a:t>” ;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dirty="0" err="1" smtClean="0"/>
              <a:t>puisse</a:t>
            </a:r>
            <a:r>
              <a:rPr lang="en-US" dirty="0" smtClean="0"/>
              <a:t> les </a:t>
            </a:r>
            <a:r>
              <a:rPr lang="en-US" dirty="0" err="1" smtClean="0"/>
              <a:t>interpréter</a:t>
            </a:r>
            <a:r>
              <a:rPr lang="en-US" dirty="0" smtClean="0"/>
              <a:t> en relation entre </a:t>
            </a:r>
            <a:r>
              <a:rPr lang="en-US" dirty="0" err="1" smtClean="0"/>
              <a:t>elles</a:t>
            </a:r>
            <a:r>
              <a:rPr lang="en-US" dirty="0" smtClean="0"/>
              <a:t> ; </a:t>
            </a:r>
            <a:r>
              <a:rPr lang="en-US" dirty="0" err="1" smtClean="0"/>
              <a:t>qu’elles</a:t>
            </a:r>
            <a:r>
              <a:rPr lang="en-US" dirty="0" smtClean="0"/>
              <a:t> </a:t>
            </a:r>
            <a:r>
              <a:rPr lang="en-US" dirty="0" err="1" smtClean="0"/>
              <a:t>aient</a:t>
            </a:r>
            <a:r>
              <a:rPr lang="en-US" dirty="0" smtClean="0"/>
              <a:t> un </a:t>
            </a:r>
            <a:r>
              <a:rPr lang="en-US" dirty="0" err="1" smtClean="0"/>
              <a:t>sens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contexte</a:t>
            </a:r>
            <a:r>
              <a:rPr lang="en-US" dirty="0" smtClean="0"/>
              <a:t>,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référentiel</a:t>
            </a:r>
            <a:r>
              <a:rPr lang="en-US" dirty="0" smtClean="0"/>
              <a:t> </a:t>
            </a:r>
            <a:r>
              <a:rPr lang="en-US" dirty="0" err="1" smtClean="0"/>
              <a:t>auquel</a:t>
            </a:r>
            <a:r>
              <a:rPr lang="en-US" dirty="0" smtClean="0"/>
              <a:t> 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appartiennent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65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1A76F-07E3-41AD-8CFD-187FFED1282D}" type="slidenum">
              <a:rPr lang="fr-FR" smtClean="0"/>
              <a:pPr/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91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69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6AD31-EC19-4E33-8BD2-BA662A654209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71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481FD-22F2-44B2-9861-7930E3FA1532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73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EDB5E-BD1F-4944-A368-AD69B156DD60}" type="slidenum">
              <a:rPr lang="fr-FR" smtClean="0"/>
              <a:pPr/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49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388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76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475A6-144D-4FAC-95F8-3B5FE5466211}" type="slidenum">
              <a:rPr lang="fr-FR" smtClean="0"/>
              <a:pPr/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C330A-250C-458F-A414-769940C5EFA7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6763"/>
            <a:ext cx="4918075" cy="36893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32" y="4685145"/>
            <a:ext cx="4949794" cy="4528918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F08D-91CE-4D43-A0B5-FE3F438CFCAC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433"/>
            <a:ext cx="5438463" cy="4466748"/>
          </a:xfrm>
          <a:noFill/>
          <a:ln/>
        </p:spPr>
        <p:txBody>
          <a:bodyPr lIns="95547" tIns="47774" rIns="95547" bIns="47774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79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5C31C-C9FF-415D-9E13-6CB3A1827368}" type="slidenum">
              <a:rPr lang="fr-FR" smtClean="0"/>
              <a:pPr/>
              <a:t>34</a:t>
            </a:fld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19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83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7A534-68FC-4D6A-B4AE-60E04E3AA9B6}" type="slidenum">
              <a:rPr lang="fr-FR" smtClean="0"/>
              <a:pPr/>
              <a:t>36</a:t>
            </a:fld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82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D5A92-C0F6-4979-B4B7-D7A737AE8B9D}" type="slidenum">
              <a:rPr lang="fr-FR" smtClean="0"/>
              <a:pPr/>
              <a:t>37</a:t>
            </a:fld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84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7D4DC-8A23-468D-B60D-6767670A417E}" type="slidenum">
              <a:rPr lang="fr-FR" smtClean="0"/>
              <a:pPr/>
              <a:t>38</a:t>
            </a:fld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86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C4816-111C-4BC5-8AB9-3CA77E08C18D}" type="slidenum">
              <a:rPr lang="fr-FR" smtClean="0"/>
              <a:pPr/>
              <a:t>39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855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85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5A3A6-87B8-481A-B6DC-6008B429B516}" type="slidenum">
              <a:rPr lang="fr-FR" smtClean="0"/>
              <a:pPr/>
              <a:t>40</a:t>
            </a:fld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63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15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26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71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909C0-0355-4EBC-845B-AD6EC09EED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42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début">
    <p:bg>
      <p:bgPr>
        <a:solidFill>
          <a:srgbClr val="F9D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7333" y="1125054"/>
            <a:ext cx="4394201" cy="1473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 cap="all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87333" y="2744211"/>
            <a:ext cx="4419600" cy="13695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800" baseline="0">
                <a:solidFill>
                  <a:srgbClr val="58444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33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290"/>
            <a:ext cx="9144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5373688"/>
            <a:ext cx="29210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7" y="0"/>
            <a:ext cx="28797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28802"/>
            <a:ext cx="7772400" cy="10001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8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4275" y="4872251"/>
            <a:ext cx="7763701" cy="4132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021391"/>
            <a:ext cx="2133600" cy="365124"/>
          </a:xfrm>
        </p:spPr>
        <p:txBody>
          <a:bodyPr/>
          <a:lstStyle>
            <a:lvl1pPr>
              <a:defRPr sz="1800">
                <a:solidFill>
                  <a:srgbClr val="F18B2E"/>
                </a:solidFill>
                <a:cs typeface="Arial" pitchFamily="34" charset="0"/>
              </a:defRPr>
            </a:lvl1pPr>
          </a:lstStyle>
          <a:p>
            <a:r>
              <a:rPr lang="fr-FR" smtClean="0"/>
              <a:t>26/01/2016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18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304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95536" y="1334404"/>
            <a:ext cx="8424936" cy="5011805"/>
          </a:xfrm>
          <a:prstGeom prst="rect">
            <a:avLst/>
          </a:prstGeom>
        </p:spPr>
        <p:txBody>
          <a:bodyPr/>
          <a:lstStyle>
            <a:lvl1pPr marL="534988" indent="-534988">
              <a:spcBef>
                <a:spcPts val="600"/>
              </a:spcBef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8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717550" indent="-179388">
              <a:buClr>
                <a:srgbClr val="463436"/>
              </a:buClr>
              <a:buSzPct val="100000"/>
              <a:buFont typeface="Lucida Grande"/>
              <a:buChar char="‣"/>
              <a:defRPr sz="18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2pPr>
            <a:lvl3pPr marL="903288" indent="-179388">
              <a:buFont typeface="Arial" pitchFamily="34" charset="0"/>
              <a:buChar char="•"/>
              <a:defRPr sz="18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1158875" indent="-179388">
              <a:defRPr sz="16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 marL="1350963" indent="-190500">
              <a:defRPr sz="14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451725" y="6519694"/>
            <a:ext cx="482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26/01/2016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Top Data - Comop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56269"/>
            <a:ext cx="8645860" cy="81718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18B2E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dirty="0" smtClean="0"/>
              <a:t>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7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7451725" y="6533342"/>
            <a:ext cx="482600" cy="3016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862B33-6158-42A1-87B9-AF497B2449B4}" type="slidenum">
              <a:rPr lang="fr-FR" smtClean="0">
                <a:solidFill>
                  <a:prstClr val="white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26/01/2016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Top Data - Comop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93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7" y="549275"/>
            <a:ext cx="1649413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7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090882" y="3429000"/>
            <a:ext cx="6400800" cy="1071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 b="1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19282" y="1923869"/>
            <a:ext cx="7772400" cy="14700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algn="r">
              <a:defRPr sz="3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451725" y="6519694"/>
            <a:ext cx="482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5BED1F-C091-4238-8A84-6F6D580575F8}" type="slidenum">
              <a:rPr lang="fr-FR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26/01/2016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Top Data - Comop</a:t>
            </a: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7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e de 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5" y="5373688"/>
            <a:ext cx="292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0"/>
            <a:ext cx="28797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772400" cy="10001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800" b="1" cap="none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7176" y="2780928"/>
            <a:ext cx="6400800" cy="10715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02139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18B2E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latin typeface="Gill Sans" pitchFamily="34" charset="0"/>
              </a:rPr>
              <a:t>26/01/2016</a:t>
            </a:r>
            <a:endParaRPr lang="fr-FR" dirty="0"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4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95536" y="1714488"/>
            <a:ext cx="8424936" cy="3802744"/>
          </a:xfrm>
          <a:prstGeom prst="rect">
            <a:avLst/>
          </a:prstGeom>
        </p:spPr>
        <p:txBody>
          <a:bodyPr/>
          <a:lstStyle>
            <a:lvl1pPr marL="0" indent="-414000">
              <a:spcBef>
                <a:spcPts val="600"/>
              </a:spcBef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2929" y="260649"/>
            <a:ext cx="7800972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 cap="none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451727" y="6453195"/>
            <a:ext cx="482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221EE0-8093-4868-81AD-1F563C244115}" type="slidenum">
              <a:rPr lang="fr-FR" sz="1000">
                <a:solidFill>
                  <a:prstClr val="black"/>
                </a:solidFill>
                <a:latin typeface="Gill San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1000" dirty="0">
              <a:solidFill>
                <a:prstClr val="black"/>
              </a:solidFill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5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162800" y="5589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qualité des données – LIP 6 - 2010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71628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</a:t>
            </a:r>
            <a:fld id="{2FD0474D-12D1-415A-A869-5F8814A216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39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7162800" y="5589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qualité des données – LIP 6 - 2010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1628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</a:t>
            </a:r>
            <a:fld id="{C87C6D2D-A963-488B-B31E-94EA38C304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8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529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1529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7162800" y="5589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qualité des données – LIP 6 - 2010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71628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</a:t>
            </a:r>
            <a:fld id="{5E8DDE04-4380-4726-A516-40B6E2A8BF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28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7162800" y="5589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qualité des données – LIP 6 - 2010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1628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</a:t>
            </a:r>
            <a:fld id="{BF0C628D-CEE7-4B3E-B3AF-42775A90FF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7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4102100" y="6367463"/>
            <a:ext cx="482600" cy="3016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D8B08CFD-6A3E-40AF-9B6C-1E07288F224E}" type="slidenum">
              <a:rPr lang="fr-FR" sz="9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r">
                <a:defRPr/>
              </a:pPr>
              <a:t>‹N°›</a:t>
            </a:fld>
            <a:endParaRPr lang="fr-FR" sz="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20284" y="1439333"/>
            <a:ext cx="8227163" cy="4077899"/>
          </a:xfrm>
          <a:prstGeom prst="rect">
            <a:avLst/>
          </a:prstGeom>
        </p:spPr>
        <p:txBody>
          <a:bodyPr/>
          <a:lstStyle>
            <a:lvl1pPr marL="0" indent="-180000">
              <a:spcBef>
                <a:spcPts val="600"/>
              </a:spcBef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20000" y="311450"/>
            <a:ext cx="8230995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5844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3160713" y="6438900"/>
            <a:ext cx="847725" cy="222250"/>
          </a:xfrm>
        </p:spPr>
        <p:txBody>
          <a:bodyPr/>
          <a:lstStyle>
            <a:lvl1pPr>
              <a:defRPr sz="800" b="1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26/01/2016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4833938" y="6438900"/>
            <a:ext cx="4195762" cy="217488"/>
          </a:xfrm>
        </p:spPr>
        <p:txBody>
          <a:bodyPr/>
          <a:lstStyle>
            <a:lvl1pPr algn="r">
              <a:defRPr sz="9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Top Data - Comop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304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4102100" y="6367463"/>
            <a:ext cx="482600" cy="3016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63AE973B-D34D-4BE7-86CB-F1DA5156EFCB}" type="slidenum">
              <a:rPr lang="fr-FR" sz="9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r">
                <a:defRPr/>
              </a:pPr>
              <a:t>‹N°›</a:t>
            </a:fld>
            <a:endParaRPr lang="fr-FR" sz="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121106" y="3429000"/>
            <a:ext cx="6400800" cy="10715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 b="1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046224" y="1923868"/>
            <a:ext cx="7475682" cy="14700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algn="r">
              <a:defRPr sz="3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160713" y="6438900"/>
            <a:ext cx="847725" cy="222250"/>
          </a:xfrm>
        </p:spPr>
        <p:txBody>
          <a:bodyPr/>
          <a:lstStyle>
            <a:lvl1pPr>
              <a:defRPr sz="800" b="1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26/01/2016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33938" y="6438900"/>
            <a:ext cx="4195762" cy="217488"/>
          </a:xfrm>
        </p:spPr>
        <p:txBody>
          <a:bodyPr/>
          <a:lstStyle>
            <a:lvl1pPr algn="r">
              <a:defRPr sz="9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Top Data - Comop</a:t>
            </a: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2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7"/>
          <p:cNvGraphicFramePr>
            <a:graphicFrameLocks/>
          </p:cNvGraphicFramePr>
          <p:nvPr/>
        </p:nvGraphicFramePr>
        <p:xfrm>
          <a:off x="1473200" y="2619375"/>
          <a:ext cx="61976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6194073" imgH="3438442" progId="Excel.Chart.8">
                  <p:embed/>
                </p:oleObj>
              </mc:Choice>
              <mc:Fallback>
                <p:oleObj r:id="rId3" imgW="6194073" imgH="343844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619375"/>
                        <a:ext cx="61976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4102100" y="6367463"/>
            <a:ext cx="482600" cy="3016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C191938A-B603-47A9-BFDB-15E8243317FC}" type="slidenum">
              <a:rPr lang="fr-FR" sz="9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r">
                <a:defRPr/>
              </a:pPr>
              <a:t>‹N°›</a:t>
            </a:fld>
            <a:endParaRPr lang="fr-FR" sz="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180000"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014002" y="2003310"/>
            <a:ext cx="8060872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F19524"/>
              </a:buClr>
              <a:buFont typeface="Wingdings" pitchFamily="2" charset="2"/>
              <a:buChar char="§"/>
              <a:defRPr sz="1600" b="1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720000" y="311450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1008404" y="2428868"/>
            <a:ext cx="8066470" cy="3571900"/>
          </a:xfrm>
          <a:prstGeom prst="rect">
            <a:avLst/>
          </a:prstGeom>
        </p:spPr>
        <p:txBody>
          <a:bodyPr/>
          <a:lstStyle>
            <a:lvl1pPr marL="1588" indent="-1588" algn="just">
              <a:buFont typeface="Arial" pitchFamily="34" charset="0"/>
              <a:buNone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3160713" y="6438900"/>
            <a:ext cx="847725" cy="222250"/>
          </a:xfrm>
        </p:spPr>
        <p:txBody>
          <a:bodyPr/>
          <a:lstStyle>
            <a:lvl1pPr>
              <a:defRPr sz="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26/01/2016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4833938" y="6438900"/>
            <a:ext cx="4195762" cy="217488"/>
          </a:xfrm>
        </p:spPr>
        <p:txBody>
          <a:bodyPr/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Top Data - Comop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5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4102100" y="6367463"/>
            <a:ext cx="482600" cy="3016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25C1CB19-4E06-4C15-AC6E-DB24C1913DC7}" type="slidenum">
              <a:rPr lang="fr-FR" sz="9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r">
                <a:defRPr/>
              </a:pPr>
              <a:t>‹N°›</a:t>
            </a:fld>
            <a:endParaRPr lang="fr-FR" sz="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600200"/>
            <a:ext cx="8443914" cy="4165600"/>
          </a:xfrm>
          <a:prstGeom prst="rect">
            <a:avLst/>
          </a:prstGeom>
        </p:spPr>
        <p:txBody>
          <a:bodyPr/>
          <a:lstStyle>
            <a:lvl1pPr marL="0" indent="-180000"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720000" y="311450"/>
            <a:ext cx="7752196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5844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160713" y="6438900"/>
            <a:ext cx="847725" cy="222250"/>
          </a:xfrm>
        </p:spPr>
        <p:txBody>
          <a:bodyPr/>
          <a:lstStyle>
            <a:lvl1pPr>
              <a:defRPr sz="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26/01/2016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33938" y="6438900"/>
            <a:ext cx="4195762" cy="217488"/>
          </a:xfrm>
        </p:spPr>
        <p:txBody>
          <a:bodyPr/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Top Data - Comop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43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4102100" y="6367463"/>
            <a:ext cx="482600" cy="3016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BECBA78E-0FEC-4192-BE96-62EFDA959BA4}" type="slidenum">
              <a:rPr lang="fr-FR" sz="9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r">
                <a:defRPr/>
              </a:pPr>
              <a:t>‹N°›</a:t>
            </a:fld>
            <a:endParaRPr lang="fr-FR" sz="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20000" y="1120877"/>
            <a:ext cx="8443914" cy="4644923"/>
          </a:xfrm>
          <a:prstGeom prst="rect">
            <a:avLst/>
          </a:prstGeom>
        </p:spPr>
        <p:txBody>
          <a:bodyPr/>
          <a:lstStyle>
            <a:lvl1pPr marL="0" indent="-180000"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20000" y="311450"/>
            <a:ext cx="7752196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5844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160713" y="6438900"/>
            <a:ext cx="847725" cy="222250"/>
          </a:xfrm>
        </p:spPr>
        <p:txBody>
          <a:bodyPr/>
          <a:lstStyle>
            <a:lvl1pPr>
              <a:defRPr sz="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26/01/2016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33938" y="6438900"/>
            <a:ext cx="4195762" cy="217488"/>
          </a:xfrm>
        </p:spPr>
        <p:txBody>
          <a:bodyPr/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Top Data - Comop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75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avec titre + sous-titre +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4102100" y="6367463"/>
            <a:ext cx="482600" cy="3016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261FF66A-876F-4B9F-8AB9-C876CA412390}" type="slidenum">
              <a:rPr lang="fr-FR" sz="9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r">
                <a:defRPr/>
              </a:pPr>
              <a:t>‹N°›</a:t>
            </a:fld>
            <a:endParaRPr lang="fr-FR" sz="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20000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180000"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20000" y="311450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720000" y="2019288"/>
            <a:ext cx="3946004" cy="38027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-180000">
              <a:spcBef>
                <a:spcPts val="600"/>
              </a:spcBef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862556" y="2019288"/>
            <a:ext cx="3928831" cy="38027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-180000">
              <a:spcBef>
                <a:spcPts val="600"/>
              </a:spcBef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3160713" y="6438900"/>
            <a:ext cx="847725" cy="222250"/>
          </a:xfrm>
        </p:spPr>
        <p:txBody>
          <a:bodyPr/>
          <a:lstStyle>
            <a:lvl1pPr>
              <a:defRPr sz="8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26/01/2016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33938" y="6438900"/>
            <a:ext cx="4195762" cy="217488"/>
          </a:xfrm>
        </p:spPr>
        <p:txBody>
          <a:bodyPr/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Top Data - Comop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81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7451725" y="6519694"/>
            <a:ext cx="482600" cy="3016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62B33-6158-42A1-87B9-AF497B2449B4}" type="slidenum"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26/01/2016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Top Data - Comop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304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266128" y="54590"/>
            <a:ext cx="8591270" cy="860714"/>
          </a:xfrm>
          <a:prstGeom prst="rect">
            <a:avLst/>
          </a:prstGeom>
        </p:spPr>
        <p:txBody>
          <a:bodyPr/>
          <a:lstStyle>
            <a:lvl1pPr algn="l">
              <a:defRPr lang="fr-FR" sz="2400" b="1">
                <a:solidFill>
                  <a:srgbClr val="F18B2E"/>
                </a:solidFill>
              </a:defRPr>
            </a:lvl1pPr>
          </a:lstStyle>
          <a:p>
            <a:pPr lvl="0" algn="l"/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dirty="0" smtClean="0"/>
              <a:t>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21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5913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26/01/2016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73163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Top Data - Comop</a:t>
            </a:r>
            <a:endParaRPr lang="fr-FR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28" name="Imag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24625"/>
            <a:ext cx="76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7735888" y="6265863"/>
            <a:ext cx="0" cy="592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Imag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65" r:id="rId10"/>
    <p:sldLayoutId id="2147483666" r:id="rId11"/>
    <p:sldLayoutId id="2147483675" r:id="rId12"/>
    <p:sldLayoutId id="2147483667" r:id="rId13"/>
    <p:sldLayoutId id="2147483662" r:id="rId14"/>
    <p:sldLayoutId id="2147483663" r:id="rId15"/>
    <p:sldLayoutId id="2147483686" r:id="rId16"/>
    <p:sldLayoutId id="2147483687" r:id="rId17"/>
    <p:sldLayoutId id="2147483688" r:id="rId18"/>
    <p:sldLayoutId id="2147483689" r:id="rId19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ctrTitle"/>
          </p:nvPr>
        </p:nvSpPr>
        <p:spPr>
          <a:xfrm>
            <a:off x="4487333" y="1616382"/>
            <a:ext cx="4394201" cy="1473200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fr-FR" dirty="0"/>
              <a:t>La qualité des données</a:t>
            </a:r>
            <a:br>
              <a:rPr lang="fr-FR" dirty="0"/>
            </a:br>
            <a:r>
              <a:rPr lang="fr-FR" dirty="0"/>
              <a:t>pour optimiser les performances des entreprises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/>
              <a:t>Jérôme </a:t>
            </a:r>
            <a:r>
              <a:rPr lang="fr-FR" sz="2000" dirty="0" err="1"/>
              <a:t>Loncelle</a:t>
            </a:r>
            <a:endParaRPr lang="fr-FR" sz="2000" dirty="0"/>
          </a:p>
          <a:p>
            <a:r>
              <a:rPr lang="fr-FR" sz="2000" dirty="0"/>
              <a:t>Responsable </a:t>
            </a:r>
            <a:r>
              <a:rPr lang="fr-FR" sz="2000" dirty="0" err="1"/>
              <a:t>Big</a:t>
            </a:r>
            <a:r>
              <a:rPr lang="fr-FR" sz="2000" dirty="0"/>
              <a:t> Data</a:t>
            </a:r>
            <a:endParaRPr lang="fr-F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02" y="207610"/>
            <a:ext cx="1644774" cy="92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989702" y="22038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« Le monde se divise en deux catégories: Ceux qui ont des données de qualité et ceux qui creusent …. Toi tu creuses »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20284" y="1210733"/>
            <a:ext cx="8227163" cy="4077899"/>
          </a:xfrm>
        </p:spPr>
        <p:txBody>
          <a:bodyPr/>
          <a:lstStyle/>
          <a:p>
            <a:pPr marL="0" lvl="1" indent="-414000"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4"/>
              </a:buBlip>
            </a:pPr>
            <a:r>
              <a:rPr lang="fr-FR" sz="18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«  L’extraction a pour objectif de sélectionner, dans les systèmes opérationnels (bases de production), les données, très souvent hétérogènes, diffuses et complexes, qui vont alimenter l’entrepôt de données  » 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contrainte forte : ne pas perturber l’activité opérationnelle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Création </a:t>
            </a:r>
            <a:r>
              <a:rPr lang="fr-FR" sz="14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d’ODS</a:t>
            </a: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Définitions créneaux horaires</a:t>
            </a:r>
            <a:r>
              <a:rPr lang="fr-FR" sz="14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pPr marL="0" lvl="1" indent="-414000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4"/>
              </a:buBlip>
            </a:pPr>
            <a:r>
              <a:rPr lang="fr-FR" sz="18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« L’intégration est l’étape qui consiste à produire un flot d’informations conformes à la norme sémantique du modèle de données défini à partir des données brutes collectées dans les systèmes opérationnels »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Six </a:t>
            </a: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grandes étapes :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Décodage et conversion,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Filtrage et contrôle de la qualité,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Formatage et standardisation,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Enrichissement,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Génération des identifiants et des clés,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4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Agrégats et synchronisation.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fr-FR" dirty="0"/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endParaRPr lang="fr-FR" sz="1400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  <a:p>
            <a:pPr lvl="3">
              <a:buClr>
                <a:srgbClr val="000066"/>
              </a:buClr>
              <a:buFont typeface="Wingdings" pitchFamily="2" charset="2"/>
              <a:buChar char="è"/>
            </a:pPr>
            <a:endParaRPr lang="fr-FR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8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Extraction des données </a:t>
            </a:r>
            <a:r>
              <a:rPr lang="fr-FR" sz="18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depuis les </a:t>
            </a:r>
            <a:r>
              <a:rPr lang="fr-FR" sz="18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bases de </a:t>
            </a:r>
            <a:r>
              <a:rPr lang="fr-FR" sz="18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production - </a:t>
            </a:r>
            <a:br>
              <a:rPr lang="fr-FR" sz="18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</a:br>
            <a:r>
              <a:rPr lang="fr-FR" sz="18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Intégration dans le système d’information décisionnel</a:t>
            </a:r>
            <a:endParaRPr lang="fr-FR" sz="1800" b="1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3794" y="5733256"/>
            <a:ext cx="792088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503794" y="4221088"/>
            <a:ext cx="792088" cy="1512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Object 5"/>
          <p:cNvGraphicFramePr>
            <a:graphicFrameLocks/>
          </p:cNvGraphicFramePr>
          <p:nvPr/>
        </p:nvGraphicFramePr>
        <p:xfrm>
          <a:off x="5651177" y="5355961"/>
          <a:ext cx="510963" cy="3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ClipArt" r:id="rId5" imgW="2284939" imgH="2026107" progId="">
                  <p:embed/>
                </p:oleObj>
              </mc:Choice>
              <mc:Fallback>
                <p:oleObj name="ClipArt" r:id="rId5" imgW="2284939" imgH="2026107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177" y="5355961"/>
                        <a:ext cx="510963" cy="34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5647810" y="4797152"/>
          <a:ext cx="517697" cy="39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ClipArt" r:id="rId7" imgW="2284024" imgH="1824848" progId="">
                  <p:embed/>
                </p:oleObj>
              </mc:Choice>
              <mc:Fallback>
                <p:oleObj name="ClipArt" r:id="rId7" imgW="2284024" imgH="182484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810" y="4797152"/>
                        <a:ext cx="517697" cy="394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/>
          </p:cNvGraphicFramePr>
          <p:nvPr/>
        </p:nvGraphicFramePr>
        <p:xfrm>
          <a:off x="5654544" y="4369829"/>
          <a:ext cx="504228" cy="29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ClipArt" r:id="rId9" imgW="2284308" imgH="1702232" progId="">
                  <p:embed/>
                </p:oleObj>
              </mc:Choice>
              <mc:Fallback>
                <p:oleObj name="ClipArt" r:id="rId9" imgW="2284308" imgH="170223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544" y="4369829"/>
                        <a:ext cx="504228" cy="29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3"/>
          <p:cNvSpPr>
            <a:spLocks noChangeArrowheads="1"/>
          </p:cNvSpPr>
          <p:nvPr/>
        </p:nvSpPr>
        <p:spPr bwMode="auto">
          <a:xfrm>
            <a:off x="5558581" y="4658962"/>
            <a:ext cx="658835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buFont typeface="Wingdings" pitchFamily="2" charset="2"/>
              <a:buNone/>
            </a:pPr>
            <a:r>
              <a:rPr lang="fr-FR" sz="800" b="1" dirty="0">
                <a:solidFill>
                  <a:srgbClr val="00007A"/>
                </a:solidFill>
                <a:latin typeface="Comic Sans MS" pitchFamily="66" charset="0"/>
              </a:rPr>
              <a:t>Fabriquer</a:t>
            </a:r>
          </a:p>
        </p:txBody>
      </p:sp>
      <p:graphicFrame>
        <p:nvGraphicFramePr>
          <p:cNvPr id="10" name="Object 8"/>
          <p:cNvGraphicFramePr>
            <a:graphicFrameLocks/>
          </p:cNvGraphicFramePr>
          <p:nvPr/>
        </p:nvGraphicFramePr>
        <p:xfrm>
          <a:off x="5621714" y="5881898"/>
          <a:ext cx="569887" cy="26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ClipArt" r:id="rId11" imgW="2283929" imgH="1324482" progId="">
                  <p:embed/>
                </p:oleObj>
              </mc:Choice>
              <mc:Fallback>
                <p:oleObj name="ClipArt" r:id="rId11" imgW="2283929" imgH="13244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714" y="5881898"/>
                        <a:ext cx="569887" cy="262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5"/>
          <p:cNvSpPr>
            <a:spLocks noChangeArrowheads="1"/>
          </p:cNvSpPr>
          <p:nvPr/>
        </p:nvSpPr>
        <p:spPr bwMode="auto">
          <a:xfrm>
            <a:off x="5497972" y="5152015"/>
            <a:ext cx="769441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buFont typeface="Wingdings" pitchFamily="2" charset="2"/>
              <a:buNone/>
            </a:pPr>
            <a:r>
              <a:rPr lang="fr-FR" sz="800" b="1" dirty="0">
                <a:solidFill>
                  <a:srgbClr val="00007A"/>
                </a:solidFill>
                <a:latin typeface="Comic Sans MS" pitchFamily="66" charset="0"/>
              </a:rPr>
              <a:t>Administrer</a:t>
            </a:r>
          </a:p>
        </p:txBody>
      </p:sp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5584348" y="5706307"/>
            <a:ext cx="644407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buFont typeface="Wingdings" pitchFamily="2" charset="2"/>
              <a:buNone/>
            </a:pPr>
            <a:r>
              <a:rPr lang="fr-FR" sz="800" b="1" dirty="0">
                <a:solidFill>
                  <a:srgbClr val="00007A"/>
                </a:solidFill>
                <a:latin typeface="Comic Sans MS" pitchFamily="66" charset="0"/>
              </a:rPr>
              <a:t>Restituer</a:t>
            </a:r>
          </a:p>
        </p:txBody>
      </p:sp>
      <p:sp>
        <p:nvSpPr>
          <p:cNvPr id="13" name="Rectangle 117"/>
          <p:cNvSpPr>
            <a:spLocks noChangeArrowheads="1"/>
          </p:cNvSpPr>
          <p:nvPr/>
        </p:nvSpPr>
        <p:spPr bwMode="auto">
          <a:xfrm>
            <a:off x="5562789" y="4192624"/>
            <a:ext cx="666849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buFont typeface="Wingdings" pitchFamily="2" charset="2"/>
              <a:buNone/>
            </a:pPr>
            <a:r>
              <a:rPr lang="fr-FR" sz="800" b="1" dirty="0">
                <a:solidFill>
                  <a:srgbClr val="00007A"/>
                </a:solidFill>
                <a:latin typeface="Comic Sans MS" pitchFamily="66" charset="0"/>
              </a:rPr>
              <a:t>Alimenter</a:t>
            </a:r>
          </a:p>
        </p:txBody>
      </p:sp>
      <p:sp>
        <p:nvSpPr>
          <p:cNvPr id="14" name="Line 118"/>
          <p:cNvSpPr>
            <a:spLocks noChangeShapeType="1"/>
          </p:cNvSpPr>
          <p:nvPr/>
        </p:nvSpPr>
        <p:spPr bwMode="auto">
          <a:xfrm>
            <a:off x="5451674" y="5750413"/>
            <a:ext cx="84851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 sz="900"/>
          </a:p>
        </p:txBody>
      </p:sp>
      <p:sp>
        <p:nvSpPr>
          <p:cNvPr id="17" name="ZoneTexte 16"/>
          <p:cNvSpPr txBox="1"/>
          <p:nvPr/>
        </p:nvSpPr>
        <p:spPr>
          <a:xfrm>
            <a:off x="5123434" y="466416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80%</a:t>
            </a:r>
            <a:endParaRPr lang="fr-FR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8316416" y="508518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20%</a:t>
            </a:r>
            <a:endParaRPr lang="fr-FR" sz="1200" b="1" dirty="0"/>
          </a:p>
        </p:txBody>
      </p:sp>
      <p:grpSp>
        <p:nvGrpSpPr>
          <p:cNvPr id="32" name="Groupe 31"/>
          <p:cNvGrpSpPr/>
          <p:nvPr/>
        </p:nvGrpSpPr>
        <p:grpSpPr>
          <a:xfrm>
            <a:off x="7028142" y="4221088"/>
            <a:ext cx="1288279" cy="1944216"/>
            <a:chOff x="7020272" y="4287822"/>
            <a:chExt cx="792088" cy="1459430"/>
          </a:xfrm>
        </p:grpSpPr>
        <p:sp>
          <p:nvSpPr>
            <p:cNvPr id="31" name="Rectangle 30"/>
            <p:cNvSpPr/>
            <p:nvPr/>
          </p:nvSpPr>
          <p:spPr>
            <a:xfrm>
              <a:off x="7020272" y="4293096"/>
              <a:ext cx="792088" cy="14541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24" name="Object 5"/>
            <p:cNvGraphicFramePr>
              <a:graphicFrameLocks/>
            </p:cNvGraphicFramePr>
            <p:nvPr/>
          </p:nvGraphicFramePr>
          <p:xfrm>
            <a:off x="7160921" y="5368881"/>
            <a:ext cx="510963" cy="341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" name="ClipArt" r:id="rId13" imgW="2284939" imgH="2026107" progId="">
                    <p:embed/>
                  </p:oleObj>
                </mc:Choice>
                <mc:Fallback>
                  <p:oleObj name="ClipArt" r:id="rId13" imgW="2284939" imgH="2026107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0921" y="5368881"/>
                          <a:ext cx="510963" cy="341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/>
            </p:cNvGraphicFramePr>
            <p:nvPr/>
          </p:nvGraphicFramePr>
          <p:xfrm>
            <a:off x="7157554" y="4864435"/>
            <a:ext cx="517697" cy="394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" name="ClipArt" r:id="rId14" imgW="2284024" imgH="1824848" progId="">
                    <p:embed/>
                  </p:oleObj>
                </mc:Choice>
                <mc:Fallback>
                  <p:oleObj name="ClipArt" r:id="rId14" imgW="2284024" imgH="182484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7554" y="4864435"/>
                          <a:ext cx="517697" cy="394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7"/>
            <p:cNvGraphicFramePr>
              <a:graphicFrameLocks/>
            </p:cNvGraphicFramePr>
            <p:nvPr/>
          </p:nvGraphicFramePr>
          <p:xfrm>
            <a:off x="7164288" y="4437112"/>
            <a:ext cx="504228" cy="29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name="ClipArt" r:id="rId15" imgW="2284308" imgH="1702232" progId="">
                    <p:embed/>
                  </p:oleObj>
                </mc:Choice>
                <mc:Fallback>
                  <p:oleObj name="ClipArt" r:id="rId15" imgW="2284308" imgH="170223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288" y="4437112"/>
                          <a:ext cx="504228" cy="295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113"/>
            <p:cNvSpPr>
              <a:spLocks noChangeArrowheads="1"/>
            </p:cNvSpPr>
            <p:nvPr/>
          </p:nvSpPr>
          <p:spPr bwMode="auto">
            <a:xfrm>
              <a:off x="7195203" y="4748017"/>
              <a:ext cx="405079" cy="16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>
                <a:buFont typeface="Wingdings" pitchFamily="2" charset="2"/>
                <a:buNone/>
              </a:pPr>
              <a:r>
                <a:rPr lang="fr-FR" sz="800" b="1" dirty="0">
                  <a:solidFill>
                    <a:srgbClr val="00007A"/>
                  </a:solidFill>
                  <a:latin typeface="Comic Sans MS" pitchFamily="66" charset="0"/>
                </a:rPr>
                <a:t>Fabriquer</a:t>
              </a:r>
            </a:p>
          </p:txBody>
        </p:sp>
        <p:sp>
          <p:nvSpPr>
            <p:cNvPr id="28" name="Rectangle 115"/>
            <p:cNvSpPr>
              <a:spLocks noChangeArrowheads="1"/>
            </p:cNvSpPr>
            <p:nvPr/>
          </p:nvSpPr>
          <p:spPr bwMode="auto">
            <a:xfrm>
              <a:off x="7155894" y="5239409"/>
              <a:ext cx="473085" cy="16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>
                <a:buFont typeface="Wingdings" pitchFamily="2" charset="2"/>
                <a:buNone/>
              </a:pPr>
              <a:r>
                <a:rPr lang="fr-FR" sz="800" b="1" dirty="0">
                  <a:solidFill>
                    <a:srgbClr val="00007A"/>
                  </a:solidFill>
                  <a:latin typeface="Comic Sans MS" pitchFamily="66" charset="0"/>
                </a:rPr>
                <a:t>Administrer</a:t>
              </a:r>
            </a:p>
          </p:txBody>
        </p:sp>
        <p:sp>
          <p:nvSpPr>
            <p:cNvPr id="29" name="Rectangle 117"/>
            <p:cNvSpPr>
              <a:spLocks noChangeArrowheads="1"/>
            </p:cNvSpPr>
            <p:nvPr/>
          </p:nvSpPr>
          <p:spPr bwMode="auto">
            <a:xfrm>
              <a:off x="7200954" y="4287822"/>
              <a:ext cx="410007" cy="16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>
                <a:buFont typeface="Wingdings" pitchFamily="2" charset="2"/>
                <a:buNone/>
              </a:pPr>
              <a:r>
                <a:rPr lang="fr-FR" sz="800" b="1" dirty="0">
                  <a:solidFill>
                    <a:srgbClr val="00007A"/>
                  </a:solidFill>
                  <a:latin typeface="Comic Sans MS" pitchFamily="66" charset="0"/>
                </a:rPr>
                <a:t>Alimenter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020272" y="4869160"/>
            <a:ext cx="129614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020272" y="5517232"/>
            <a:ext cx="129614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020272" y="4221088"/>
            <a:ext cx="1296144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6300192" y="422108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14" idx="1"/>
          </p:cNvCxnSpPr>
          <p:nvPr/>
        </p:nvCxnSpPr>
        <p:spPr>
          <a:xfrm>
            <a:off x="6300192" y="5750413"/>
            <a:ext cx="720080" cy="414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8316416" y="443711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60%</a:t>
            </a:r>
            <a:endParaRPr lang="fr-FR" sz="1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8316416" y="573325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20%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126142" y="580526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20%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61644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62000" y="817563"/>
          <a:ext cx="7772400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4" imgW="9020711" imgH="7366248" progId="Visio.Drawing.11">
                  <p:embed/>
                </p:oleObj>
              </mc:Choice>
              <mc:Fallback>
                <p:oleObj name="Visio" r:id="rId4" imgW="9020711" imgH="73662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17563"/>
                        <a:ext cx="7772400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6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Constitution d’un modèle</a:t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		Modélisation</a:t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03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62000" y="817563"/>
          <a:ext cx="7772400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Visio" r:id="rId4" imgW="9020711" imgH="7366248" progId="Visio.Drawing.11">
                  <p:embed/>
                </p:oleObj>
              </mc:Choice>
              <mc:Fallback>
                <p:oleObj name="Visio" r:id="rId4" imgW="9020711" imgH="73662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17563"/>
                        <a:ext cx="7772400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6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Constitution d’un modèle</a:t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		Apprentissage</a:t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96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62000" y="817563"/>
          <a:ext cx="7772400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Visio" r:id="rId4" imgW="9020711" imgH="7366248" progId="Visio.Drawing.11">
                  <p:embed/>
                </p:oleObj>
              </mc:Choice>
              <mc:Fallback>
                <p:oleObj name="Visio" r:id="rId4" imgW="9020711" imgH="73662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17563"/>
                        <a:ext cx="7772400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6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fr-FR" sz="2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Constitution d’un modèle</a:t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		Implémentation du modèle</a:t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30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fr-FR" sz="2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77900" y="722288"/>
            <a:ext cx="807903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4"/>
              </a:buBlip>
              <a:defRPr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 </a:t>
            </a: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processus dans lequel les intervenants utilisent la technologie pour collecter des données et les transformer en connaissance</a:t>
            </a:r>
          </a:p>
          <a:p>
            <a:pPr marL="285750" lvl="1" indent="-2857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 processus business structuré</a:t>
            </a:r>
          </a:p>
          <a:p>
            <a:pPr marL="285750" lvl="1" indent="-2857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des intervenants avec des qualifications variées</a:t>
            </a:r>
          </a:p>
          <a:p>
            <a:pPr marL="285750" lvl="1" indent="-2857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des technologies variées :</a:t>
            </a:r>
          </a:p>
          <a:p>
            <a:pPr marL="685800" lvl="2" indent="-2286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Ø"/>
              <a:defRPr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Bases de données, ETL, restitution et visualisation de données, datamining (analyse et modélisation), </a:t>
            </a:r>
            <a:r>
              <a:rPr lang="fr-FR" sz="1200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...</a:t>
            </a:r>
          </a:p>
          <a:p>
            <a:pPr marL="285750" lvl="1" indent="-2857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 environnement permettant la collecte / gestion de données de bonne qualité</a:t>
            </a:r>
          </a:p>
          <a:p>
            <a:pPr marL="285750" lvl="1" indent="-2857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connaissance pour résoudre des problèmes métier stratégiques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Le data </a:t>
            </a:r>
            <a:r>
              <a:rPr lang="fr-FR" dirty="0" err="1">
                <a:solidFill>
                  <a:srgbClr val="463436"/>
                </a:solidFill>
                <a:ea typeface="MS PGothic" pitchFamily="34" charset="-128"/>
              </a:rPr>
              <a:t>mining</a:t>
            </a: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 c’est ...</a:t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endParaRPr lang="fr-FR" dirty="0"/>
          </a:p>
        </p:txBody>
      </p:sp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15045"/>
              </p:ext>
            </p:extLst>
          </p:nvPr>
        </p:nvGraphicFramePr>
        <p:xfrm>
          <a:off x="1619672" y="2844800"/>
          <a:ext cx="5746328" cy="35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Graphique" r:id="rId5" imgW="10258293" imgH="6257870" progId="MSGraph.Chart.8">
                  <p:embed followColorScheme="full"/>
                </p:oleObj>
              </mc:Choice>
              <mc:Fallback>
                <p:oleObj name="Graphique" r:id="rId5" imgW="10258293" imgH="625787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844800"/>
                        <a:ext cx="5746328" cy="3532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53200" y="5943600"/>
            <a:ext cx="2590800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762000">
              <a:spcBef>
                <a:spcPct val="50000"/>
              </a:spcBef>
            </a:pPr>
            <a:r>
              <a:rPr lang="fr-FR" sz="1000" b="1" i="1" dirty="0">
                <a:solidFill>
                  <a:srgbClr val="000066"/>
                </a:solidFill>
              </a:rPr>
              <a:t>Source META Group</a:t>
            </a:r>
          </a:p>
        </p:txBody>
      </p:sp>
    </p:spTree>
    <p:extLst>
      <p:ext uri="{BB962C8B-B14F-4D97-AF65-F5344CB8AC3E}">
        <p14:creationId xmlns:p14="http://schemas.microsoft.com/office/powerpoint/2010/main" val="4169607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fr-FR" sz="2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342181"/>
            <a:ext cx="305983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defTabSz="762000">
              <a:spcBef>
                <a:spcPct val="50000"/>
              </a:spcBef>
            </a:pPr>
            <a:r>
              <a:rPr lang="fr-FR" sz="1600" b="1" i="1" dirty="0">
                <a:solidFill>
                  <a:srgbClr val="000066"/>
                </a:solidFill>
              </a:rPr>
              <a:t>Source </a:t>
            </a:r>
            <a:r>
              <a:rPr lang="fr-FR" sz="1600" b="1" i="1" dirty="0" err="1" smtClean="0">
                <a:solidFill>
                  <a:srgbClr val="000066"/>
                </a:solidFill>
              </a:rPr>
              <a:t>Wikimedia</a:t>
            </a:r>
            <a:r>
              <a:rPr lang="fr-FR" sz="1600" b="1" i="1" dirty="0" smtClean="0">
                <a:solidFill>
                  <a:srgbClr val="000066"/>
                </a:solidFill>
              </a:rPr>
              <a:t> Commons</a:t>
            </a:r>
            <a:endParaRPr lang="fr-FR" sz="1600" b="1" i="1" dirty="0">
              <a:solidFill>
                <a:srgbClr val="00006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6" y="717550"/>
            <a:ext cx="8034819" cy="532176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Domaines fonctionnels d’intervention du data </a:t>
            </a:r>
            <a:r>
              <a:rPr lang="fr-FR" dirty="0" err="1">
                <a:solidFill>
                  <a:srgbClr val="463436"/>
                </a:solidFill>
                <a:ea typeface="MS PGothic" pitchFamily="34" charset="-128"/>
              </a:rPr>
              <a:t>mining</a:t>
            </a: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/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64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</a:rPr>
              <a:t>Le Data </a:t>
            </a:r>
            <a:r>
              <a:rPr lang="fr-FR" sz="2000" dirty="0" err="1" smtClean="0">
                <a:solidFill>
                  <a:schemeClr val="tx1"/>
                </a:solidFill>
              </a:rPr>
              <a:t>Mining</a:t>
            </a:r>
            <a:r>
              <a:rPr lang="fr-FR" sz="2000" dirty="0" smtClean="0">
                <a:solidFill>
                  <a:schemeClr val="tx1"/>
                </a:solidFill>
              </a:rPr>
              <a:t> pour répondre à des questions pragmatiques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La qualité des données pour supporter des solutions efficaces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peu d’histoire et de vocabulaire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Et concrètement ?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Comment </a:t>
            </a:r>
            <a:r>
              <a:rPr lang="fr-FR" dirty="0">
                <a:solidFill>
                  <a:schemeClr val="tx1"/>
                </a:solidFill>
              </a:rPr>
              <a:t>faire 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Composants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qualité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données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particulier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signalétique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individu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38900"/>
            <a:ext cx="847725" cy="222250"/>
          </a:xfrm>
          <a:prstGeom prst="rect">
            <a:avLst/>
          </a:prstGeom>
        </p:spPr>
        <p:txBody>
          <a:bodyPr/>
          <a:lstStyle/>
          <a:p>
            <a:fld id="{B3221EE0-8093-4868-81AD-1F563C244115}" type="slidenum">
              <a:rPr lang="fr-FR" smtClean="0">
                <a:solidFill>
                  <a:prstClr val="white"/>
                </a:solidFill>
              </a:rPr>
              <a:pPr/>
              <a:t>16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</a:rPr>
              <a:t>Le Data </a:t>
            </a:r>
            <a:r>
              <a:rPr lang="fr-FR" sz="2000" dirty="0" err="1" smtClean="0">
                <a:solidFill>
                  <a:schemeClr val="tx1"/>
                </a:solidFill>
              </a:rPr>
              <a:t>Mining</a:t>
            </a:r>
            <a:r>
              <a:rPr lang="fr-FR" sz="2000" dirty="0" smtClean="0">
                <a:solidFill>
                  <a:schemeClr val="tx1"/>
                </a:solidFill>
              </a:rPr>
              <a:t> pour répondre à des questions pragmatiques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La qualité des données pour supporter des solutions efficaces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Un </a:t>
            </a:r>
            <a:r>
              <a:rPr lang="fr-FR" dirty="0">
                <a:solidFill>
                  <a:srgbClr val="FF0000"/>
                </a:solidFill>
              </a:rPr>
              <a:t>peu d’histoire et de vocabulaire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Et concrètement ?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Comment </a:t>
            </a:r>
            <a:r>
              <a:rPr lang="fr-FR" dirty="0">
                <a:solidFill>
                  <a:schemeClr val="tx1"/>
                </a:solidFill>
              </a:rPr>
              <a:t>faire 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Composants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qualité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données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particulier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signalétique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individu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38900"/>
            <a:ext cx="847725" cy="222250"/>
          </a:xfrm>
          <a:prstGeom prst="rect">
            <a:avLst/>
          </a:prstGeom>
        </p:spPr>
        <p:txBody>
          <a:bodyPr/>
          <a:lstStyle/>
          <a:p>
            <a:fld id="{B3221EE0-8093-4868-81AD-1F563C244115}" type="slidenum">
              <a:rPr lang="fr-FR" smtClean="0">
                <a:solidFill>
                  <a:prstClr val="white"/>
                </a:solidFill>
              </a:rPr>
              <a:pPr/>
              <a:t>17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66688" y="1004888"/>
            <a:ext cx="8772525" cy="5070475"/>
            <a:chOff x="105" y="633"/>
            <a:chExt cx="5526" cy="3194"/>
          </a:xfrm>
        </p:grpSpPr>
        <p:sp>
          <p:nvSpPr>
            <p:cNvPr id="137219" name="Cloud"/>
            <p:cNvSpPr>
              <a:spLocks noChangeAspect="1" noEditPoints="1" noChangeArrowheads="1"/>
            </p:cNvSpPr>
            <p:nvPr/>
          </p:nvSpPr>
          <p:spPr bwMode="auto">
            <a:xfrm>
              <a:off x="105" y="633"/>
              <a:ext cx="5103" cy="319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710" name="Text Box 74"/>
            <p:cNvSpPr txBox="1">
              <a:spLocks noChangeArrowheads="1"/>
            </p:cNvSpPr>
            <p:nvPr/>
          </p:nvSpPr>
          <p:spPr bwMode="auto">
            <a:xfrm>
              <a:off x="4868" y="3291"/>
              <a:ext cx="763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b="1">
                  <a:latin typeface="Arial" charset="0"/>
                </a:rPr>
                <a:t>Reporting</a:t>
              </a:r>
            </a:p>
          </p:txBody>
        </p:sp>
        <p:pic>
          <p:nvPicPr>
            <p:cNvPr id="27711" name="Picture 79" descr="j04312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79" y="2919"/>
              <a:ext cx="55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712" name="AutoShape 83"/>
            <p:cNvCxnSpPr>
              <a:cxnSpLocks noChangeShapeType="1"/>
              <a:stCxn id="27697" idx="3"/>
            </p:cNvCxnSpPr>
            <p:nvPr/>
          </p:nvCxnSpPr>
          <p:spPr bwMode="auto">
            <a:xfrm>
              <a:off x="4300" y="2042"/>
              <a:ext cx="958" cy="8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L’évolution</a:t>
            </a:r>
            <a:r>
              <a:rPr lang="en-GB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besoins</a:t>
            </a:r>
            <a:endParaRPr lang="en-GB" sz="2200" b="1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2093913" y="1843088"/>
            <a:ext cx="5314950" cy="3454400"/>
            <a:chOff x="1319" y="1161"/>
            <a:chExt cx="3348" cy="2176"/>
          </a:xfrm>
        </p:grpSpPr>
        <p:pic>
          <p:nvPicPr>
            <p:cNvPr id="27703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9" y="2698"/>
              <a:ext cx="149" cy="3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7704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8" y="1781"/>
              <a:ext cx="149" cy="3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7705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4" y="2672"/>
              <a:ext cx="149" cy="3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7706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1" y="2953"/>
              <a:ext cx="149" cy="3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7707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9" y="1161"/>
              <a:ext cx="149" cy="3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7708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7" y="1633"/>
              <a:ext cx="149" cy="3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2951163" y="3132138"/>
            <a:ext cx="3646487" cy="1622425"/>
            <a:chOff x="1859" y="1973"/>
            <a:chExt cx="2297" cy="1022"/>
          </a:xfrm>
        </p:grpSpPr>
        <p:grpSp>
          <p:nvGrpSpPr>
            <p:cNvPr id="27698" name="Group 75"/>
            <p:cNvGrpSpPr>
              <a:grpSpLocks/>
            </p:cNvGrpSpPr>
            <p:nvPr/>
          </p:nvGrpSpPr>
          <p:grpSpPr bwMode="auto">
            <a:xfrm>
              <a:off x="3347" y="2400"/>
              <a:ext cx="809" cy="595"/>
              <a:chOff x="2929" y="2118"/>
              <a:chExt cx="809" cy="595"/>
            </a:xfrm>
          </p:grpSpPr>
          <p:sp>
            <p:nvSpPr>
              <p:cNvPr id="27700" name="AutoShape 14"/>
              <p:cNvSpPr>
                <a:spLocks noChangeArrowheads="1"/>
              </p:cNvSpPr>
              <p:nvPr/>
            </p:nvSpPr>
            <p:spPr bwMode="auto">
              <a:xfrm>
                <a:off x="3306" y="2118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701" name="AutoShape 15"/>
              <p:cNvSpPr>
                <a:spLocks noChangeArrowheads="1"/>
              </p:cNvSpPr>
              <p:nvPr/>
            </p:nvSpPr>
            <p:spPr bwMode="auto">
              <a:xfrm>
                <a:off x="3450" y="2262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702" name="Text Box 22"/>
              <p:cNvSpPr txBox="1">
                <a:spLocks noChangeArrowheads="1"/>
              </p:cNvSpPr>
              <p:nvPr/>
            </p:nvSpPr>
            <p:spPr bwMode="auto">
              <a:xfrm>
                <a:off x="2929" y="2387"/>
                <a:ext cx="763" cy="3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400" b="1">
                    <a:latin typeface="Arial" charset="0"/>
                  </a:rPr>
                  <a:t>Web Application</a:t>
                </a:r>
              </a:p>
            </p:txBody>
          </p:sp>
        </p:grpSp>
        <p:cxnSp>
          <p:nvCxnSpPr>
            <p:cNvPr id="27699" name="AutoShape 68"/>
            <p:cNvCxnSpPr>
              <a:cxnSpLocks noChangeShapeType="1"/>
              <a:stCxn id="27685" idx="3"/>
              <a:endCxn id="27700" idx="2"/>
            </p:cNvCxnSpPr>
            <p:nvPr/>
          </p:nvCxnSpPr>
          <p:spPr bwMode="auto">
            <a:xfrm>
              <a:off x="1859" y="1973"/>
              <a:ext cx="1865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2093913" y="2343150"/>
            <a:ext cx="5799137" cy="2347913"/>
            <a:chOff x="1319" y="1476"/>
            <a:chExt cx="3653" cy="1479"/>
          </a:xfrm>
        </p:grpSpPr>
        <p:cxnSp>
          <p:nvCxnSpPr>
            <p:cNvPr id="27687" name="AutoShape 71"/>
            <p:cNvCxnSpPr>
              <a:cxnSpLocks noChangeShapeType="1"/>
              <a:stCxn id="27672" idx="4"/>
              <a:endCxn id="27695" idx="3"/>
            </p:cNvCxnSpPr>
            <p:nvPr/>
          </p:nvCxnSpPr>
          <p:spPr bwMode="auto">
            <a:xfrm flipV="1">
              <a:off x="2945" y="1850"/>
              <a:ext cx="1211" cy="1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27688" name="Group 89"/>
            <p:cNvGrpSpPr>
              <a:grpSpLocks/>
            </p:cNvGrpSpPr>
            <p:nvPr/>
          </p:nvGrpSpPr>
          <p:grpSpPr bwMode="auto">
            <a:xfrm>
              <a:off x="1319" y="1476"/>
              <a:ext cx="3653" cy="1366"/>
              <a:chOff x="1319" y="1476"/>
              <a:chExt cx="3653" cy="1366"/>
            </a:xfrm>
          </p:grpSpPr>
          <p:grpSp>
            <p:nvGrpSpPr>
              <p:cNvPr id="27689" name="Group 57"/>
              <p:cNvGrpSpPr>
                <a:grpSpLocks/>
              </p:cNvGrpSpPr>
              <p:nvPr/>
            </p:nvGrpSpPr>
            <p:grpSpPr bwMode="auto">
              <a:xfrm>
                <a:off x="4012" y="1476"/>
                <a:ext cx="960" cy="566"/>
                <a:chOff x="3804" y="1684"/>
                <a:chExt cx="960" cy="566"/>
              </a:xfrm>
            </p:grpSpPr>
            <p:sp>
              <p:nvSpPr>
                <p:cNvPr id="27695" name="AutoShape 29"/>
                <p:cNvSpPr>
                  <a:spLocks noChangeArrowheads="1"/>
                </p:cNvSpPr>
                <p:nvPr/>
              </p:nvSpPr>
              <p:spPr bwMode="auto">
                <a:xfrm>
                  <a:off x="3804" y="1770"/>
                  <a:ext cx="288" cy="288"/>
                </a:xfrm>
                <a:prstGeom prst="can">
                  <a:avLst>
                    <a:gd name="adj" fmla="val 25481"/>
                  </a:avLst>
                </a:prstGeom>
                <a:gradFill rotWithShape="0">
                  <a:gsLst>
                    <a:gs pos="0">
                      <a:srgbClr val="242E62"/>
                    </a:gs>
                    <a:gs pos="50000">
                      <a:srgbClr val="4E64D4"/>
                    </a:gs>
                    <a:gs pos="100000">
                      <a:srgbClr val="242E62"/>
                    </a:gs>
                  </a:gsLst>
                  <a:lin ang="0" scaled="1"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sz="12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2769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46" y="1684"/>
                  <a:ext cx="718" cy="326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GB" sz="1400" b="1">
                      <a:latin typeface="Arial" charset="0"/>
                    </a:rPr>
                    <a:t>Data</a:t>
                  </a:r>
                </a:p>
                <a:p>
                  <a:pPr algn="ctr" eaLnBrk="0" hangingPunct="0"/>
                  <a:r>
                    <a:rPr lang="en-GB" sz="1400" b="1">
                      <a:latin typeface="Arial" charset="0"/>
                    </a:rPr>
                    <a:t>Warehouse</a:t>
                  </a:r>
                </a:p>
              </p:txBody>
            </p:sp>
            <p:sp>
              <p:nvSpPr>
                <p:cNvPr id="27697" name="AutoShape 28"/>
                <p:cNvSpPr>
                  <a:spLocks noChangeArrowheads="1"/>
                </p:cNvSpPr>
                <p:nvPr/>
              </p:nvSpPr>
              <p:spPr bwMode="auto">
                <a:xfrm>
                  <a:off x="3948" y="1962"/>
                  <a:ext cx="288" cy="288"/>
                </a:xfrm>
                <a:prstGeom prst="can">
                  <a:avLst>
                    <a:gd name="adj" fmla="val 25481"/>
                  </a:avLst>
                </a:prstGeom>
                <a:gradFill rotWithShape="0">
                  <a:gsLst>
                    <a:gs pos="0">
                      <a:srgbClr val="242E62"/>
                    </a:gs>
                    <a:gs pos="50000">
                      <a:srgbClr val="4E64D4"/>
                    </a:gs>
                    <a:gs pos="100000">
                      <a:srgbClr val="242E62"/>
                    </a:gs>
                  </a:gsLst>
                  <a:lin ang="0" scaled="1"/>
                </a:gra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 sz="12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cxnSp>
            <p:nvCxnSpPr>
              <p:cNvPr id="27690" name="AutoShape 65"/>
              <p:cNvCxnSpPr>
                <a:cxnSpLocks noChangeShapeType="1"/>
                <a:stCxn id="27685" idx="4"/>
                <a:endCxn id="27695" idx="3"/>
              </p:cNvCxnSpPr>
              <p:nvPr/>
            </p:nvCxnSpPr>
            <p:spPr bwMode="auto">
              <a:xfrm>
                <a:off x="2003" y="1829"/>
                <a:ext cx="2153" cy="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67"/>
              <p:cNvCxnSpPr>
                <a:cxnSpLocks noChangeShapeType="1"/>
                <a:stCxn id="27700" idx="1"/>
                <a:endCxn id="27697" idx="3"/>
              </p:cNvCxnSpPr>
              <p:nvPr/>
            </p:nvCxnSpPr>
            <p:spPr bwMode="auto">
              <a:xfrm flipV="1">
                <a:off x="3868" y="2042"/>
                <a:ext cx="432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70"/>
              <p:cNvCxnSpPr>
                <a:cxnSpLocks noChangeShapeType="1"/>
                <a:stCxn id="27669" idx="4"/>
                <a:endCxn id="27695" idx="3"/>
              </p:cNvCxnSpPr>
              <p:nvPr/>
            </p:nvCxnSpPr>
            <p:spPr bwMode="auto">
              <a:xfrm flipV="1">
                <a:off x="1987" y="1850"/>
                <a:ext cx="2169" cy="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72"/>
              <p:cNvCxnSpPr>
                <a:cxnSpLocks noChangeShapeType="1"/>
                <a:stCxn id="27661" idx="4"/>
                <a:endCxn id="27695" idx="3"/>
              </p:cNvCxnSpPr>
              <p:nvPr/>
            </p:nvCxnSpPr>
            <p:spPr bwMode="auto">
              <a:xfrm flipV="1">
                <a:off x="1319" y="1850"/>
                <a:ext cx="2837" cy="4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77"/>
              <p:cNvCxnSpPr>
                <a:cxnSpLocks noChangeShapeType="1"/>
                <a:stCxn id="27682" idx="4"/>
                <a:endCxn id="27695" idx="3"/>
              </p:cNvCxnSpPr>
              <p:nvPr/>
            </p:nvCxnSpPr>
            <p:spPr bwMode="auto">
              <a:xfrm>
                <a:off x="3377" y="1595"/>
                <a:ext cx="779" cy="25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1644650" y="1284288"/>
            <a:ext cx="4175125" cy="2389187"/>
            <a:chOff x="1036" y="809"/>
            <a:chExt cx="2630" cy="1505"/>
          </a:xfrm>
        </p:grpSpPr>
        <p:grpSp>
          <p:nvGrpSpPr>
            <p:cNvPr id="27675" name="Group 58"/>
            <p:cNvGrpSpPr>
              <a:grpSpLocks/>
            </p:cNvGrpSpPr>
            <p:nvPr/>
          </p:nvGrpSpPr>
          <p:grpSpPr bwMode="auto">
            <a:xfrm>
              <a:off x="1571" y="1445"/>
              <a:ext cx="654" cy="528"/>
              <a:chOff x="3041" y="858"/>
              <a:chExt cx="654" cy="528"/>
            </a:xfrm>
          </p:grpSpPr>
          <p:sp>
            <p:nvSpPr>
              <p:cNvPr id="27684" name="AutoShape 24"/>
              <p:cNvSpPr>
                <a:spLocks noChangeArrowheads="1"/>
              </p:cNvSpPr>
              <p:nvPr/>
            </p:nvSpPr>
            <p:spPr bwMode="auto">
              <a:xfrm>
                <a:off x="3041" y="954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85" name="AutoShape 25"/>
              <p:cNvSpPr>
                <a:spLocks noChangeArrowheads="1"/>
              </p:cNvSpPr>
              <p:nvPr/>
            </p:nvSpPr>
            <p:spPr bwMode="auto">
              <a:xfrm>
                <a:off x="3185" y="1098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86" name="Text Box 32"/>
              <p:cNvSpPr txBox="1">
                <a:spLocks noChangeArrowheads="1"/>
              </p:cNvSpPr>
              <p:nvPr/>
            </p:nvSpPr>
            <p:spPr bwMode="auto">
              <a:xfrm>
                <a:off x="3324" y="858"/>
                <a:ext cx="371" cy="19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GB" sz="1400" b="1">
                    <a:latin typeface="Arial" charset="0"/>
                  </a:rPr>
                  <a:t>CRM</a:t>
                </a:r>
              </a:p>
            </p:txBody>
          </p:sp>
        </p:grpSp>
        <p:grpSp>
          <p:nvGrpSpPr>
            <p:cNvPr id="27676" name="Group 64"/>
            <p:cNvGrpSpPr>
              <a:grpSpLocks/>
            </p:cNvGrpSpPr>
            <p:nvPr/>
          </p:nvGrpSpPr>
          <p:grpSpPr bwMode="auto">
            <a:xfrm>
              <a:off x="2908" y="1150"/>
              <a:ext cx="758" cy="589"/>
              <a:chOff x="2456" y="519"/>
              <a:chExt cx="758" cy="589"/>
            </a:xfrm>
          </p:grpSpPr>
          <p:sp>
            <p:nvSpPr>
              <p:cNvPr id="27681" name="AutoShape 49"/>
              <p:cNvSpPr>
                <a:spLocks noChangeArrowheads="1"/>
              </p:cNvSpPr>
              <p:nvPr/>
            </p:nvSpPr>
            <p:spPr bwMode="auto">
              <a:xfrm>
                <a:off x="2456" y="676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82" name="AutoShape 50"/>
              <p:cNvSpPr>
                <a:spLocks noChangeArrowheads="1"/>
              </p:cNvSpPr>
              <p:nvPr/>
            </p:nvSpPr>
            <p:spPr bwMode="auto">
              <a:xfrm>
                <a:off x="2637" y="820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83" name="Text Box 51"/>
              <p:cNvSpPr txBox="1">
                <a:spLocks noChangeArrowheads="1"/>
              </p:cNvSpPr>
              <p:nvPr/>
            </p:nvSpPr>
            <p:spPr bwMode="auto">
              <a:xfrm>
                <a:off x="2744" y="519"/>
                <a:ext cx="470" cy="3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1400" b="1">
                    <a:latin typeface="Arial" charset="0"/>
                  </a:rPr>
                  <a:t>Call</a:t>
                </a:r>
              </a:p>
              <a:p>
                <a:pPr algn="ctr" eaLnBrk="0" hangingPunct="0"/>
                <a:r>
                  <a:rPr lang="en-GB" sz="1400" b="1">
                    <a:latin typeface="Arial" charset="0"/>
                  </a:rPr>
                  <a:t>Center</a:t>
                </a:r>
              </a:p>
            </p:txBody>
          </p:sp>
        </p:grpSp>
        <p:cxnSp>
          <p:nvCxnSpPr>
            <p:cNvPr id="27677" name="AutoShape 60"/>
            <p:cNvCxnSpPr>
              <a:cxnSpLocks noChangeShapeType="1"/>
              <a:stCxn id="27661" idx="4"/>
              <a:endCxn id="27685" idx="2"/>
            </p:cNvCxnSpPr>
            <p:nvPr/>
          </p:nvCxnSpPr>
          <p:spPr bwMode="auto">
            <a:xfrm flipV="1">
              <a:off x="1319" y="1829"/>
              <a:ext cx="396" cy="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678" name="AutoShape 61"/>
            <p:cNvCxnSpPr>
              <a:cxnSpLocks noChangeShapeType="1"/>
              <a:stCxn id="27685" idx="1"/>
              <a:endCxn id="27681" idx="3"/>
            </p:cNvCxnSpPr>
            <p:nvPr/>
          </p:nvCxnSpPr>
          <p:spPr bwMode="auto">
            <a:xfrm flipV="1">
              <a:off x="1859" y="1595"/>
              <a:ext cx="1193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27679" name="Picture 78" descr="j043838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36" y="1161"/>
              <a:ext cx="56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0" name="Picture 80" descr="j040909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8" y="809"/>
              <a:ext cx="529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2093913" y="3673475"/>
            <a:ext cx="2809875" cy="1857375"/>
            <a:chOff x="1319" y="2314"/>
            <a:chExt cx="1770" cy="1170"/>
          </a:xfrm>
        </p:grpSpPr>
        <p:grpSp>
          <p:nvGrpSpPr>
            <p:cNvPr id="27663" name="Group 55"/>
            <p:cNvGrpSpPr>
              <a:grpSpLocks/>
            </p:cNvGrpSpPr>
            <p:nvPr/>
          </p:nvGrpSpPr>
          <p:grpSpPr bwMode="auto">
            <a:xfrm>
              <a:off x="2512" y="2811"/>
              <a:ext cx="577" cy="480"/>
              <a:chOff x="1307" y="2250"/>
              <a:chExt cx="577" cy="480"/>
            </a:xfrm>
          </p:grpSpPr>
          <p:sp>
            <p:nvSpPr>
              <p:cNvPr id="27672" name="AutoShape 16"/>
              <p:cNvSpPr>
                <a:spLocks noChangeArrowheads="1"/>
              </p:cNvSpPr>
              <p:nvPr/>
            </p:nvSpPr>
            <p:spPr bwMode="auto">
              <a:xfrm>
                <a:off x="1452" y="2250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73" name="AutoShape 17"/>
              <p:cNvSpPr>
                <a:spLocks noChangeArrowheads="1"/>
              </p:cNvSpPr>
              <p:nvPr/>
            </p:nvSpPr>
            <p:spPr bwMode="auto">
              <a:xfrm>
                <a:off x="1596" y="2394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74" name="Text Box 21"/>
              <p:cNvSpPr txBox="1">
                <a:spLocks noChangeArrowheads="1"/>
              </p:cNvSpPr>
              <p:nvPr/>
            </p:nvSpPr>
            <p:spPr bwMode="auto">
              <a:xfrm>
                <a:off x="1307" y="2538"/>
                <a:ext cx="347" cy="19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n-GB" sz="1400" b="1">
                    <a:latin typeface="Arial" charset="0"/>
                  </a:rPr>
                  <a:t>ERP</a:t>
                </a:r>
              </a:p>
            </p:txBody>
          </p:sp>
        </p:grpSp>
        <p:grpSp>
          <p:nvGrpSpPr>
            <p:cNvPr id="27664" name="Group 56"/>
            <p:cNvGrpSpPr>
              <a:grpSpLocks/>
            </p:cNvGrpSpPr>
            <p:nvPr/>
          </p:nvGrpSpPr>
          <p:grpSpPr bwMode="auto">
            <a:xfrm>
              <a:off x="1455" y="2698"/>
              <a:ext cx="676" cy="684"/>
              <a:chOff x="2653" y="2346"/>
              <a:chExt cx="676" cy="684"/>
            </a:xfrm>
          </p:grpSpPr>
          <p:sp>
            <p:nvSpPr>
              <p:cNvPr id="27669" name="AutoShape 26"/>
              <p:cNvSpPr>
                <a:spLocks noChangeArrowheads="1"/>
              </p:cNvSpPr>
              <p:nvPr/>
            </p:nvSpPr>
            <p:spPr bwMode="auto">
              <a:xfrm>
                <a:off x="2897" y="2346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70" name="AutoShape 27"/>
              <p:cNvSpPr>
                <a:spLocks noChangeArrowheads="1"/>
              </p:cNvSpPr>
              <p:nvPr/>
            </p:nvSpPr>
            <p:spPr bwMode="auto">
              <a:xfrm>
                <a:off x="3041" y="2490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71" name="Text Box 33"/>
              <p:cNvSpPr txBox="1">
                <a:spLocks noChangeArrowheads="1"/>
              </p:cNvSpPr>
              <p:nvPr/>
            </p:nvSpPr>
            <p:spPr bwMode="auto">
              <a:xfrm>
                <a:off x="2653" y="2704"/>
                <a:ext cx="488" cy="3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1400" b="1">
                    <a:latin typeface="Arial" charset="0"/>
                  </a:rPr>
                  <a:t>Supply</a:t>
                </a:r>
              </a:p>
              <a:p>
                <a:pPr algn="ctr" eaLnBrk="0" hangingPunct="0"/>
                <a:r>
                  <a:rPr lang="en-GB" sz="1400" b="1">
                    <a:latin typeface="Arial" charset="0"/>
                  </a:rPr>
                  <a:t>Chain</a:t>
                </a:r>
              </a:p>
            </p:txBody>
          </p:sp>
        </p:grpSp>
        <p:cxnSp>
          <p:nvCxnSpPr>
            <p:cNvPr id="27665" name="AutoShape 59"/>
            <p:cNvCxnSpPr>
              <a:cxnSpLocks noChangeShapeType="1"/>
              <a:stCxn id="27661" idx="4"/>
              <a:endCxn id="27672" idx="2"/>
            </p:cNvCxnSpPr>
            <p:nvPr/>
          </p:nvCxnSpPr>
          <p:spPr bwMode="auto">
            <a:xfrm>
              <a:off x="1319" y="2314"/>
              <a:ext cx="1338" cy="6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666" name="AutoShape 62"/>
            <p:cNvCxnSpPr>
              <a:cxnSpLocks noChangeShapeType="1"/>
              <a:stCxn id="27661" idx="4"/>
              <a:endCxn id="27669" idx="2"/>
            </p:cNvCxnSpPr>
            <p:nvPr/>
          </p:nvCxnSpPr>
          <p:spPr bwMode="auto">
            <a:xfrm>
              <a:off x="1319" y="2314"/>
              <a:ext cx="380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667" name="AutoShape 63"/>
            <p:cNvCxnSpPr>
              <a:cxnSpLocks noChangeShapeType="1"/>
              <a:stCxn id="27670" idx="4"/>
              <a:endCxn id="27673" idx="2"/>
            </p:cNvCxnSpPr>
            <p:nvPr/>
          </p:nvCxnSpPr>
          <p:spPr bwMode="auto">
            <a:xfrm>
              <a:off x="2131" y="2986"/>
              <a:ext cx="670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27668" name="Picture 81" descr="j040967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1" y="3130"/>
              <a:ext cx="35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1135063" y="3292475"/>
            <a:ext cx="1263650" cy="1787525"/>
            <a:chOff x="715" y="2074"/>
            <a:chExt cx="796" cy="1126"/>
          </a:xfrm>
        </p:grpSpPr>
        <p:grpSp>
          <p:nvGrpSpPr>
            <p:cNvPr id="27658" name="Group 54"/>
            <p:cNvGrpSpPr>
              <a:grpSpLocks/>
            </p:cNvGrpSpPr>
            <p:nvPr/>
          </p:nvGrpSpPr>
          <p:grpSpPr bwMode="auto">
            <a:xfrm>
              <a:off x="715" y="2074"/>
              <a:ext cx="796" cy="710"/>
              <a:chOff x="181" y="1482"/>
              <a:chExt cx="796" cy="710"/>
            </a:xfrm>
          </p:grpSpPr>
          <p:sp>
            <p:nvSpPr>
              <p:cNvPr id="27660" name="AutoShape 8"/>
              <p:cNvSpPr>
                <a:spLocks noChangeArrowheads="1"/>
              </p:cNvSpPr>
              <p:nvPr/>
            </p:nvSpPr>
            <p:spPr bwMode="auto">
              <a:xfrm>
                <a:off x="401" y="1482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61" name="AutoShape 9"/>
              <p:cNvSpPr>
                <a:spLocks noChangeArrowheads="1"/>
              </p:cNvSpPr>
              <p:nvPr/>
            </p:nvSpPr>
            <p:spPr bwMode="auto">
              <a:xfrm>
                <a:off x="497" y="1578"/>
                <a:ext cx="288" cy="288"/>
              </a:xfrm>
              <a:prstGeom prst="can">
                <a:avLst>
                  <a:gd name="adj" fmla="val 25481"/>
                </a:avLst>
              </a:prstGeom>
              <a:gradFill rotWithShape="0">
                <a:gsLst>
                  <a:gs pos="0">
                    <a:srgbClr val="242E62"/>
                  </a:gs>
                  <a:gs pos="50000">
                    <a:srgbClr val="4E64D4"/>
                  </a:gs>
                  <a:gs pos="100000">
                    <a:srgbClr val="242E62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2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662" name="Text Box 12"/>
              <p:cNvSpPr txBox="1">
                <a:spLocks noChangeArrowheads="1"/>
              </p:cNvSpPr>
              <p:nvPr/>
            </p:nvSpPr>
            <p:spPr bwMode="auto">
              <a:xfrm>
                <a:off x="181" y="1866"/>
                <a:ext cx="796" cy="3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400" b="1">
                    <a:latin typeface="Arial" charset="0"/>
                  </a:rPr>
                  <a:t>Legacy System</a:t>
                </a:r>
              </a:p>
            </p:txBody>
          </p:sp>
        </p:grpSp>
        <p:pic>
          <p:nvPicPr>
            <p:cNvPr id="27659" name="Picture 82" descr="j04094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1" y="2778"/>
              <a:ext cx="42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522225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910784" y="1502833"/>
            <a:ext cx="8227163" cy="4077899"/>
          </a:xfrm>
          <a:prstGeom prst="rect">
            <a:avLst/>
          </a:prstGeom>
        </p:spPr>
        <p:txBody>
          <a:bodyPr/>
          <a:lstStyle/>
          <a:p>
            <a:pPr marL="0" indent="0" eaLnBrk="1" hangingPunct="1"/>
            <a:endParaRPr lang="fr-FR" sz="2400" smtClean="0">
              <a:solidFill>
                <a:schemeClr val="bg1"/>
              </a:solidFill>
            </a:endParaRPr>
          </a:p>
          <a:p>
            <a:pPr marL="0" indent="0" eaLnBrk="1" hangingPunct="1"/>
            <a:endParaRPr lang="fr-FR" sz="2400" smtClean="0">
              <a:solidFill>
                <a:schemeClr val="bg1"/>
              </a:solidFill>
            </a:endParaRPr>
          </a:p>
          <a:p>
            <a:pPr marL="0" indent="0" eaLnBrk="1" hangingPunct="1"/>
            <a:endParaRPr lang="fr-FR" sz="2400" smtClean="0">
              <a:solidFill>
                <a:schemeClr val="bg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 florilège de termes plus ou moins techniques, plus ou moins redondants…</a:t>
            </a:r>
          </a:p>
        </p:txBody>
      </p:sp>
      <p:pic>
        <p:nvPicPr>
          <p:cNvPr id="28676" name="Picture 5" descr="j0414034"/>
          <p:cNvPicPr>
            <a:picLocks noChangeAspect="1" noChangeArrowheads="1"/>
          </p:cNvPicPr>
          <p:nvPr/>
        </p:nvPicPr>
        <p:blipFill>
          <a:blip r:embed="rId3" cstate="print"/>
          <a:srcRect b="30096"/>
          <a:stretch>
            <a:fillRect/>
          </a:stretch>
        </p:blipFill>
        <p:spPr bwMode="auto">
          <a:xfrm>
            <a:off x="3178175" y="2706688"/>
            <a:ext cx="26781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130925" y="1627188"/>
            <a:ext cx="2449513" cy="863600"/>
          </a:xfrm>
          <a:prstGeom prst="cloudCallout">
            <a:avLst>
              <a:gd name="adj1" fmla="val -96792"/>
              <a:gd name="adj2" fmla="val 136028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Data Governance</a:t>
            </a: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>
            <a:off x="5915025" y="4075113"/>
            <a:ext cx="3095625" cy="1368425"/>
          </a:xfrm>
          <a:prstGeom prst="cloudCallout">
            <a:avLst>
              <a:gd name="adj1" fmla="val -85898"/>
              <a:gd name="adj2" fmla="val -107426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Product Information Management</a:t>
            </a: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auto">
          <a:xfrm>
            <a:off x="3322638" y="1698625"/>
            <a:ext cx="2449512" cy="863600"/>
          </a:xfrm>
          <a:prstGeom prst="cloudCallout">
            <a:avLst>
              <a:gd name="adj1" fmla="val -162"/>
              <a:gd name="adj2" fmla="val 107537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Metadata management</a:t>
            </a:r>
          </a:p>
        </p:txBody>
      </p:sp>
      <p:sp>
        <p:nvSpPr>
          <p:cNvPr id="28680" name="AutoShape 9"/>
          <p:cNvSpPr>
            <a:spLocks noChangeArrowheads="1"/>
          </p:cNvSpPr>
          <p:nvPr/>
        </p:nvSpPr>
        <p:spPr bwMode="auto">
          <a:xfrm>
            <a:off x="3394075" y="5372100"/>
            <a:ext cx="2449513" cy="863600"/>
          </a:xfrm>
          <a:prstGeom prst="cloudCallout">
            <a:avLst>
              <a:gd name="adj1" fmla="val -3468"/>
              <a:gd name="adj2" fmla="val -177759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Business rules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585788" y="4651375"/>
            <a:ext cx="2449512" cy="863600"/>
          </a:xfrm>
          <a:prstGeom prst="cloudCallout">
            <a:avLst>
              <a:gd name="adj1" fmla="val 88042"/>
              <a:gd name="adj2" fmla="val -106250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Enterprise Data Quality</a:t>
            </a: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6275388" y="2779713"/>
            <a:ext cx="2449512" cy="863600"/>
          </a:xfrm>
          <a:prstGeom prst="cloudCallout">
            <a:avLst>
              <a:gd name="adj1" fmla="val -96079"/>
              <a:gd name="adj2" fmla="val 14889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Data integration</a:t>
            </a:r>
          </a:p>
        </p:txBody>
      </p:sp>
      <p:sp>
        <p:nvSpPr>
          <p:cNvPr id="28683" name="AutoShape 12"/>
          <p:cNvSpPr>
            <a:spLocks noChangeArrowheads="1"/>
          </p:cNvSpPr>
          <p:nvPr/>
        </p:nvSpPr>
        <p:spPr bwMode="auto">
          <a:xfrm>
            <a:off x="514350" y="1122363"/>
            <a:ext cx="2449513" cy="863600"/>
          </a:xfrm>
          <a:prstGeom prst="cloudCallout">
            <a:avLst>
              <a:gd name="adj1" fmla="val 89662"/>
              <a:gd name="adj2" fmla="val 172796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Master Data Management</a:t>
            </a:r>
          </a:p>
        </p:txBody>
      </p:sp>
      <p:sp>
        <p:nvSpPr>
          <p:cNvPr id="28684" name="AutoShape 13"/>
          <p:cNvSpPr>
            <a:spLocks noChangeArrowheads="1"/>
          </p:cNvSpPr>
          <p:nvPr/>
        </p:nvSpPr>
        <p:spPr bwMode="auto">
          <a:xfrm>
            <a:off x="441325" y="2419350"/>
            <a:ext cx="2568575" cy="863600"/>
          </a:xfrm>
          <a:prstGeom prst="cloudCallout">
            <a:avLst>
              <a:gd name="adj1" fmla="val 78986"/>
              <a:gd name="adj2" fmla="val 109190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Customer Data Integration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441325" y="3355975"/>
            <a:ext cx="2449513" cy="863600"/>
          </a:xfrm>
          <a:prstGeom prst="cloudCallout">
            <a:avLst>
              <a:gd name="adj1" fmla="val 91347"/>
              <a:gd name="adj2" fmla="val 16361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Product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96802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1066416"/>
            <a:ext cx="7345630" cy="3370696"/>
          </a:xfrm>
        </p:spPr>
        <p:txBody>
          <a:bodyPr/>
          <a:lstStyle/>
          <a:p>
            <a:r>
              <a:rPr lang="fr-FR" dirty="0"/>
              <a:t>La retraite complémentaire</a:t>
            </a:r>
          </a:p>
          <a:p>
            <a:pPr indent="0">
              <a:buNone/>
            </a:pPr>
            <a:r>
              <a:rPr lang="fr-FR" sz="1400" dirty="0" smtClean="0"/>
              <a:t>KLESIA </a:t>
            </a:r>
            <a:r>
              <a:rPr lang="fr-FR" sz="1400" dirty="0">
                <a:solidFill>
                  <a:srgbClr val="F79611"/>
                </a:solidFill>
              </a:rPr>
              <a:t>gère la retraite complémentaire </a:t>
            </a:r>
            <a:r>
              <a:rPr lang="fr-FR" sz="1400" dirty="0"/>
              <a:t>à travers ses institutions ARRCO et </a:t>
            </a:r>
            <a:r>
              <a:rPr lang="fr-FR" sz="1400" dirty="0" smtClean="0"/>
              <a:t>AGIRC.</a:t>
            </a:r>
          </a:p>
          <a:p>
            <a:pPr marL="622300" lvl="8"/>
            <a:r>
              <a:rPr lang="fr-FR" dirty="0" smtClean="0"/>
              <a:t>Collecter </a:t>
            </a:r>
            <a:r>
              <a:rPr lang="fr-FR" dirty="0"/>
              <a:t>les cotisations, calculer les points, liquider et payer les retraites, informer et conseiller les entreprises, leurs salariés et les retraités de leurs droits, </a:t>
            </a:r>
            <a:endParaRPr lang="fr-FR" dirty="0" smtClean="0"/>
          </a:p>
          <a:p>
            <a:r>
              <a:rPr lang="fr-FR" dirty="0"/>
              <a:t>La </a:t>
            </a:r>
            <a:r>
              <a:rPr lang="fr-FR" dirty="0" smtClean="0"/>
              <a:t>Prévoyance</a:t>
            </a:r>
            <a:endParaRPr lang="fr-FR" dirty="0"/>
          </a:p>
          <a:p>
            <a:pPr indent="0">
              <a:buNone/>
            </a:pPr>
            <a:r>
              <a:rPr lang="fr-FR" sz="1400" dirty="0" smtClean="0"/>
              <a:t>Pour </a:t>
            </a:r>
            <a:r>
              <a:rPr lang="fr-FR" sz="1400" dirty="0">
                <a:solidFill>
                  <a:srgbClr val="F79611"/>
                </a:solidFill>
              </a:rPr>
              <a:t>compléter les prestations versées par la Sécurité sociale</a:t>
            </a:r>
            <a:r>
              <a:rPr lang="fr-FR" sz="1400" dirty="0"/>
              <a:t>, KLESIA a mis en </a:t>
            </a:r>
            <a:r>
              <a:rPr lang="fr-FR" sz="1400" dirty="0" smtClean="0"/>
              <a:t>place des garanties complémentaires de prévoyance.</a:t>
            </a:r>
          </a:p>
          <a:p>
            <a:pPr marL="622300" lvl="8"/>
            <a:r>
              <a:rPr lang="fr-FR" dirty="0" smtClean="0"/>
              <a:t>Ainsi, en cas de décès, d'invalidité, d'incapacité de travail, d'hospitalisation… elle propose des solutions pour répondre aux besoins et spécificités de ses clients, et anticiper les conséquences, pour l'assuré et ses proches.</a:t>
            </a:r>
          </a:p>
          <a:p>
            <a:pPr indent="0">
              <a:buNone/>
            </a:pPr>
            <a:r>
              <a:rPr lang="fr-FR" sz="1400" dirty="0" smtClean="0"/>
              <a:t>KLESIA </a:t>
            </a:r>
            <a:r>
              <a:rPr lang="fr-FR" sz="1400" dirty="0"/>
              <a:t>offre également, en relais de ses contrats </a:t>
            </a:r>
            <a:r>
              <a:rPr lang="fr-FR" sz="1400" dirty="0" smtClean="0"/>
              <a:t>collectifs</a:t>
            </a:r>
            <a:r>
              <a:rPr lang="fr-FR" sz="1400" dirty="0"/>
              <a:t> </a:t>
            </a:r>
            <a:r>
              <a:rPr lang="fr-FR" sz="1400" dirty="0" smtClean="0"/>
              <a:t>des protections individuelles.</a:t>
            </a:r>
          </a:p>
          <a:p>
            <a:r>
              <a:rPr lang="fr-FR" dirty="0" smtClean="0"/>
              <a:t>L'épargne</a:t>
            </a:r>
            <a:endParaRPr lang="fr-FR" dirty="0"/>
          </a:p>
          <a:p>
            <a:pPr indent="0">
              <a:buNone/>
            </a:pPr>
            <a:r>
              <a:rPr lang="fr-FR" sz="1400" dirty="0"/>
              <a:t>KLESIA a mis en place des </a:t>
            </a:r>
            <a:r>
              <a:rPr lang="fr-FR" sz="1400" dirty="0">
                <a:solidFill>
                  <a:srgbClr val="F79611"/>
                </a:solidFill>
              </a:rPr>
              <a:t>solutions d'épargne collective et </a:t>
            </a:r>
            <a:r>
              <a:rPr lang="fr-FR" sz="1400" dirty="0" smtClean="0">
                <a:solidFill>
                  <a:srgbClr val="F79611"/>
                </a:solidFill>
              </a:rPr>
              <a:t>individuelle</a:t>
            </a:r>
            <a:r>
              <a:rPr lang="fr-FR" sz="1400" dirty="0" smtClean="0"/>
              <a:t>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Klesia un groupe de protection sociale</a:t>
            </a:r>
            <a:endParaRPr lang="fr-FR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395536" y="4293096"/>
            <a:ext cx="8640960" cy="1955304"/>
          </a:xfrm>
          <a:prstGeom prst="rect">
            <a:avLst/>
          </a:prstGeom>
        </p:spPr>
        <p:txBody>
          <a:bodyPr/>
          <a:lstStyle>
            <a:lvl1pPr marL="0" indent="-414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kern="1200" baseline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8B2E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fr-FR" dirty="0" smtClean="0"/>
              <a:t>Santé</a:t>
            </a:r>
          </a:p>
          <a:p>
            <a:pPr indent="0">
              <a:buFontTx/>
              <a:buNone/>
            </a:pPr>
            <a:r>
              <a:rPr lang="fr-FR" sz="1400" dirty="0" smtClean="0"/>
              <a:t>Afin de protéger efficacement les salariés dans le cadre de leur entreprise, KLESIA développe des </a:t>
            </a:r>
            <a:r>
              <a:rPr lang="fr-FR" sz="1400" dirty="0" smtClean="0">
                <a:solidFill>
                  <a:srgbClr val="F79611"/>
                </a:solidFill>
              </a:rPr>
              <a:t>contrats santé complémentaires </a:t>
            </a:r>
            <a:r>
              <a:rPr lang="fr-FR" sz="1400" dirty="0" smtClean="0"/>
              <a:t>adaptés à chaque situation. </a:t>
            </a:r>
          </a:p>
          <a:p>
            <a:pPr marL="622300" lvl="8"/>
            <a:r>
              <a:rPr lang="fr-FR" dirty="0" smtClean="0"/>
              <a:t>Ils permettent de bénéficier d'une couverture santé complète, avec une couverture immédiate. Le particulier (salarié isolé ou retraité) bénéficie  de  contrats individuels. </a:t>
            </a:r>
          </a:p>
          <a:p>
            <a:r>
              <a:rPr lang="fr-FR" dirty="0" smtClean="0"/>
              <a:t>Dépendance</a:t>
            </a:r>
          </a:p>
          <a:p>
            <a:pPr indent="0">
              <a:buFontTx/>
              <a:buNone/>
            </a:pPr>
            <a:r>
              <a:rPr lang="fr-FR" sz="1400" dirty="0" smtClean="0"/>
              <a:t>KLESIA propose des solutions aux entreprises et aux particuliers pour mieux faire face aux risques liés à la perte d'autonomie et au handicap. 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17" y="885825"/>
            <a:ext cx="1586383" cy="38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fr-FR" sz="22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 peu de vocabulaire</a:t>
            </a:r>
            <a:endParaRPr lang="fr-FR" sz="2200" b="1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-48135" y="1648345"/>
            <a:ext cx="1961155" cy="72189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Left" fov="2100000">
              <a:rot lat="0" lon="1800000" rev="0"/>
            </a:camera>
            <a:lightRig rig="brightRoom" dir="t">
              <a:rot lat="0" lon="0" rev="0"/>
            </a:lightRig>
          </a:scene3d>
          <a:sp3d extrusionH="107950" prstMaterial="metal">
            <a:bevelT/>
            <a:contourClr>
              <a:srgbClr val="9BCC66"/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800">
                <a:solidFill>
                  <a:schemeClr val="bg1"/>
                </a:solidFill>
                <a:latin typeface="Arial" charset="0"/>
                <a:cs typeface="Arial" charset="0"/>
              </a:rPr>
              <a:t>Périmètre information</a:t>
            </a:r>
          </a:p>
          <a:p>
            <a:pPr algn="ctr">
              <a:defRPr/>
            </a:pPr>
            <a:endParaRPr lang="fr-FR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61925" y="2636838"/>
            <a:ext cx="1673225" cy="352901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65113" indent="-265113">
              <a:buFontTx/>
              <a:buChar char="•"/>
            </a:pPr>
            <a:r>
              <a:rPr lang="fr-FR" sz="1400">
                <a:latin typeface="Arial" charset="0"/>
                <a:cs typeface="Arial" charset="0"/>
              </a:rPr>
              <a:t>Détail du périmètre métier</a:t>
            </a:r>
          </a:p>
          <a:p>
            <a:pPr marL="265113" indent="-265113">
              <a:buFontTx/>
              <a:buChar char="•"/>
            </a:pPr>
            <a:r>
              <a:rPr lang="fr-FR" sz="1400">
                <a:latin typeface="Arial" charset="0"/>
                <a:cs typeface="Arial" charset="0"/>
              </a:rPr>
              <a:t>Attributs</a:t>
            </a:r>
          </a:p>
          <a:p>
            <a:pPr marL="265113" indent="-265113">
              <a:buFontTx/>
              <a:buChar char="•"/>
            </a:pPr>
            <a:r>
              <a:rPr lang="fr-FR" sz="1400">
                <a:latin typeface="Arial" charset="0"/>
                <a:cs typeface="Arial" charset="0"/>
              </a:rPr>
              <a:t>Noms des objets</a:t>
            </a:r>
          </a:p>
          <a:p>
            <a:pPr marL="265113" indent="-265113">
              <a:buFontTx/>
              <a:buChar char="•"/>
            </a:pPr>
            <a:r>
              <a:rPr lang="fr-FR" sz="1400">
                <a:latin typeface="Arial" charset="0"/>
                <a:cs typeface="Arial" charset="0"/>
              </a:rPr>
              <a:t>Définition</a:t>
            </a:r>
          </a:p>
          <a:p>
            <a:pPr marL="265113" indent="-265113">
              <a:buFontTx/>
              <a:buChar char="•"/>
            </a:pPr>
            <a:r>
              <a:rPr lang="fr-FR" sz="1400">
                <a:latin typeface="Arial" charset="0"/>
                <a:cs typeface="Arial" charset="0"/>
              </a:rPr>
              <a:t>Liste de valeurs</a:t>
            </a:r>
          </a:p>
          <a:p>
            <a:pPr marL="265113" indent="-265113">
              <a:buFontTx/>
              <a:buChar char="•"/>
            </a:pPr>
            <a:r>
              <a:rPr lang="fr-FR" sz="1400">
                <a:latin typeface="Arial" charset="0"/>
                <a:cs typeface="Arial" charset="0"/>
              </a:rPr>
              <a:t>Formats</a:t>
            </a:r>
          </a:p>
          <a:p>
            <a:pPr marL="265113" indent="-265113">
              <a:buFontTx/>
              <a:buChar char="•"/>
            </a:pPr>
            <a:r>
              <a:rPr lang="fr-FR" sz="1400">
                <a:latin typeface="Arial" charset="0"/>
                <a:cs typeface="Arial" charset="0"/>
              </a:rPr>
              <a:t>…</a:t>
            </a:r>
          </a:p>
        </p:txBody>
      </p:sp>
      <p:grpSp>
        <p:nvGrpSpPr>
          <p:cNvPr id="29701" name="Groupe 20"/>
          <p:cNvGrpSpPr>
            <a:grpSpLocks/>
          </p:cNvGrpSpPr>
          <p:nvPr/>
        </p:nvGrpSpPr>
        <p:grpSpPr bwMode="auto">
          <a:xfrm>
            <a:off x="1765300" y="1644650"/>
            <a:ext cx="1960563" cy="4516438"/>
            <a:chOff x="1764610" y="1644335"/>
            <a:chExt cx="1961155" cy="4517505"/>
          </a:xfrm>
        </p:grpSpPr>
        <p:sp>
          <p:nvSpPr>
            <p:cNvPr id="9" name="Rectangle à coins arrondis 8"/>
            <p:cNvSpPr/>
            <p:nvPr/>
          </p:nvSpPr>
          <p:spPr bwMode="auto">
            <a:xfrm>
              <a:off x="1764610" y="1644335"/>
              <a:ext cx="1961155" cy="72189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Left" fov="2100000">
                <a:rot lat="0" lon="1800000" rev="0"/>
              </a:camera>
              <a:lightRig rig="brightRoom" dir="t">
                <a:rot lat="0" lon="0" rev="0"/>
              </a:lightRig>
            </a:scene3d>
            <a:sp3d extrusionH="107950" prstMaterial="metal">
              <a:bevelT/>
              <a:contourClr>
                <a:srgbClr val="9BCC66"/>
              </a:contourClr>
            </a:sp3d>
          </p:spPr>
          <p:txBody>
            <a:bodyPr/>
            <a:lstStyle/>
            <a:p>
              <a:pPr algn="ctr">
                <a:defRPr/>
              </a:pPr>
              <a:r>
                <a:rPr lang="fr-FR" sz="1800">
                  <a:solidFill>
                    <a:schemeClr val="bg1"/>
                  </a:solidFill>
                  <a:latin typeface="Arial" charset="0"/>
                  <a:cs typeface="Arial" charset="0"/>
                </a:rPr>
                <a:t>Relations</a:t>
              </a:r>
            </a:p>
          </p:txBody>
        </p:sp>
        <p:sp>
          <p:nvSpPr>
            <p:cNvPr id="29715" name="Rectangle 5"/>
            <p:cNvSpPr>
              <a:spLocks noChangeArrowheads="1"/>
            </p:cNvSpPr>
            <p:nvPr/>
          </p:nvSpPr>
          <p:spPr bwMode="auto">
            <a:xfrm>
              <a:off x="1974670" y="2632828"/>
              <a:ext cx="1673225" cy="352901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Attributs souhaités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Regroupement (règles)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Hiérarchie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Relations règles / domaine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29702" name="Groupe 21"/>
          <p:cNvGrpSpPr>
            <a:grpSpLocks/>
          </p:cNvGrpSpPr>
          <p:nvPr/>
        </p:nvGrpSpPr>
        <p:grpSpPr bwMode="auto">
          <a:xfrm>
            <a:off x="3581400" y="1647825"/>
            <a:ext cx="1960563" cy="4518025"/>
            <a:chOff x="3581373" y="1648345"/>
            <a:chExt cx="1961155" cy="4517505"/>
          </a:xfrm>
        </p:grpSpPr>
        <p:sp>
          <p:nvSpPr>
            <p:cNvPr id="29712" name="Rectangle 11"/>
            <p:cNvSpPr>
              <a:spLocks noChangeArrowheads="1"/>
            </p:cNvSpPr>
            <p:nvPr/>
          </p:nvSpPr>
          <p:spPr bwMode="auto">
            <a:xfrm>
              <a:off x="3761959" y="2636838"/>
              <a:ext cx="1673225" cy="352901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CBC5DD"/>
              </a:solidFill>
              <a:miter lim="800000"/>
              <a:headEnd type="none" w="sm" len="sm"/>
              <a:tailEnd type="none" w="sm" len="sm"/>
            </a:ln>
          </p:spPr>
          <p:txBody>
            <a:bodyPr rIns="0"/>
            <a:lstStyle/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Règles d’accès et de partage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Chargement des données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Métadonnées (usages, hérédité)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Règlementation / sécurité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Données externes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…</a:t>
              </a:r>
            </a:p>
          </p:txBody>
        </p:sp>
        <p:sp>
          <p:nvSpPr>
            <p:cNvPr id="15" name="Rectangle à coins arrondis 14"/>
            <p:cNvSpPr/>
            <p:nvPr/>
          </p:nvSpPr>
          <p:spPr bwMode="auto">
            <a:xfrm>
              <a:off x="3581373" y="1648345"/>
              <a:ext cx="1961155" cy="721895"/>
            </a:xfrm>
            <a:prstGeom prst="roundRect">
              <a:avLst/>
            </a:prstGeom>
            <a:solidFill>
              <a:srgbClr val="CBC5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Left" fov="2100000">
                <a:rot lat="0" lon="1800000" rev="0"/>
              </a:camera>
              <a:lightRig rig="brightRoom" dir="t">
                <a:rot lat="0" lon="0" rev="0"/>
              </a:lightRig>
            </a:scene3d>
            <a:sp3d extrusionH="107950" contourW="12700" prstMaterial="metal">
              <a:bevelT/>
              <a:contourClr>
                <a:srgbClr val="CBC5DD"/>
              </a:contourClr>
            </a:sp3d>
          </p:spPr>
          <p:txBody>
            <a:bodyPr/>
            <a:lstStyle/>
            <a:p>
              <a:pPr algn="ctr">
                <a:defRPr/>
              </a:pPr>
              <a:r>
                <a:rPr lang="fr-FR" sz="1800">
                  <a:latin typeface="Arial" charset="0"/>
                  <a:cs typeface="Arial" charset="0"/>
                </a:rPr>
                <a:t>Accès</a:t>
              </a:r>
            </a:p>
          </p:txBody>
        </p:sp>
      </p:grpSp>
      <p:grpSp>
        <p:nvGrpSpPr>
          <p:cNvPr id="29703" name="Groupe 22"/>
          <p:cNvGrpSpPr>
            <a:grpSpLocks/>
          </p:cNvGrpSpPr>
          <p:nvPr/>
        </p:nvGrpSpPr>
        <p:grpSpPr bwMode="auto">
          <a:xfrm>
            <a:off x="5381625" y="1647825"/>
            <a:ext cx="1962150" cy="4518025"/>
            <a:chOff x="5382086" y="1648345"/>
            <a:chExt cx="1961155" cy="4517505"/>
          </a:xfrm>
        </p:grpSpPr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5592849" y="2636838"/>
              <a:ext cx="1673225" cy="352901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CBC5DD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Qualité des données et prise de conscience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Mesure et pilotage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Détection et correction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Centralisation des contrôles et évolutions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Data steward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…</a:t>
              </a:r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5382086" y="1648345"/>
              <a:ext cx="1961155" cy="721895"/>
            </a:xfrm>
            <a:prstGeom prst="roundRect">
              <a:avLst/>
            </a:prstGeom>
            <a:solidFill>
              <a:srgbClr val="CBC5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Left" fov="2100000">
                <a:rot lat="0" lon="1800000" rev="0"/>
              </a:camera>
              <a:lightRig rig="brightRoom" dir="t">
                <a:rot lat="0" lon="0" rev="0"/>
              </a:lightRig>
            </a:scene3d>
            <a:sp3d extrusionH="107950" contourW="12700" prstMaterial="metal">
              <a:bevelT/>
              <a:contourClr>
                <a:srgbClr val="CBC5DD"/>
              </a:contourClr>
            </a:sp3d>
          </p:spPr>
          <p:txBody>
            <a:bodyPr/>
            <a:lstStyle/>
            <a:p>
              <a:pPr algn="ctr">
                <a:defRPr/>
              </a:pPr>
              <a:r>
                <a:rPr lang="fr-FR" sz="1800" err="1">
                  <a:latin typeface="Arial" charset="0"/>
                  <a:cs typeface="Arial" charset="0"/>
                </a:rPr>
                <a:t>Accompagne-ment</a:t>
              </a:r>
              <a:endParaRPr lang="fr-FR" sz="180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fr-FR" sz="18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9704" name="Groupe 23"/>
          <p:cNvGrpSpPr>
            <a:grpSpLocks/>
          </p:cNvGrpSpPr>
          <p:nvPr/>
        </p:nvGrpSpPr>
        <p:grpSpPr bwMode="auto">
          <a:xfrm>
            <a:off x="7194550" y="1647825"/>
            <a:ext cx="1962150" cy="4489450"/>
            <a:chOff x="7194834" y="1648345"/>
            <a:chExt cx="1961155" cy="4489434"/>
          </a:xfrm>
        </p:grpSpPr>
        <p:sp>
          <p:nvSpPr>
            <p:cNvPr id="29708" name="Rectangle 14"/>
            <p:cNvSpPr>
              <a:spLocks noChangeArrowheads="1"/>
            </p:cNvSpPr>
            <p:nvPr/>
          </p:nvSpPr>
          <p:spPr bwMode="auto">
            <a:xfrm>
              <a:off x="7386551" y="2608767"/>
              <a:ext cx="1673225" cy="352901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AFCA9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Rapproche-</a:t>
              </a:r>
              <a:br>
                <a:rPr lang="fr-FR" sz="1400">
                  <a:latin typeface="Arial" charset="0"/>
                  <a:cs typeface="Arial" charset="0"/>
                </a:rPr>
              </a:br>
              <a:r>
                <a:rPr lang="fr-FR" sz="1400">
                  <a:latin typeface="Arial" charset="0"/>
                  <a:cs typeface="Arial" charset="0"/>
                </a:rPr>
                <a:t>ment et identification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Mise à jour (création, consultation, modification, suppression)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Correction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Suivi évolution (log)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Règles de déduplication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Workflow</a:t>
              </a:r>
            </a:p>
            <a:p>
              <a:pPr marL="265113" indent="-265113">
                <a:buFontTx/>
                <a:buChar char="•"/>
              </a:pPr>
              <a:r>
                <a:rPr lang="fr-FR" sz="1400">
                  <a:latin typeface="Arial" charset="0"/>
                  <a:cs typeface="Arial" charset="0"/>
                </a:rPr>
                <a:t>…</a:t>
              </a:r>
            </a:p>
          </p:txBody>
        </p:sp>
        <p:sp>
          <p:nvSpPr>
            <p:cNvPr id="20" name="Rectangle à coins arrondis 19"/>
            <p:cNvSpPr/>
            <p:nvPr/>
          </p:nvSpPr>
          <p:spPr bwMode="auto">
            <a:xfrm>
              <a:off x="7194834" y="1648345"/>
              <a:ext cx="1961155" cy="721895"/>
            </a:xfrm>
            <a:prstGeom prst="roundRect">
              <a:avLst/>
            </a:prstGeom>
            <a:solidFill>
              <a:srgbClr val="AFCA9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Left" fov="2100000">
                <a:rot lat="0" lon="1800000" rev="0"/>
              </a:camera>
              <a:lightRig rig="brightRoom" dir="t">
                <a:rot lat="0" lon="0" rev="0"/>
              </a:lightRig>
            </a:scene3d>
            <a:sp3d extrusionH="107950" contourW="12700" prstMaterial="metal">
              <a:bevelT/>
              <a:contourClr>
                <a:srgbClr val="AFCA9F"/>
              </a:contourClr>
            </a:sp3d>
          </p:spPr>
          <p:txBody>
            <a:bodyPr/>
            <a:lstStyle/>
            <a:p>
              <a:pPr algn="ctr">
                <a:defRPr/>
              </a:pPr>
              <a:r>
                <a:rPr lang="fr-FR" sz="1800">
                  <a:latin typeface="Arial" charset="0"/>
                  <a:cs typeface="Arial" charset="0"/>
                </a:rPr>
                <a:t>Automatisation</a:t>
              </a:r>
            </a:p>
          </p:txBody>
        </p:sp>
      </p:grp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114128" y="1058696"/>
            <a:ext cx="9029872" cy="438504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86000"/>
            </a:blip>
            <a:srcRect/>
            <a:stretch>
              <a:fillRect b="-74835"/>
            </a:stretch>
          </a:blipFill>
          <a:ln w="1905" algn="ctr">
            <a:solidFill>
              <a:schemeClr val="accent1"/>
            </a:solidFill>
            <a:round/>
            <a:headEnd/>
            <a:tailEnd/>
          </a:ln>
        </p:spPr>
        <p:txBody>
          <a:bodyPr wrap="none" lIns="18288" tIns="18288" rIns="54864" bIns="54864" anchor="ctr"/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Gestion des données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126632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</a:rPr>
              <a:t>Le Data </a:t>
            </a:r>
            <a:r>
              <a:rPr lang="fr-FR" sz="2000" dirty="0" err="1" smtClean="0">
                <a:solidFill>
                  <a:schemeClr val="tx1"/>
                </a:solidFill>
              </a:rPr>
              <a:t>Mining</a:t>
            </a:r>
            <a:r>
              <a:rPr lang="fr-FR" sz="2000" dirty="0" smtClean="0">
                <a:solidFill>
                  <a:schemeClr val="tx1"/>
                </a:solidFill>
              </a:rPr>
              <a:t> pour répondre à des questions pragmatiques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La qualité des données pour supporter des solutions efficaces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peu d’histoire et de vocabulaire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Et concrètement ?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Comment </a:t>
            </a:r>
            <a:r>
              <a:rPr lang="fr-FR" dirty="0">
                <a:solidFill>
                  <a:schemeClr val="tx1"/>
                </a:solidFill>
              </a:rPr>
              <a:t>faire 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Composants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qualité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données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particulier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signalétique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individu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38900"/>
            <a:ext cx="847725" cy="222250"/>
          </a:xfrm>
          <a:prstGeom prst="rect">
            <a:avLst/>
          </a:prstGeom>
        </p:spPr>
        <p:txBody>
          <a:bodyPr/>
          <a:lstStyle/>
          <a:p>
            <a:fld id="{B3221EE0-8093-4868-81AD-1F563C244115}" type="slidenum">
              <a:rPr lang="fr-FR" smtClean="0">
                <a:solidFill>
                  <a:prstClr val="white"/>
                </a:solidFill>
              </a:rPr>
              <a:pPr/>
              <a:t>21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311450"/>
            <a:ext cx="8788400" cy="785794"/>
          </a:xfrm>
        </p:spPr>
        <p:txBody>
          <a:bodyPr/>
          <a:lstStyle/>
          <a:p>
            <a:pPr algn="l">
              <a:defRPr/>
            </a:pP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Quels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problèmes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qualité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graphicFrame>
        <p:nvGraphicFramePr>
          <p:cNvPr id="18329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7786260"/>
              </p:ext>
            </p:extLst>
          </p:nvPr>
        </p:nvGraphicFramePr>
        <p:xfrm>
          <a:off x="165100" y="1700213"/>
          <a:ext cx="8839200" cy="3298320"/>
        </p:xfrm>
        <a:graphic>
          <a:graphicData uri="http://schemas.openxmlformats.org/drawingml/2006/table">
            <a:tbl>
              <a:tblPr/>
              <a:tblGrid>
                <a:gridCol w="1080244"/>
                <a:gridCol w="1512168"/>
                <a:gridCol w="3225775"/>
                <a:gridCol w="3021013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Groupe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Qualité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Problèmes considérés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Exemple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857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Structure des champs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Format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Est-ce que les valeurs de données suivent des standards de formatage ?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Les numéros de téléphone apparaissent sous différentes formes +33 (0)x xx xx xx xx, 0xxxxxxxxx, 0x xx xx xx xx, etc.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Standardisation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Les éléments de données sont-ils définis et compris de façon globalement uniforme.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Code genre = M(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asculin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), F(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éminin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), I(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nconnu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) dans un  système et 0, 1, 2 dans un autre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Consistance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Les valeurs des données ont-elles le même sens à travers les différents systèmes et fichiers ?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La marge est évaluée différemment entre les entités en utilisant des formules de calcul différentes.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500" y="1296492"/>
            <a:ext cx="83058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Structure des champs</a:t>
            </a:r>
            <a:endParaRPr lang="fr-FR" sz="16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913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311450"/>
            <a:ext cx="8724900" cy="785794"/>
          </a:xfrm>
        </p:spPr>
        <p:txBody>
          <a:bodyPr/>
          <a:lstStyle/>
          <a:p>
            <a:pPr algn="l">
              <a:defRPr/>
            </a:pP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Quels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problèmes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qualité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graphicFrame>
        <p:nvGraphicFramePr>
          <p:cNvPr id="18329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5380876"/>
              </p:ext>
            </p:extLst>
          </p:nvPr>
        </p:nvGraphicFramePr>
        <p:xfrm>
          <a:off x="114300" y="1598613"/>
          <a:ext cx="8839200" cy="4611120"/>
        </p:xfrm>
        <a:graphic>
          <a:graphicData uri="http://schemas.openxmlformats.org/drawingml/2006/table">
            <a:tbl>
              <a:tblPr/>
              <a:tblGrid>
                <a:gridCol w="1080244"/>
                <a:gridCol w="1224136"/>
                <a:gridCol w="3513807"/>
                <a:gridCol w="3021013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Groupe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Qualité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Problèmes considérés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Exemple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825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Contenu et valeur des données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Complétude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Toutes les données nécessaires sont-elles présentes ?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17% des noms clients ne sont pas renseignés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857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Précision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Les données représentent-elles précisément la réalité et/ou une source d’information vérifiable ?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Un fournisseur est renseigné comme actif dans la liste des fournisseurs alors qu’il a fait faillite 6 ans plus tôt.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Validité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Les données ont-elles des valeurs comprises dans des bornes acceptables et définies par les utilisateurs métier ?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La date d’une transaction est « 02/07/1994 » alors que l’activité de la société a débuté en 2000.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11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Adaptation aux besoins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L’information est-elle pertinente pour les utilisateurs ?</a:t>
                      </a:r>
                      <a:b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Est-ce que la donnée porte une information qui puisse être correctement et intelligiblement utilisé par les utilisateurs métier ?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Une personne physique a un code SIRET.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Une personne morale se voit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affectée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un code genre.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8800" y="1195736"/>
            <a:ext cx="83058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Contenu et valeur des données</a:t>
            </a:r>
            <a:endParaRPr lang="fr-FR" sz="16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264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300" y="311450"/>
            <a:ext cx="8792300" cy="785794"/>
          </a:xfrm>
        </p:spPr>
        <p:txBody>
          <a:bodyPr/>
          <a:lstStyle/>
          <a:p>
            <a:pPr algn="l">
              <a:defRPr/>
            </a:pP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Quels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problèmes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qualité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graphicFrame>
        <p:nvGraphicFramePr>
          <p:cNvPr id="18329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5838345"/>
              </p:ext>
            </p:extLst>
          </p:nvPr>
        </p:nvGraphicFramePr>
        <p:xfrm>
          <a:off x="152400" y="1738313"/>
          <a:ext cx="8839200" cy="2814576"/>
        </p:xfrm>
        <a:graphic>
          <a:graphicData uri="http://schemas.openxmlformats.org/drawingml/2006/table">
            <a:tbl>
              <a:tblPr/>
              <a:tblGrid>
                <a:gridCol w="1008236"/>
                <a:gridCol w="1152128"/>
                <a:gridCol w="3657823"/>
                <a:gridCol w="3021013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Groupe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Qualité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Problèmes considérés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Exemple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808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Relation entre données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Intégrité référentielle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Est-ce que les enregistrements sont présents là où on les attend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Contiennent ils des données inutiles ou inactives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Est-ce que les fichiers/tables de référence sont complètes ?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Les enregistrements de transaction contiennent des codes produits qui n’existent pas dans la table de référence des produits.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Cardinalité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</a:rPr>
                        <a:t>Est-ce que la structure des relations entre entités et attributs est maintenue de façon consistante ?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Un client dispose de plus d’un « profil client courant »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1327696"/>
            <a:ext cx="83058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Relation entre données</a:t>
            </a:r>
            <a:endParaRPr lang="fr-FR" sz="16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306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record_grid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311424"/>
            <a:ext cx="9067800" cy="547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971550" y="549275"/>
            <a:ext cx="8001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fr-FR" sz="3200" b="1">
              <a:latin typeface="Arial" charset="0"/>
              <a:cs typeface="Arial" charset="0"/>
            </a:endParaRP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>
            <a:off x="1773238" y="704850"/>
            <a:ext cx="1371600" cy="609600"/>
          </a:xfrm>
          <a:prstGeom prst="wedgeRoundRectCallout">
            <a:avLst>
              <a:gd name="adj1" fmla="val -132523"/>
              <a:gd name="adj2" fmla="val 96093"/>
              <a:gd name="adj3" fmla="val 16667"/>
            </a:avLst>
          </a:prstGeom>
          <a:solidFill>
            <a:srgbClr val="D0EA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1800" b="1">
                <a:latin typeface="Arial" charset="0"/>
                <a:cs typeface="Arial" charset="0"/>
              </a:rPr>
              <a:t>Plusieurs Noms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971550" y="5521325"/>
            <a:ext cx="1944688" cy="931863"/>
          </a:xfrm>
          <a:prstGeom prst="wedgeRoundRectCallout">
            <a:avLst>
              <a:gd name="adj1" fmla="val -61917"/>
              <a:gd name="adj2" fmla="val -145060"/>
              <a:gd name="adj3" fmla="val 16667"/>
            </a:avLst>
          </a:prstGeom>
          <a:solidFill>
            <a:srgbClr val="D0EA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1800" b="1">
                <a:latin typeface="Arial" charset="0"/>
                <a:cs typeface="Arial" charset="0"/>
              </a:rPr>
              <a:t>Mélange Noms Entreprises et Particuliers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6781800" y="2743200"/>
            <a:ext cx="1606550" cy="609600"/>
          </a:xfrm>
          <a:prstGeom prst="wedgeRoundRectCallout">
            <a:avLst>
              <a:gd name="adj1" fmla="val -73912"/>
              <a:gd name="adj2" fmla="val -113023"/>
              <a:gd name="adj3" fmla="val 16667"/>
            </a:avLst>
          </a:prstGeom>
          <a:solidFill>
            <a:srgbClr val="D0EA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fr-FR" sz="1800" b="1">
                <a:latin typeface="Arial" charset="0"/>
                <a:cs typeface="Arial" charset="0"/>
              </a:rPr>
              <a:t>Information Erronée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85351" name="AutoShape 7"/>
          <p:cNvSpPr>
            <a:spLocks noChangeArrowheads="1"/>
          </p:cNvSpPr>
          <p:nvPr/>
        </p:nvSpPr>
        <p:spPr bwMode="auto">
          <a:xfrm>
            <a:off x="7188199" y="5682456"/>
            <a:ext cx="1743075" cy="609600"/>
          </a:xfrm>
          <a:prstGeom prst="wedgeRoundRectCallout">
            <a:avLst>
              <a:gd name="adj1" fmla="val 16574"/>
              <a:gd name="adj2" fmla="val -279426"/>
              <a:gd name="adj3" fmla="val 16667"/>
            </a:avLst>
          </a:prstGeom>
          <a:solidFill>
            <a:srgbClr val="D0EA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fr-FR" sz="1800" b="1">
                <a:latin typeface="Arial" charset="0"/>
                <a:cs typeface="Arial" charset="0"/>
              </a:rPr>
              <a:t>Texte format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800" b="1">
                <a:latin typeface="Arial" charset="0"/>
                <a:cs typeface="Arial" charset="0"/>
              </a:rPr>
              <a:t>libre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32776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Exemple de données « individu »</a:t>
            </a:r>
          </a:p>
        </p:txBody>
      </p:sp>
      <p:sp>
        <p:nvSpPr>
          <p:cNvPr id="28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1400" y="6453188"/>
            <a:ext cx="482600" cy="301625"/>
          </a:xfrm>
          <a:prstGeom prst="rect">
            <a:avLst/>
          </a:prstGeom>
        </p:spPr>
        <p:txBody>
          <a:bodyPr/>
          <a:lstStyle/>
          <a:p>
            <a:fld id="{B3221EE0-8093-4868-81AD-1F563C244115}" type="slidenum">
              <a:rPr lang="fr-FR" smtClean="0">
                <a:solidFill>
                  <a:prstClr val="white"/>
                </a:solidFill>
              </a:rPr>
              <a:pPr/>
              <a:t>25</a:t>
            </a:fld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583782" y="4249731"/>
            <a:ext cx="2886076" cy="1250950"/>
            <a:chOff x="2832" y="2592"/>
            <a:chExt cx="1818" cy="788"/>
          </a:xfrm>
        </p:grpSpPr>
        <p:sp>
          <p:nvSpPr>
            <p:cNvPr id="32792" name="AutoShape 21"/>
            <p:cNvSpPr>
              <a:spLocks noChangeArrowheads="1"/>
            </p:cNvSpPr>
            <p:nvPr/>
          </p:nvSpPr>
          <p:spPr bwMode="auto">
            <a:xfrm>
              <a:off x="3312" y="2592"/>
              <a:ext cx="1338" cy="432"/>
            </a:xfrm>
            <a:prstGeom prst="wedgeRoundRectCallout">
              <a:avLst>
                <a:gd name="adj1" fmla="val -83407"/>
                <a:gd name="adj2" fmla="val -76852"/>
                <a:gd name="adj3" fmla="val 16667"/>
              </a:avLst>
            </a:prstGeom>
            <a:solidFill>
              <a:srgbClr val="D0EA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800" b="1" dirty="0">
                  <a:latin typeface="Arial" charset="0"/>
                  <a:cs typeface="Arial" charset="0"/>
                </a:rPr>
                <a:t>Manque de</a:t>
              </a:r>
              <a:endParaRPr lang="en-US" sz="1800" b="1" dirty="0">
                <a:latin typeface="Arial" charset="0"/>
                <a:cs typeface="Arial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800" b="1" dirty="0" err="1">
                  <a:latin typeface="Arial" charset="0"/>
                  <a:cs typeface="Arial" charset="0"/>
                </a:rPr>
                <a:t>Standardi</a:t>
              </a:r>
              <a:r>
                <a:rPr lang="fr-FR" sz="1800" b="1" dirty="0">
                  <a:latin typeface="Arial" charset="0"/>
                  <a:cs typeface="Arial" charset="0"/>
                </a:rPr>
                <a:t>s</a:t>
              </a:r>
              <a:r>
                <a:rPr lang="en-US" sz="1800" b="1" dirty="0" err="1">
                  <a:latin typeface="Arial" charset="0"/>
                  <a:cs typeface="Arial" charset="0"/>
                </a:rPr>
                <a:t>ation</a:t>
              </a:r>
              <a:endParaRPr lang="en-US" sz="1800" b="1" dirty="0">
                <a:latin typeface="Arial" charset="0"/>
                <a:cs typeface="Arial" charset="0"/>
              </a:endParaRPr>
            </a:p>
          </p:txBody>
        </p:sp>
        <p:grpSp>
          <p:nvGrpSpPr>
            <p:cNvPr id="32793" name="Group 30"/>
            <p:cNvGrpSpPr>
              <a:grpSpLocks/>
            </p:cNvGrpSpPr>
            <p:nvPr/>
          </p:nvGrpSpPr>
          <p:grpSpPr bwMode="auto">
            <a:xfrm>
              <a:off x="2832" y="2614"/>
              <a:ext cx="669" cy="766"/>
              <a:chOff x="2832" y="2592"/>
              <a:chExt cx="669" cy="766"/>
            </a:xfrm>
          </p:grpSpPr>
          <p:sp>
            <p:nvSpPr>
              <p:cNvPr id="32794" name="Freeform 22"/>
              <p:cNvSpPr>
                <a:spLocks/>
              </p:cNvSpPr>
              <p:nvPr/>
            </p:nvSpPr>
            <p:spPr bwMode="auto">
              <a:xfrm flipV="1">
                <a:off x="2832" y="2592"/>
                <a:ext cx="669" cy="361"/>
              </a:xfrm>
              <a:custGeom>
                <a:avLst/>
                <a:gdLst>
                  <a:gd name="T0" fmla="*/ 597 w 654"/>
                  <a:gd name="T1" fmla="*/ 0 h 798"/>
                  <a:gd name="T2" fmla="*/ 0 w 654"/>
                  <a:gd name="T3" fmla="*/ 74 h 798"/>
                  <a:gd name="T4" fmla="*/ 700 w 654"/>
                  <a:gd name="T5" fmla="*/ 0 h 798"/>
                  <a:gd name="T6" fmla="*/ 546 w 654"/>
                  <a:gd name="T7" fmla="*/ 0 h 798"/>
                  <a:gd name="T8" fmla="*/ 546 w 654"/>
                  <a:gd name="T9" fmla="*/ 5 h 798"/>
                  <a:gd name="T10" fmla="*/ 597 w 654"/>
                  <a:gd name="T11" fmla="*/ 0 h 7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4"/>
                  <a:gd name="T19" fmla="*/ 0 h 798"/>
                  <a:gd name="T20" fmla="*/ 654 w 654"/>
                  <a:gd name="T21" fmla="*/ 798 h 7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4" h="798">
                    <a:moveTo>
                      <a:pt x="558" y="0"/>
                    </a:moveTo>
                    <a:lnTo>
                      <a:pt x="0" y="798"/>
                    </a:lnTo>
                    <a:lnTo>
                      <a:pt x="654" y="0"/>
                    </a:lnTo>
                    <a:lnTo>
                      <a:pt x="510" y="0"/>
                    </a:lnTo>
                    <a:lnTo>
                      <a:pt x="510" y="48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D0EAAE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95" name="Freeform 23"/>
              <p:cNvSpPr>
                <a:spLocks/>
              </p:cNvSpPr>
              <p:nvPr/>
            </p:nvSpPr>
            <p:spPr bwMode="auto">
              <a:xfrm rot="17586599" flipV="1">
                <a:off x="2797" y="2843"/>
                <a:ext cx="669" cy="361"/>
              </a:xfrm>
              <a:custGeom>
                <a:avLst/>
                <a:gdLst>
                  <a:gd name="T0" fmla="*/ 597 w 654"/>
                  <a:gd name="T1" fmla="*/ 0 h 798"/>
                  <a:gd name="T2" fmla="*/ 0 w 654"/>
                  <a:gd name="T3" fmla="*/ 74 h 798"/>
                  <a:gd name="T4" fmla="*/ 700 w 654"/>
                  <a:gd name="T5" fmla="*/ 0 h 798"/>
                  <a:gd name="T6" fmla="*/ 546 w 654"/>
                  <a:gd name="T7" fmla="*/ 0 h 798"/>
                  <a:gd name="T8" fmla="*/ 546 w 654"/>
                  <a:gd name="T9" fmla="*/ 5 h 798"/>
                  <a:gd name="T10" fmla="*/ 597 w 654"/>
                  <a:gd name="T11" fmla="*/ 0 h 7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4"/>
                  <a:gd name="T19" fmla="*/ 0 h 798"/>
                  <a:gd name="T20" fmla="*/ 654 w 654"/>
                  <a:gd name="T21" fmla="*/ 798 h 7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4" h="798">
                    <a:moveTo>
                      <a:pt x="558" y="0"/>
                    </a:moveTo>
                    <a:lnTo>
                      <a:pt x="0" y="798"/>
                    </a:lnTo>
                    <a:lnTo>
                      <a:pt x="654" y="0"/>
                    </a:lnTo>
                    <a:lnTo>
                      <a:pt x="510" y="0"/>
                    </a:lnTo>
                    <a:lnTo>
                      <a:pt x="510" y="48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D0EAAE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55650" y="2192338"/>
            <a:ext cx="3017838" cy="2608262"/>
            <a:chOff x="476" y="1381"/>
            <a:chExt cx="1901" cy="1643"/>
          </a:xfrm>
        </p:grpSpPr>
        <p:sp>
          <p:nvSpPr>
            <p:cNvPr id="32783" name="Freeform 18"/>
            <p:cNvSpPr>
              <a:spLocks/>
            </p:cNvSpPr>
            <p:nvPr/>
          </p:nvSpPr>
          <p:spPr bwMode="auto">
            <a:xfrm>
              <a:off x="585" y="2089"/>
              <a:ext cx="679" cy="935"/>
            </a:xfrm>
            <a:custGeom>
              <a:avLst/>
              <a:gdLst>
                <a:gd name="T0" fmla="*/ 624 w 654"/>
                <a:gd name="T1" fmla="*/ 0 h 798"/>
                <a:gd name="T2" fmla="*/ 0 w 654"/>
                <a:gd name="T3" fmla="*/ 1284 h 798"/>
                <a:gd name="T4" fmla="*/ 732 w 654"/>
                <a:gd name="T5" fmla="*/ 0 h 798"/>
                <a:gd name="T6" fmla="*/ 570 w 654"/>
                <a:gd name="T7" fmla="*/ 0 h 798"/>
                <a:gd name="T8" fmla="*/ 570 w 654"/>
                <a:gd name="T9" fmla="*/ 77 h 798"/>
                <a:gd name="T10" fmla="*/ 624 w 654"/>
                <a:gd name="T11" fmla="*/ 0 h 7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4"/>
                <a:gd name="T19" fmla="*/ 0 h 798"/>
                <a:gd name="T20" fmla="*/ 654 w 654"/>
                <a:gd name="T21" fmla="*/ 798 h 7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4" h="798">
                  <a:moveTo>
                    <a:pt x="558" y="0"/>
                  </a:moveTo>
                  <a:lnTo>
                    <a:pt x="0" y="798"/>
                  </a:lnTo>
                  <a:lnTo>
                    <a:pt x="654" y="0"/>
                  </a:lnTo>
                  <a:lnTo>
                    <a:pt x="510" y="0"/>
                  </a:lnTo>
                  <a:lnTo>
                    <a:pt x="510" y="4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EAA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784" name="Group 24"/>
            <p:cNvGrpSpPr>
              <a:grpSpLocks/>
            </p:cNvGrpSpPr>
            <p:nvPr/>
          </p:nvGrpSpPr>
          <p:grpSpPr bwMode="auto">
            <a:xfrm>
              <a:off x="476" y="1381"/>
              <a:ext cx="1901" cy="1572"/>
              <a:chOff x="480" y="1440"/>
              <a:chExt cx="1901" cy="1572"/>
            </a:xfrm>
          </p:grpSpPr>
          <p:sp>
            <p:nvSpPr>
              <p:cNvPr id="32785" name="Freeform 11"/>
              <p:cNvSpPr>
                <a:spLocks/>
              </p:cNvSpPr>
              <p:nvPr/>
            </p:nvSpPr>
            <p:spPr bwMode="auto">
              <a:xfrm>
                <a:off x="480" y="2148"/>
                <a:ext cx="719" cy="864"/>
              </a:xfrm>
              <a:custGeom>
                <a:avLst/>
                <a:gdLst>
                  <a:gd name="T0" fmla="*/ 376 w 912"/>
                  <a:gd name="T1" fmla="*/ 0 h 864"/>
                  <a:gd name="T2" fmla="*/ 0 w 912"/>
                  <a:gd name="T3" fmla="*/ 864 h 864"/>
                  <a:gd name="T4" fmla="*/ 447 w 912"/>
                  <a:gd name="T5" fmla="*/ 0 h 864"/>
                  <a:gd name="T6" fmla="*/ 353 w 912"/>
                  <a:gd name="T7" fmla="*/ 48 h 8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864"/>
                  <a:gd name="T14" fmla="*/ 912 w 912"/>
                  <a:gd name="T15" fmla="*/ 864 h 8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864">
                    <a:moveTo>
                      <a:pt x="768" y="0"/>
                    </a:moveTo>
                    <a:lnTo>
                      <a:pt x="0" y="864"/>
                    </a:lnTo>
                    <a:lnTo>
                      <a:pt x="912" y="0"/>
                    </a:lnTo>
                    <a:lnTo>
                      <a:pt x="720" y="48"/>
                    </a:ln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86" name="Freeform 13"/>
              <p:cNvSpPr>
                <a:spLocks/>
              </p:cNvSpPr>
              <p:nvPr/>
            </p:nvSpPr>
            <p:spPr bwMode="auto">
              <a:xfrm rot="1274497">
                <a:off x="518" y="1440"/>
                <a:ext cx="511" cy="167"/>
              </a:xfrm>
              <a:custGeom>
                <a:avLst/>
                <a:gdLst>
                  <a:gd name="T0" fmla="*/ 905 w 384"/>
                  <a:gd name="T1" fmla="*/ 0 h 78"/>
                  <a:gd name="T2" fmla="*/ 0 w 384"/>
                  <a:gd name="T3" fmla="*/ 0 h 78"/>
                  <a:gd name="T4" fmla="*/ 890 w 384"/>
                  <a:gd name="T5" fmla="*/ 766 h 78"/>
                  <a:gd name="T6" fmla="*/ 905 w 384"/>
                  <a:gd name="T7" fmla="*/ 0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78"/>
                  <a:gd name="T14" fmla="*/ 384 w 384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78">
                    <a:moveTo>
                      <a:pt x="384" y="0"/>
                    </a:moveTo>
                    <a:lnTo>
                      <a:pt x="0" y="0"/>
                    </a:lnTo>
                    <a:lnTo>
                      <a:pt x="378" y="78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D0EAAE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87" name="Freeform 14"/>
              <p:cNvSpPr>
                <a:spLocks/>
              </p:cNvSpPr>
              <p:nvPr/>
            </p:nvSpPr>
            <p:spPr bwMode="auto">
              <a:xfrm rot="829362">
                <a:off x="520" y="1646"/>
                <a:ext cx="473" cy="132"/>
              </a:xfrm>
              <a:custGeom>
                <a:avLst/>
                <a:gdLst>
                  <a:gd name="T0" fmla="*/ 717 w 378"/>
                  <a:gd name="T1" fmla="*/ 0 h 132"/>
                  <a:gd name="T2" fmla="*/ 0 w 378"/>
                  <a:gd name="T3" fmla="*/ 132 h 132"/>
                  <a:gd name="T4" fmla="*/ 741 w 378"/>
                  <a:gd name="T5" fmla="*/ 72 h 132"/>
                  <a:gd name="T6" fmla="*/ 717 w 378"/>
                  <a:gd name="T7" fmla="*/ 0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132"/>
                  <a:gd name="T14" fmla="*/ 378 w 378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132">
                    <a:moveTo>
                      <a:pt x="366" y="0"/>
                    </a:moveTo>
                    <a:lnTo>
                      <a:pt x="0" y="132"/>
                    </a:lnTo>
                    <a:lnTo>
                      <a:pt x="378" y="7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D0EAAE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88" name="Freeform 15"/>
              <p:cNvSpPr>
                <a:spLocks/>
              </p:cNvSpPr>
              <p:nvPr/>
            </p:nvSpPr>
            <p:spPr bwMode="auto">
              <a:xfrm>
                <a:off x="518" y="1805"/>
                <a:ext cx="463" cy="162"/>
              </a:xfrm>
              <a:custGeom>
                <a:avLst/>
                <a:gdLst>
                  <a:gd name="T0" fmla="*/ 596 w 408"/>
                  <a:gd name="T1" fmla="*/ 0 h 162"/>
                  <a:gd name="T2" fmla="*/ 0 w 408"/>
                  <a:gd name="T3" fmla="*/ 162 h 162"/>
                  <a:gd name="T4" fmla="*/ 596 w 408"/>
                  <a:gd name="T5" fmla="*/ 96 h 162"/>
                  <a:gd name="T6" fmla="*/ 596 w 408"/>
                  <a:gd name="T7" fmla="*/ 0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162"/>
                  <a:gd name="T14" fmla="*/ 408 w 4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162">
                    <a:moveTo>
                      <a:pt x="408" y="0"/>
                    </a:moveTo>
                    <a:lnTo>
                      <a:pt x="0" y="162"/>
                    </a:lnTo>
                    <a:lnTo>
                      <a:pt x="408" y="96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0EAAE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89" name="Freeform 16"/>
              <p:cNvSpPr>
                <a:spLocks/>
              </p:cNvSpPr>
              <p:nvPr/>
            </p:nvSpPr>
            <p:spPr bwMode="auto">
              <a:xfrm rot="-709071">
                <a:off x="480" y="1998"/>
                <a:ext cx="690" cy="287"/>
              </a:xfrm>
              <a:custGeom>
                <a:avLst/>
                <a:gdLst>
                  <a:gd name="T0" fmla="*/ 1746 w 396"/>
                  <a:gd name="T1" fmla="*/ 0 h 264"/>
                  <a:gd name="T2" fmla="*/ 0 w 396"/>
                  <a:gd name="T3" fmla="*/ 339 h 264"/>
                  <a:gd name="T4" fmla="*/ 2094 w 396"/>
                  <a:gd name="T5" fmla="*/ 85 h 264"/>
                  <a:gd name="T6" fmla="*/ 1746 w 396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6"/>
                  <a:gd name="T13" fmla="*/ 0 h 264"/>
                  <a:gd name="T14" fmla="*/ 396 w 396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6" h="264">
                    <a:moveTo>
                      <a:pt x="330" y="0"/>
                    </a:moveTo>
                    <a:lnTo>
                      <a:pt x="0" y="264"/>
                    </a:lnTo>
                    <a:lnTo>
                      <a:pt x="396" y="66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D0EAAE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90" name="Freeform 17"/>
              <p:cNvSpPr>
                <a:spLocks/>
              </p:cNvSpPr>
              <p:nvPr/>
            </p:nvSpPr>
            <p:spPr bwMode="auto">
              <a:xfrm>
                <a:off x="589" y="2148"/>
                <a:ext cx="440" cy="612"/>
              </a:xfrm>
              <a:custGeom>
                <a:avLst/>
                <a:gdLst>
                  <a:gd name="T0" fmla="*/ 344 w 498"/>
                  <a:gd name="T1" fmla="*/ 96 h 612"/>
                  <a:gd name="T2" fmla="*/ 0 w 498"/>
                  <a:gd name="T3" fmla="*/ 612 h 612"/>
                  <a:gd name="T4" fmla="*/ 344 w 498"/>
                  <a:gd name="T5" fmla="*/ 0 h 612"/>
                  <a:gd name="T6" fmla="*/ 344 w 498"/>
                  <a:gd name="T7" fmla="*/ 96 h 6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8"/>
                  <a:gd name="T13" fmla="*/ 0 h 612"/>
                  <a:gd name="T14" fmla="*/ 498 w 498"/>
                  <a:gd name="T15" fmla="*/ 612 h 6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8" h="612">
                    <a:moveTo>
                      <a:pt x="498" y="96"/>
                    </a:moveTo>
                    <a:lnTo>
                      <a:pt x="0" y="612"/>
                    </a:lnTo>
                    <a:lnTo>
                      <a:pt x="498" y="0"/>
                    </a:lnTo>
                    <a:lnTo>
                      <a:pt x="498" y="96"/>
                    </a:lnTo>
                    <a:close/>
                  </a:path>
                </a:pathLst>
              </a:custGeom>
              <a:solidFill>
                <a:srgbClr val="D0EAAE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91" name="AutoShape 12"/>
              <p:cNvSpPr>
                <a:spLocks noChangeArrowheads="1"/>
              </p:cNvSpPr>
              <p:nvPr/>
            </p:nvSpPr>
            <p:spPr bwMode="auto">
              <a:xfrm>
                <a:off x="981" y="1517"/>
                <a:ext cx="1400" cy="816"/>
              </a:xfrm>
              <a:prstGeom prst="roundRect">
                <a:avLst>
                  <a:gd name="adj" fmla="val 17403"/>
                </a:avLst>
              </a:prstGeom>
              <a:solidFill>
                <a:srgbClr val="D0EAAE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rIns="18000" anchor="ctr"/>
              <a:lstStyle/>
              <a:p>
                <a:pPr algn="ctr" eaLnBrk="0" hangingPunct="0"/>
                <a:r>
                  <a:rPr lang="nl-BE" sz="1800" b="1">
                    <a:latin typeface="Arial" charset="0"/>
                    <a:cs typeface="Arial" charset="0"/>
                  </a:rPr>
                  <a:t>Plusieurs enregistrements d’un même client: duplication</a:t>
                </a:r>
                <a:endParaRPr lang="en-US" sz="1800" b="1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091363" y="1382548"/>
            <a:ext cx="1671637" cy="1143000"/>
            <a:chOff x="4467" y="828"/>
            <a:chExt cx="1053" cy="720"/>
          </a:xfrm>
        </p:grpSpPr>
        <p:sp>
          <p:nvSpPr>
            <p:cNvPr id="32780" name="Freeform 26"/>
            <p:cNvSpPr>
              <a:spLocks/>
            </p:cNvSpPr>
            <p:nvPr/>
          </p:nvSpPr>
          <p:spPr bwMode="auto">
            <a:xfrm>
              <a:off x="4548" y="1026"/>
              <a:ext cx="817" cy="522"/>
            </a:xfrm>
            <a:custGeom>
              <a:avLst/>
              <a:gdLst>
                <a:gd name="T0" fmla="*/ 1088 w 654"/>
                <a:gd name="T1" fmla="*/ 0 h 798"/>
                <a:gd name="T2" fmla="*/ 0 w 654"/>
                <a:gd name="T3" fmla="*/ 223 h 798"/>
                <a:gd name="T4" fmla="*/ 1275 w 654"/>
                <a:gd name="T5" fmla="*/ 0 h 798"/>
                <a:gd name="T6" fmla="*/ 994 w 654"/>
                <a:gd name="T7" fmla="*/ 0 h 798"/>
                <a:gd name="T8" fmla="*/ 994 w 654"/>
                <a:gd name="T9" fmla="*/ 13 h 798"/>
                <a:gd name="T10" fmla="*/ 1088 w 654"/>
                <a:gd name="T11" fmla="*/ 0 h 7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4"/>
                <a:gd name="T19" fmla="*/ 0 h 798"/>
                <a:gd name="T20" fmla="*/ 654 w 654"/>
                <a:gd name="T21" fmla="*/ 798 h 7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4" h="798">
                  <a:moveTo>
                    <a:pt x="558" y="0"/>
                  </a:moveTo>
                  <a:lnTo>
                    <a:pt x="0" y="798"/>
                  </a:lnTo>
                  <a:lnTo>
                    <a:pt x="654" y="0"/>
                  </a:lnTo>
                  <a:lnTo>
                    <a:pt x="510" y="0"/>
                  </a:lnTo>
                  <a:lnTo>
                    <a:pt x="510" y="4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EAA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81" name="Freeform 27"/>
            <p:cNvSpPr>
              <a:spLocks/>
            </p:cNvSpPr>
            <p:nvPr/>
          </p:nvSpPr>
          <p:spPr bwMode="auto">
            <a:xfrm>
              <a:off x="4467" y="936"/>
              <a:ext cx="817" cy="522"/>
            </a:xfrm>
            <a:custGeom>
              <a:avLst/>
              <a:gdLst>
                <a:gd name="T0" fmla="*/ 1088 w 654"/>
                <a:gd name="T1" fmla="*/ 0 h 798"/>
                <a:gd name="T2" fmla="*/ 0 w 654"/>
                <a:gd name="T3" fmla="*/ 223 h 798"/>
                <a:gd name="T4" fmla="*/ 1275 w 654"/>
                <a:gd name="T5" fmla="*/ 0 h 798"/>
                <a:gd name="T6" fmla="*/ 994 w 654"/>
                <a:gd name="T7" fmla="*/ 0 h 798"/>
                <a:gd name="T8" fmla="*/ 994 w 654"/>
                <a:gd name="T9" fmla="*/ 13 h 798"/>
                <a:gd name="T10" fmla="*/ 1088 w 654"/>
                <a:gd name="T11" fmla="*/ 0 h 7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4"/>
                <a:gd name="T19" fmla="*/ 0 h 798"/>
                <a:gd name="T20" fmla="*/ 654 w 654"/>
                <a:gd name="T21" fmla="*/ 798 h 7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4" h="798">
                  <a:moveTo>
                    <a:pt x="558" y="0"/>
                  </a:moveTo>
                  <a:lnTo>
                    <a:pt x="0" y="798"/>
                  </a:lnTo>
                  <a:lnTo>
                    <a:pt x="654" y="0"/>
                  </a:lnTo>
                  <a:lnTo>
                    <a:pt x="510" y="0"/>
                  </a:lnTo>
                  <a:lnTo>
                    <a:pt x="510" y="4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EAA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82" name="AutoShape 8"/>
            <p:cNvSpPr>
              <a:spLocks noChangeArrowheads="1"/>
            </p:cNvSpPr>
            <p:nvPr/>
          </p:nvSpPr>
          <p:spPr bwMode="auto">
            <a:xfrm>
              <a:off x="4548" y="828"/>
              <a:ext cx="972" cy="432"/>
            </a:xfrm>
            <a:prstGeom prst="wedgeRoundRectCallout">
              <a:avLst>
                <a:gd name="adj1" fmla="val -108537"/>
                <a:gd name="adj2" fmla="val 55787"/>
                <a:gd name="adj3" fmla="val 16667"/>
              </a:avLst>
            </a:prstGeom>
            <a:solidFill>
              <a:srgbClr val="D0EAAE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 sz="1800" b="1" dirty="0">
                  <a:latin typeface="Arial" charset="0"/>
                  <a:cs typeface="Arial" charset="0"/>
                </a:rPr>
                <a:t>Données</a:t>
              </a:r>
              <a:endParaRPr lang="en-US" sz="1800" b="1" dirty="0">
                <a:latin typeface="Arial" charset="0"/>
                <a:cs typeface="Arial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fr-FR" sz="1800" b="1" dirty="0">
                  <a:latin typeface="Arial" charset="0"/>
                  <a:cs typeface="Arial" charset="0"/>
                </a:rPr>
                <a:t>Manquantes</a:t>
              </a:r>
              <a:endParaRPr lang="en-US" sz="1800" b="1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8611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 autoUpdateAnimBg="0"/>
      <p:bldP spid="185349" grpId="0" animBg="1" autoUpdateAnimBg="0"/>
      <p:bldP spid="185350" grpId="0" animBg="1" autoUpdateAnimBg="0"/>
      <p:bldP spid="18535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</a:rPr>
              <a:t>Le Data </a:t>
            </a:r>
            <a:r>
              <a:rPr lang="fr-FR" sz="2000" dirty="0" err="1" smtClean="0">
                <a:solidFill>
                  <a:schemeClr val="tx1"/>
                </a:solidFill>
              </a:rPr>
              <a:t>Mining</a:t>
            </a:r>
            <a:r>
              <a:rPr lang="fr-FR" sz="2000" dirty="0" smtClean="0">
                <a:solidFill>
                  <a:schemeClr val="tx1"/>
                </a:solidFill>
              </a:rPr>
              <a:t> pour répondre à des questions pragmatiques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La qualité des données pour supporter des solutions efficaces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peu d’histoire et de vocabulaire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Et concrètement ?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Comment </a:t>
            </a:r>
            <a:r>
              <a:rPr lang="fr-FR" dirty="0">
                <a:solidFill>
                  <a:srgbClr val="FF0000"/>
                </a:solidFill>
              </a:rPr>
              <a:t>faire ?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Composants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qualité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données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particulier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signalétique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individu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38900"/>
            <a:ext cx="847725" cy="222250"/>
          </a:xfrm>
          <a:prstGeom prst="rect">
            <a:avLst/>
          </a:prstGeom>
        </p:spPr>
        <p:txBody>
          <a:bodyPr/>
          <a:lstStyle/>
          <a:p>
            <a:fld id="{B3221EE0-8093-4868-81AD-1F563C244115}" type="slidenum">
              <a:rPr lang="fr-FR" smtClean="0">
                <a:solidFill>
                  <a:prstClr val="white"/>
                </a:solidFill>
              </a:rPr>
              <a:pPr/>
              <a:t>26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La gestion de la qualité des données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7500" y="1250008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Mettre en </a:t>
            </a: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œuvre </a:t>
            </a: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une démarche de Gestion de la Qualité des Données permet à chaque acteur de l’entreprise d’avoir accès à une information cohérente dans son travail au quotidien</a:t>
            </a: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Comment ?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En mettant en place l’</a:t>
            </a:r>
            <a:r>
              <a:rPr lang="fr-FR" sz="1400" b="1" dirty="0"/>
              <a:t>organisation</a:t>
            </a:r>
            <a:r>
              <a:rPr lang="fr-FR" sz="1400" dirty="0"/>
              <a:t> adéquate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En mettant en place des </a:t>
            </a:r>
            <a:r>
              <a:rPr lang="fr-FR" sz="1400" b="1" dirty="0"/>
              <a:t>processus</a:t>
            </a:r>
            <a:r>
              <a:rPr lang="fr-FR" sz="1400" dirty="0"/>
              <a:t> dédiés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En intégrant des </a:t>
            </a:r>
            <a:r>
              <a:rPr lang="fr-FR" sz="1400" b="1" dirty="0"/>
              <a:t>outils</a:t>
            </a:r>
            <a:r>
              <a:rPr lang="fr-FR" sz="1400" dirty="0"/>
              <a:t> d’analyse, de contrôle, de correction </a:t>
            </a:r>
            <a:r>
              <a:rPr lang="fr-FR" sz="1400" dirty="0" smtClean="0"/>
              <a:t>et</a:t>
            </a:r>
            <a:br>
              <a:rPr lang="fr-FR" sz="1400" dirty="0" smtClean="0"/>
            </a:br>
            <a:r>
              <a:rPr lang="fr-FR" sz="1400" dirty="0" smtClean="0"/>
              <a:t>d’alerte </a:t>
            </a:r>
            <a:r>
              <a:rPr lang="fr-FR" sz="1400" dirty="0"/>
              <a:t>pour piloter la qualité des données chaque jour et </a:t>
            </a:r>
            <a:r>
              <a:rPr lang="fr-FR" sz="1400" dirty="0" smtClean="0"/>
              <a:t>sur</a:t>
            </a:r>
            <a:br>
              <a:rPr lang="fr-FR" sz="1400" dirty="0" smtClean="0"/>
            </a:br>
            <a:r>
              <a:rPr lang="fr-FR" sz="1400" dirty="0" smtClean="0"/>
              <a:t>chaque </a:t>
            </a:r>
            <a:r>
              <a:rPr lang="fr-FR" sz="1400" dirty="0"/>
              <a:t>flux au sein de chaque application</a:t>
            </a:r>
          </a:p>
          <a:p>
            <a:pPr indent="-41400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Analyser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Découvrir et qualifier l’information et évaluer la situation</a:t>
            </a:r>
          </a:p>
          <a:p>
            <a:pPr indent="-41400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Améliorer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Rapprocher, standardiser et corriger les données incohérentes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 s’appuyant sur des règles techniques et métiers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Consolider et rapprocher les données au sein de systèmes hétérogènes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Enrichir les données</a:t>
            </a:r>
          </a:p>
          <a:p>
            <a:pPr indent="-41400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Piloter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Identifier de manière automatique les informations incohérentes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Contrôler automatiquement l’évolution de la qualité</a:t>
            </a:r>
          </a:p>
          <a:p>
            <a:pPr marL="285750" lvl="1" indent="-285750" fontAlgn="base">
              <a:spcBef>
                <a:spcPts val="3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Alerter et réagir en cas de problème</a:t>
            </a: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</a:pPr>
            <a:endParaRPr lang="fr-FR" sz="16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742604"/>
            <a:ext cx="8534400" cy="2895601"/>
            <a:chOff x="384" y="1240"/>
            <a:chExt cx="5376" cy="1824"/>
          </a:xfrm>
        </p:grpSpPr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6" y="1240"/>
              <a:ext cx="1846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 Box 4"/>
            <p:cNvSpPr txBox="1">
              <a:spLocks noChangeArrowheads="1"/>
            </p:cNvSpPr>
            <p:nvPr/>
          </p:nvSpPr>
          <p:spPr bwMode="auto">
            <a:xfrm>
              <a:off x="384" y="2304"/>
              <a:ext cx="5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-414000" fontAlgn="base">
                <a:spcBef>
                  <a:spcPts val="600"/>
                </a:spcBef>
                <a:spcAft>
                  <a:spcPct val="0"/>
                </a:spcAft>
                <a:buClr>
                  <a:srgbClr val="F18B2E"/>
                </a:buClr>
                <a:buSzPct val="110000"/>
                <a:buBlip>
                  <a:blip r:embed="rId3"/>
                </a:buBlip>
              </a:pPr>
              <a:endPara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50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cercle</a:t>
            </a:r>
            <a:r>
              <a:rPr lang="en-US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vertueux</a:t>
            </a:r>
            <a:endParaRPr lang="en-US" sz="2200" b="1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932781" y="1836068"/>
            <a:ext cx="4994275" cy="3705227"/>
            <a:chOff x="1691680" y="1484784"/>
            <a:chExt cx="4994275" cy="3705227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4663480" y="2059459"/>
              <a:ext cx="2022475" cy="1452563"/>
              <a:chOff x="3168" y="1683"/>
              <a:chExt cx="1274" cy="915"/>
            </a:xfrm>
          </p:grpSpPr>
          <p:sp>
            <p:nvSpPr>
              <p:cNvPr id="37900" name="AutoShape 4"/>
              <p:cNvSpPr>
                <a:spLocks noChangeArrowheads="1"/>
              </p:cNvSpPr>
              <p:nvPr/>
            </p:nvSpPr>
            <p:spPr bwMode="auto">
              <a:xfrm rot="2365197">
                <a:off x="3168" y="1683"/>
                <a:ext cx="746" cy="426"/>
              </a:xfrm>
              <a:prstGeom prst="rightArrow">
                <a:avLst>
                  <a:gd name="adj1" fmla="val 50000"/>
                  <a:gd name="adj2" fmla="val 77708"/>
                </a:avLst>
              </a:prstGeom>
              <a:solidFill>
                <a:srgbClr val="FF3300">
                  <a:alpha val="41176"/>
                </a:srgb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 sz="1600"/>
              </a:p>
            </p:txBody>
          </p:sp>
          <p:sp>
            <p:nvSpPr>
              <p:cNvPr id="37901" name="Text Box 5"/>
              <p:cNvSpPr txBox="1">
                <a:spLocks noChangeArrowheads="1"/>
              </p:cNvSpPr>
              <p:nvPr/>
            </p:nvSpPr>
            <p:spPr bwMode="auto">
              <a:xfrm>
                <a:off x="3386" y="2228"/>
                <a:ext cx="1056" cy="370"/>
              </a:xfrm>
              <a:prstGeom prst="rect">
                <a:avLst/>
              </a:prstGeom>
              <a:solidFill>
                <a:srgbClr val="FFFF66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nl-BE" sz="1600" b="1">
                    <a:latin typeface="Arial" charset="0"/>
                  </a:rPr>
                  <a:t>Nettoyer / Standardiser</a:t>
                </a:r>
                <a:endParaRPr lang="en-US" sz="1600" b="1">
                  <a:latin typeface="Arial" charset="0"/>
                </a:endParaRPr>
              </a:p>
            </p:txBody>
          </p:sp>
        </p:grp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1680" y="2969097"/>
              <a:ext cx="1870075" cy="1595438"/>
              <a:chOff x="1296" y="2256"/>
              <a:chExt cx="1178" cy="1005"/>
            </a:xfrm>
          </p:grpSpPr>
          <p:sp>
            <p:nvSpPr>
              <p:cNvPr id="37898" name="Text Box 7"/>
              <p:cNvSpPr txBox="1">
                <a:spLocks noChangeArrowheads="1"/>
              </p:cNvSpPr>
              <p:nvPr/>
            </p:nvSpPr>
            <p:spPr bwMode="auto">
              <a:xfrm>
                <a:off x="1296" y="2256"/>
                <a:ext cx="1117" cy="370"/>
              </a:xfrm>
              <a:prstGeom prst="rect">
                <a:avLst/>
              </a:prstGeom>
              <a:solidFill>
                <a:srgbClr val="FFFF66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nl-BE" sz="1600" b="1">
                    <a:latin typeface="Arial" charset="0"/>
                  </a:rPr>
                  <a:t>Relier / Dédoublonner</a:t>
                </a:r>
                <a:endParaRPr lang="en-US" sz="1600" b="1">
                  <a:latin typeface="Arial" charset="0"/>
                </a:endParaRPr>
              </a:p>
            </p:txBody>
          </p:sp>
          <p:sp>
            <p:nvSpPr>
              <p:cNvPr id="37899" name="AutoShape 8"/>
              <p:cNvSpPr>
                <a:spLocks noChangeArrowheads="1"/>
              </p:cNvSpPr>
              <p:nvPr/>
            </p:nvSpPr>
            <p:spPr bwMode="auto">
              <a:xfrm rot="2365197" flipH="1" flipV="1">
                <a:off x="1728" y="2835"/>
                <a:ext cx="746" cy="426"/>
              </a:xfrm>
              <a:prstGeom prst="rightArrow">
                <a:avLst>
                  <a:gd name="adj1" fmla="val 50000"/>
                  <a:gd name="adj2" fmla="val 77708"/>
                </a:avLst>
              </a:prstGeom>
              <a:solidFill>
                <a:srgbClr val="FF3300">
                  <a:alpha val="41176"/>
                </a:srgb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 sz="1600"/>
              </a:p>
            </p:txBody>
          </p:sp>
        </p:grpSp>
        <p:sp>
          <p:nvSpPr>
            <p:cNvPr id="174089" name="AutoShape 9"/>
            <p:cNvSpPr>
              <a:spLocks noChangeArrowheads="1"/>
            </p:cNvSpPr>
            <p:nvPr/>
          </p:nvSpPr>
          <p:spPr bwMode="auto">
            <a:xfrm rot="19234803" flipV="1">
              <a:off x="2377480" y="2059168"/>
              <a:ext cx="1184275" cy="676857"/>
            </a:xfrm>
            <a:prstGeom prst="rightArrow">
              <a:avLst>
                <a:gd name="adj1" fmla="val 50000"/>
                <a:gd name="adj2" fmla="val 77708"/>
              </a:avLst>
            </a:prstGeom>
            <a:solidFill>
              <a:srgbClr val="FF3300">
                <a:alpha val="41176"/>
              </a:srgb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fr-FR" sz="1600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464918" y="3964460"/>
              <a:ext cx="2306637" cy="1225551"/>
              <a:chOff x="2413" y="2931"/>
              <a:chExt cx="1453" cy="772"/>
            </a:xfrm>
          </p:grpSpPr>
          <p:sp>
            <p:nvSpPr>
              <p:cNvPr id="37896" name="AutoShape 11"/>
              <p:cNvSpPr>
                <a:spLocks noChangeArrowheads="1"/>
              </p:cNvSpPr>
              <p:nvPr/>
            </p:nvSpPr>
            <p:spPr bwMode="auto">
              <a:xfrm rot="19234803" flipH="1">
                <a:off x="3120" y="2931"/>
                <a:ext cx="746" cy="426"/>
              </a:xfrm>
              <a:prstGeom prst="rightArrow">
                <a:avLst>
                  <a:gd name="adj1" fmla="val 50000"/>
                  <a:gd name="adj2" fmla="val 77708"/>
                </a:avLst>
              </a:prstGeom>
              <a:solidFill>
                <a:srgbClr val="FF3300">
                  <a:alpha val="41176"/>
                </a:srgb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 sz="1600"/>
              </a:p>
            </p:txBody>
          </p:sp>
          <p:sp>
            <p:nvSpPr>
              <p:cNvPr id="37897" name="Text Box 12"/>
              <p:cNvSpPr txBox="1">
                <a:spLocks noChangeArrowheads="1"/>
              </p:cNvSpPr>
              <p:nvPr/>
            </p:nvSpPr>
            <p:spPr bwMode="auto">
              <a:xfrm>
                <a:off x="2413" y="3488"/>
                <a:ext cx="1056" cy="215"/>
              </a:xfrm>
              <a:prstGeom prst="rect">
                <a:avLst/>
              </a:prstGeom>
              <a:solidFill>
                <a:srgbClr val="FFFF66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nl-BE" sz="1600" b="1">
                    <a:latin typeface="Arial" charset="0"/>
                  </a:rPr>
                  <a:t>Enrichir</a:t>
                </a:r>
                <a:endParaRPr lang="en-US" sz="1600" b="1">
                  <a:latin typeface="Arial" charset="0"/>
                </a:endParaRPr>
              </a:p>
            </p:txBody>
          </p:sp>
        </p:grpSp>
        <p:sp>
          <p:nvSpPr>
            <p:cNvPr id="174093" name="Text Box 13"/>
            <p:cNvSpPr txBox="1">
              <a:spLocks noChangeArrowheads="1"/>
            </p:cNvSpPr>
            <p:nvPr/>
          </p:nvSpPr>
          <p:spPr bwMode="auto">
            <a:xfrm>
              <a:off x="3449043" y="1484784"/>
              <a:ext cx="1600200" cy="340735"/>
            </a:xfrm>
            <a:prstGeom prst="rect">
              <a:avLst/>
            </a:prstGeom>
            <a:solidFill>
              <a:srgbClr val="FFFF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nl-BE" sz="1600" b="1" dirty="0" err="1">
                  <a:latin typeface="Arial" charset="0"/>
                </a:rPr>
                <a:t>Comprendre</a:t>
              </a:r>
              <a:endParaRPr lang="en-US" sz="1600" b="1" dirty="0">
                <a:latin typeface="Arial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91724" y="1418799"/>
            <a:ext cx="3168352" cy="141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 err="1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Détecter</a:t>
            </a:r>
            <a:r>
              <a:rPr lang="en-US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les </a:t>
            </a:r>
            <a:r>
              <a:rPr lang="en-US" sz="1400" b="1" dirty="0" err="1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problèmes</a:t>
            </a:r>
            <a:endParaRPr lang="en-US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Mettre</a:t>
            </a:r>
            <a:r>
              <a:rPr lang="en-US" sz="12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en place des </a:t>
            </a:r>
            <a:r>
              <a:rPr lang="en-US" sz="12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contrôles</a:t>
            </a:r>
            <a:endParaRPr lang="en-US" sz="1200" b="1" dirty="0" smtClean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4D4D4D"/>
                </a:solidFill>
                <a:latin typeface="Arial" charset="0"/>
              </a:rPr>
              <a:t>Identifier</a:t>
            </a:r>
            <a:r>
              <a:rPr lang="en-US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des </a:t>
            </a:r>
            <a:r>
              <a:rPr lang="en-US" sz="14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anomalies</a:t>
            </a: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Caractériser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 les </a:t>
            </a: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problèmes</a:t>
            </a: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endParaRPr lang="en-US" sz="12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30132" y="3708276"/>
            <a:ext cx="3129172" cy="201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  <a:defRPr/>
            </a:pP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 err="1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Corriger</a:t>
            </a:r>
            <a:r>
              <a:rPr lang="en-US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les </a:t>
            </a:r>
            <a:r>
              <a:rPr lang="en-US" sz="14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données</a:t>
            </a:r>
            <a:endParaRPr lang="en-US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Identifier la (les) source(s) </a:t>
            </a:r>
            <a:r>
              <a:rPr lang="en-US" sz="1200" b="1" dirty="0" smtClean="0">
                <a:solidFill>
                  <a:srgbClr val="4D4D4D"/>
                </a:solidFill>
                <a:latin typeface="Arial" charset="0"/>
              </a:rPr>
              <a:t>de </a:t>
            </a:r>
            <a:r>
              <a:rPr lang="en-US" sz="1200" b="1" dirty="0" err="1" smtClean="0">
                <a:solidFill>
                  <a:srgbClr val="4D4D4D"/>
                </a:solidFill>
                <a:latin typeface="Arial" charset="0"/>
              </a:rPr>
              <a:t>l’anomalie</a:t>
            </a: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Assurer </a:t>
            </a:r>
            <a:r>
              <a:rPr lang="en-US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</a:t>
            </a:r>
            <a:r>
              <a:rPr lang="en-US" sz="1400" b="1" dirty="0" err="1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traçabilité</a:t>
            </a:r>
            <a:r>
              <a:rPr lang="en-US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des </a:t>
            </a:r>
            <a:r>
              <a:rPr lang="en-US" sz="14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changements</a:t>
            </a:r>
            <a:endParaRPr lang="en-US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Documenter </a:t>
            </a: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chaque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étape</a:t>
            </a: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endParaRPr lang="en-US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4817" y="1345819"/>
            <a:ext cx="2915815" cy="229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Identifier les </a:t>
            </a:r>
            <a:r>
              <a:rPr lang="en-US" sz="14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données</a:t>
            </a:r>
            <a:r>
              <a:rPr lang="en-US" sz="14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identiques</a:t>
            </a:r>
            <a:endParaRPr lang="en-US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2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Utiliser</a:t>
            </a:r>
            <a:r>
              <a:rPr lang="en-US" sz="12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des techniques “</a:t>
            </a:r>
            <a:r>
              <a:rPr lang="en-US" sz="12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approchées</a:t>
            </a:r>
            <a:r>
              <a:rPr lang="en-US" sz="12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”</a:t>
            </a: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 err="1" smtClean="0">
                <a:solidFill>
                  <a:srgbClr val="4D4D4D"/>
                </a:solidFill>
                <a:latin typeface="Arial" charset="0"/>
              </a:rPr>
              <a:t>Fusionner</a:t>
            </a:r>
            <a:r>
              <a:rPr lang="en-US" sz="1400" b="1" dirty="0" smtClean="0">
                <a:solidFill>
                  <a:srgbClr val="4D4D4D"/>
                </a:solidFill>
                <a:latin typeface="Arial" charset="0"/>
              </a:rPr>
              <a:t> les </a:t>
            </a:r>
            <a:r>
              <a:rPr lang="en-US" sz="1400" b="1" dirty="0" err="1" smtClean="0">
                <a:solidFill>
                  <a:srgbClr val="4D4D4D"/>
                </a:solidFill>
                <a:latin typeface="Arial" charset="0"/>
              </a:rPr>
              <a:t>doublons</a:t>
            </a:r>
            <a:endParaRPr lang="en-US" sz="1400" b="1" dirty="0" smtClean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200" b="1" dirty="0" err="1" smtClean="0">
                <a:solidFill>
                  <a:srgbClr val="4D4D4D"/>
                </a:solidFill>
                <a:latin typeface="Arial" charset="0"/>
              </a:rPr>
              <a:t>Définir</a:t>
            </a:r>
            <a:r>
              <a:rPr lang="en-US" sz="1200" b="1" dirty="0" smtClean="0">
                <a:solidFill>
                  <a:srgbClr val="4D4D4D"/>
                </a:solidFill>
                <a:latin typeface="Arial" charset="0"/>
              </a:rPr>
              <a:t> les</a:t>
            </a:r>
            <a:br>
              <a:rPr lang="en-US" sz="1200" b="1" dirty="0" smtClean="0">
                <a:solidFill>
                  <a:srgbClr val="4D4D4D"/>
                </a:solidFill>
                <a:latin typeface="Arial" charset="0"/>
              </a:rPr>
            </a:br>
            <a:r>
              <a:rPr lang="en-US" sz="1200" b="1" dirty="0" err="1" smtClean="0">
                <a:solidFill>
                  <a:srgbClr val="4D4D4D"/>
                </a:solidFill>
                <a:latin typeface="Arial" charset="0"/>
              </a:rPr>
              <a:t>données</a:t>
            </a:r>
            <a:r>
              <a:rPr lang="en-US" sz="1200" b="1" dirty="0" smtClean="0">
                <a:solidFill>
                  <a:srgbClr val="4D4D4D"/>
                </a:solidFill>
                <a:latin typeface="Arial" charset="0"/>
              </a:rPr>
              <a:t> de</a:t>
            </a:r>
            <a:br>
              <a:rPr lang="en-US" sz="1200" b="1" dirty="0" smtClean="0">
                <a:solidFill>
                  <a:srgbClr val="4D4D4D"/>
                </a:solidFill>
                <a:latin typeface="Arial" charset="0"/>
              </a:rPr>
            </a:br>
            <a:r>
              <a:rPr lang="en-US" sz="1200" b="1" dirty="0" err="1" smtClean="0">
                <a:solidFill>
                  <a:srgbClr val="4D4D4D"/>
                </a:solidFill>
                <a:latin typeface="Arial" charset="0"/>
              </a:rPr>
              <a:t>référence</a:t>
            </a: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indent="-4572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endParaRPr lang="en-US" sz="1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</a:pPr>
            <a:endParaRPr lang="fr-FR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6296" y="4788396"/>
            <a:ext cx="4231427" cy="195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Enrichir</a:t>
            </a:r>
            <a:r>
              <a:rPr lang="en-US" sz="14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les </a:t>
            </a:r>
            <a:r>
              <a:rPr lang="en-US" sz="14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données</a:t>
            </a:r>
            <a:endParaRPr lang="en-US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Préciser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 et </a:t>
            </a: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compléter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 les </a:t>
            </a:r>
            <a:r>
              <a:rPr lang="en-US" sz="1200" b="1" dirty="0" err="1" smtClean="0">
                <a:solidFill>
                  <a:srgbClr val="4D4D4D"/>
                </a:solidFill>
                <a:latin typeface="Arial" charset="0"/>
              </a:rPr>
              <a:t>données</a:t>
            </a: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 err="1" smtClean="0">
                <a:solidFill>
                  <a:srgbClr val="4D4D4D"/>
                </a:solidFill>
                <a:latin typeface="Arial" charset="0"/>
              </a:rPr>
              <a:t>Permettre</a:t>
            </a:r>
            <a:r>
              <a:rPr lang="en-US" sz="1400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4D4D4D"/>
                </a:solidFill>
                <a:latin typeface="Arial" charset="0"/>
              </a:rPr>
              <a:t>le </a:t>
            </a:r>
            <a:r>
              <a:rPr lang="en-US" sz="1400" b="1" dirty="0" err="1">
                <a:solidFill>
                  <a:srgbClr val="4D4D4D"/>
                </a:solidFill>
                <a:latin typeface="Arial" charset="0"/>
              </a:rPr>
              <a:t>suivi</a:t>
            </a:r>
            <a:r>
              <a:rPr lang="en-US" sz="1400" b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rgbClr val="4D4D4D"/>
                </a:solidFill>
                <a:latin typeface="Arial" charset="0"/>
              </a:rPr>
              <a:t>dans</a:t>
            </a:r>
            <a:r>
              <a:rPr lang="en-US" sz="1400" b="1" dirty="0">
                <a:solidFill>
                  <a:srgbClr val="4D4D4D"/>
                </a:solidFill>
                <a:latin typeface="Arial" charset="0"/>
              </a:rPr>
              <a:t> le </a:t>
            </a:r>
            <a:r>
              <a:rPr lang="en-US" sz="1400" b="1" dirty="0" smtClean="0">
                <a:solidFill>
                  <a:srgbClr val="4D4D4D"/>
                </a:solidFill>
                <a:latin typeface="Arial" charset="0"/>
              </a:rPr>
              <a:t>temps</a:t>
            </a: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Utiliser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 les </a:t>
            </a: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méta-données</a:t>
            </a: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en-US" sz="1400" b="1" dirty="0" err="1" smtClean="0">
                <a:solidFill>
                  <a:srgbClr val="4D4D4D"/>
                </a:solidFill>
                <a:latin typeface="Arial" charset="0"/>
              </a:rPr>
              <a:t>Maintenir</a:t>
            </a:r>
            <a:r>
              <a:rPr lang="en-US" sz="1400" b="1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4D4D4D"/>
                </a:solidFill>
                <a:latin typeface="Arial" charset="0"/>
              </a:rPr>
              <a:t>les </a:t>
            </a:r>
            <a:r>
              <a:rPr lang="en-US" sz="1400" b="1" dirty="0" err="1">
                <a:solidFill>
                  <a:srgbClr val="4D4D4D"/>
                </a:solidFill>
                <a:latin typeface="Arial" charset="0"/>
              </a:rPr>
              <a:t>données</a:t>
            </a:r>
            <a:r>
              <a:rPr lang="en-US" sz="1400" b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rgbClr val="4D4D4D"/>
                </a:solidFill>
                <a:latin typeface="Arial" charset="0"/>
              </a:rPr>
              <a:t>dans</a:t>
            </a:r>
            <a:r>
              <a:rPr lang="en-US" sz="1400" b="1" dirty="0">
                <a:solidFill>
                  <a:srgbClr val="4D4D4D"/>
                </a:solidFill>
                <a:latin typeface="Arial" charset="0"/>
              </a:rPr>
              <a:t> la </a:t>
            </a:r>
            <a:r>
              <a:rPr lang="en-US" sz="1400" b="1" dirty="0" err="1" smtClean="0">
                <a:solidFill>
                  <a:srgbClr val="4D4D4D"/>
                </a:solidFill>
                <a:latin typeface="Arial" charset="0"/>
              </a:rPr>
              <a:t>durée</a:t>
            </a:r>
            <a:endParaRPr lang="en-US" sz="1400" b="1" dirty="0">
              <a:solidFill>
                <a:srgbClr val="4D4D4D"/>
              </a:solidFill>
              <a:latin typeface="Arial" charset="0"/>
            </a:endParaRPr>
          </a:p>
          <a:p>
            <a:pPr marL="285750" lvl="1" indent="-28575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Travailler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</a:rPr>
              <a:t> par </a:t>
            </a:r>
            <a:r>
              <a:rPr lang="en-US" sz="1200" b="1" dirty="0" err="1">
                <a:solidFill>
                  <a:srgbClr val="4D4D4D"/>
                </a:solidFill>
                <a:latin typeface="Arial" charset="0"/>
              </a:rPr>
              <a:t>processus</a:t>
            </a:r>
            <a:endParaRPr lang="en-US" sz="1200" b="1" dirty="0">
              <a:solidFill>
                <a:srgbClr val="4D4D4D"/>
              </a:solidFill>
              <a:latin typeface="Arial" charset="0"/>
            </a:endParaRPr>
          </a:p>
          <a:p>
            <a:pPr indent="-4572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endParaRPr lang="en-US" sz="1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</a:pPr>
            <a:endParaRPr lang="fr-FR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048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-414000">
              <a:lnSpc>
                <a:spcPct val="7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Comptage :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Nombre d’enregistrements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Nombre d’enregistrements uniques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Nombre d’enregistrements nuls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Nombre d’enregistrements non nuls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Nombre d’enregistrements vides</a:t>
            </a:r>
            <a:endParaRPr lang="fr-FR" sz="1800" b="1" dirty="0">
              <a:solidFill>
                <a:srgbClr val="4D4D4D"/>
              </a:solidFill>
              <a:latin typeface="Arial" charset="0"/>
              <a:ea typeface="+mn-ea"/>
            </a:endParaRPr>
          </a:p>
          <a:p>
            <a:pPr marL="0" indent="-414000">
              <a:lnSpc>
                <a:spcPct val="7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Valeurs :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Fréquence de distribution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Valeur minimale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Valeur maximale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Pourcentage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Bornes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Moyenne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Médiane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Déviation standard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Erreur standard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273350"/>
            <a:ext cx="8230995" cy="785794"/>
          </a:xfrm>
        </p:spPr>
        <p:txBody>
          <a:bodyPr/>
          <a:lstStyle/>
          <a:p>
            <a:pPr algn="l"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Analyser les données en s’appuyant sur des métriques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8688" y="1441450"/>
            <a:ext cx="4405312" cy="4968875"/>
          </a:xfrm>
          <a:prstGeom prst="rect">
            <a:avLst/>
          </a:prstGeom>
        </p:spPr>
        <p:txBody>
          <a:bodyPr/>
          <a:lstStyle/>
          <a:p>
            <a:pPr marL="0" indent="-414000">
              <a:lnSpc>
                <a:spcPct val="7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Format :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Fréquence de distribution des formats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Nombre de formats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Longueur maximale de l’enregistrement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Type de la donnée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Taille du champ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Rang initial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Clef primaire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Peut être nulle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Précision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Type réel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Unicité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D4D4D"/>
                </a:solidFill>
                <a:latin typeface="Arial" charset="0"/>
                <a:ea typeface="+mn-ea"/>
              </a:rPr>
              <a:t>Pourcentage de nuls</a:t>
            </a:r>
          </a:p>
          <a:p>
            <a:pPr eaLnBrk="1" hangingPunct="1">
              <a:buFont typeface="Wingdings" pitchFamily="2" charset="2"/>
              <a:buNone/>
            </a:pPr>
            <a:endParaRPr lang="fr-FR" sz="1800" dirty="0" smtClean="0"/>
          </a:p>
          <a:p>
            <a:pPr eaLnBrk="1" hangingPunct="1"/>
            <a:endParaRPr lang="fr-FR" sz="1800" dirty="0" smtClean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1560" y="6015583"/>
            <a:ext cx="7920880" cy="5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140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Objectif : Identifier les données nécessitant une action corrective</a:t>
            </a:r>
          </a:p>
          <a:p>
            <a:pPr indent="-4140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endParaRPr lang="fr-FR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40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  <p:bldP spid="1792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1858504"/>
            <a:ext cx="8424936" cy="3802744"/>
          </a:xfrm>
        </p:spPr>
        <p:txBody>
          <a:bodyPr/>
          <a:lstStyle/>
          <a:p>
            <a:r>
              <a:rPr lang="fr-FR" sz="2000" dirty="0" smtClean="0">
                <a:solidFill>
                  <a:srgbClr val="FF0000"/>
                </a:solidFill>
              </a:rPr>
              <a:t>Le Data </a:t>
            </a:r>
            <a:r>
              <a:rPr lang="fr-FR" sz="2000" dirty="0" err="1" smtClean="0">
                <a:solidFill>
                  <a:srgbClr val="FF0000"/>
                </a:solidFill>
              </a:rPr>
              <a:t>Mining</a:t>
            </a:r>
            <a:r>
              <a:rPr lang="fr-FR" sz="2000" dirty="0" smtClean="0">
                <a:solidFill>
                  <a:srgbClr val="FF0000"/>
                </a:solidFill>
              </a:rPr>
              <a:t> pour répondre à des questions pragmatiques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La qualité des données pour supporter des solutions efficaces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peu d’histoire et de vocabulaire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Et concrètement ?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Comment </a:t>
            </a:r>
            <a:r>
              <a:rPr lang="fr-FR" dirty="0">
                <a:solidFill>
                  <a:schemeClr val="tx1"/>
                </a:solidFill>
              </a:rPr>
              <a:t>faire 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Composants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qualité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données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particulier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signalétique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individu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7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</a:rPr>
              <a:t>Le Data </a:t>
            </a:r>
            <a:r>
              <a:rPr lang="fr-FR" sz="2000" dirty="0" err="1" smtClean="0">
                <a:solidFill>
                  <a:schemeClr val="tx1"/>
                </a:solidFill>
              </a:rPr>
              <a:t>Mining</a:t>
            </a:r>
            <a:r>
              <a:rPr lang="fr-FR" sz="2000" dirty="0" smtClean="0">
                <a:solidFill>
                  <a:schemeClr val="tx1"/>
                </a:solidFill>
              </a:rPr>
              <a:t> pour répondre à des questions pragmatiques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La qualité des données pour supporter des solutions efficaces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peu d’histoire et de vocabulaire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Et concrètement ?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Comment </a:t>
            </a:r>
            <a:r>
              <a:rPr lang="fr-FR" dirty="0">
                <a:solidFill>
                  <a:schemeClr val="tx1"/>
                </a:solidFill>
              </a:rPr>
              <a:t>faire 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Composants</a:t>
            </a:r>
            <a:r>
              <a:rPr lang="en-US" dirty="0" smtClean="0">
                <a:solidFill>
                  <a:srgbClr val="FF0000"/>
                </a:solidFill>
              </a:rPr>
              <a:t> de la </a:t>
            </a:r>
            <a:r>
              <a:rPr lang="en-US" dirty="0" err="1" smtClean="0">
                <a:solidFill>
                  <a:srgbClr val="FF0000"/>
                </a:solidFill>
              </a:rPr>
              <a:t>qualité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 </a:t>
            </a:r>
            <a:r>
              <a:rPr lang="en-US" dirty="0" err="1">
                <a:solidFill>
                  <a:srgbClr val="FF0000"/>
                </a:solidFill>
              </a:rPr>
              <a:t>données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particulier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signalétique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individu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38900"/>
            <a:ext cx="847725" cy="222250"/>
          </a:xfrm>
          <a:prstGeom prst="rect">
            <a:avLst/>
          </a:prstGeom>
        </p:spPr>
        <p:txBody>
          <a:bodyPr/>
          <a:lstStyle/>
          <a:p>
            <a:fld id="{B3221EE0-8093-4868-81AD-1F563C244115}" type="slidenum">
              <a:rPr lang="fr-FR" smtClean="0">
                <a:solidFill>
                  <a:prstClr val="white"/>
                </a:solidFill>
              </a:rPr>
              <a:pPr/>
              <a:t>30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qualité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données</a:t>
            </a:r>
            <a:endParaRPr lang="en-US" sz="2200" b="1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819400" y="1152500"/>
            <a:ext cx="3276600" cy="3657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908300" y="1254100"/>
            <a:ext cx="3124200" cy="19558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313" y="3559150"/>
            <a:ext cx="1208087" cy="9382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3009900" y="1482700"/>
            <a:ext cx="711200" cy="1243013"/>
            <a:chOff x="1968" y="1104"/>
            <a:chExt cx="448" cy="783"/>
          </a:xfrm>
        </p:grpSpPr>
        <p:sp>
          <p:nvSpPr>
            <p:cNvPr id="43283" name="Freeform 7"/>
            <p:cNvSpPr>
              <a:spLocks/>
            </p:cNvSpPr>
            <p:nvPr/>
          </p:nvSpPr>
          <p:spPr bwMode="auto">
            <a:xfrm>
              <a:off x="2070" y="1318"/>
              <a:ext cx="5" cy="1"/>
            </a:xfrm>
            <a:custGeom>
              <a:avLst/>
              <a:gdLst>
                <a:gd name="T0" fmla="*/ 1 w 16"/>
                <a:gd name="T1" fmla="*/ 0 h 1"/>
                <a:gd name="T2" fmla="*/ 0 w 16"/>
                <a:gd name="T3" fmla="*/ 0 h 1"/>
                <a:gd name="T4" fmla="*/ 0 w 16"/>
                <a:gd name="T5" fmla="*/ 0 h 1"/>
                <a:gd name="T6" fmla="*/ 0 w 16"/>
                <a:gd name="T7" fmla="*/ 0 h 1"/>
                <a:gd name="T8" fmla="*/ 0 w 16"/>
                <a:gd name="T9" fmla="*/ 0 h 1"/>
                <a:gd name="T10" fmla="*/ 0 w 16"/>
                <a:gd name="T11" fmla="*/ 0 h 1"/>
                <a:gd name="T12" fmla="*/ 1 w 16"/>
                <a:gd name="T13" fmla="*/ 0 h 1"/>
                <a:gd name="T14" fmla="*/ 1 w 16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"/>
                <a:gd name="T26" fmla="*/ 16 w 16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">
                  <a:moveTo>
                    <a:pt x="16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3284" name="Group 8"/>
            <p:cNvGrpSpPr>
              <a:grpSpLocks/>
            </p:cNvGrpSpPr>
            <p:nvPr/>
          </p:nvGrpSpPr>
          <p:grpSpPr bwMode="auto">
            <a:xfrm>
              <a:off x="1968" y="1104"/>
              <a:ext cx="437" cy="434"/>
              <a:chOff x="1503" y="1933"/>
              <a:chExt cx="503" cy="499"/>
            </a:xfrm>
          </p:grpSpPr>
          <p:sp>
            <p:nvSpPr>
              <p:cNvPr id="43294" name="Freeform 9"/>
              <p:cNvSpPr>
                <a:spLocks/>
              </p:cNvSpPr>
              <p:nvPr/>
            </p:nvSpPr>
            <p:spPr bwMode="auto">
              <a:xfrm>
                <a:off x="1503" y="1933"/>
                <a:ext cx="503" cy="499"/>
              </a:xfrm>
              <a:custGeom>
                <a:avLst/>
                <a:gdLst>
                  <a:gd name="T0" fmla="*/ 351 w 446"/>
                  <a:gd name="T1" fmla="*/ 0 h 446"/>
                  <a:gd name="T2" fmla="*/ 415 w 446"/>
                  <a:gd name="T3" fmla="*/ 12 h 446"/>
                  <a:gd name="T4" fmla="*/ 471 w 446"/>
                  <a:gd name="T5" fmla="*/ 38 h 446"/>
                  <a:gd name="T6" fmla="*/ 523 w 446"/>
                  <a:gd name="T7" fmla="*/ 72 h 446"/>
                  <a:gd name="T8" fmla="*/ 566 w 446"/>
                  <a:gd name="T9" fmla="*/ 115 h 446"/>
                  <a:gd name="T10" fmla="*/ 601 w 446"/>
                  <a:gd name="T11" fmla="*/ 164 h 446"/>
                  <a:gd name="T12" fmla="*/ 625 w 446"/>
                  <a:gd name="T13" fmla="*/ 220 h 446"/>
                  <a:gd name="T14" fmla="*/ 637 w 446"/>
                  <a:gd name="T15" fmla="*/ 282 h 446"/>
                  <a:gd name="T16" fmla="*/ 637 w 446"/>
                  <a:gd name="T17" fmla="*/ 343 h 446"/>
                  <a:gd name="T18" fmla="*/ 625 w 446"/>
                  <a:gd name="T19" fmla="*/ 404 h 446"/>
                  <a:gd name="T20" fmla="*/ 601 w 446"/>
                  <a:gd name="T21" fmla="*/ 461 h 446"/>
                  <a:gd name="T22" fmla="*/ 566 w 446"/>
                  <a:gd name="T23" fmla="*/ 509 h 446"/>
                  <a:gd name="T24" fmla="*/ 523 w 446"/>
                  <a:gd name="T25" fmla="*/ 554 h 446"/>
                  <a:gd name="T26" fmla="*/ 471 w 446"/>
                  <a:gd name="T27" fmla="*/ 587 h 446"/>
                  <a:gd name="T28" fmla="*/ 415 w 446"/>
                  <a:gd name="T29" fmla="*/ 610 h 446"/>
                  <a:gd name="T30" fmla="*/ 351 w 446"/>
                  <a:gd name="T31" fmla="*/ 622 h 446"/>
                  <a:gd name="T32" fmla="*/ 285 w 446"/>
                  <a:gd name="T33" fmla="*/ 622 h 446"/>
                  <a:gd name="T34" fmla="*/ 226 w 446"/>
                  <a:gd name="T35" fmla="*/ 610 h 446"/>
                  <a:gd name="T36" fmla="*/ 168 w 446"/>
                  <a:gd name="T37" fmla="*/ 587 h 446"/>
                  <a:gd name="T38" fmla="*/ 117 w 446"/>
                  <a:gd name="T39" fmla="*/ 554 h 446"/>
                  <a:gd name="T40" fmla="*/ 73 w 446"/>
                  <a:gd name="T41" fmla="*/ 509 h 446"/>
                  <a:gd name="T42" fmla="*/ 37 w 446"/>
                  <a:gd name="T43" fmla="*/ 461 h 446"/>
                  <a:gd name="T44" fmla="*/ 12 w 446"/>
                  <a:gd name="T45" fmla="*/ 404 h 446"/>
                  <a:gd name="T46" fmla="*/ 0 w 446"/>
                  <a:gd name="T47" fmla="*/ 343 h 446"/>
                  <a:gd name="T48" fmla="*/ 0 w 446"/>
                  <a:gd name="T49" fmla="*/ 282 h 446"/>
                  <a:gd name="T50" fmla="*/ 12 w 446"/>
                  <a:gd name="T51" fmla="*/ 220 h 446"/>
                  <a:gd name="T52" fmla="*/ 37 w 446"/>
                  <a:gd name="T53" fmla="*/ 164 h 446"/>
                  <a:gd name="T54" fmla="*/ 73 w 446"/>
                  <a:gd name="T55" fmla="*/ 115 h 446"/>
                  <a:gd name="T56" fmla="*/ 117 w 446"/>
                  <a:gd name="T57" fmla="*/ 72 h 446"/>
                  <a:gd name="T58" fmla="*/ 168 w 446"/>
                  <a:gd name="T59" fmla="*/ 38 h 446"/>
                  <a:gd name="T60" fmla="*/ 226 w 446"/>
                  <a:gd name="T61" fmla="*/ 12 h 446"/>
                  <a:gd name="T62" fmla="*/ 285 w 446"/>
                  <a:gd name="T63" fmla="*/ 0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6"/>
                  <a:gd name="T97" fmla="*/ 0 h 446"/>
                  <a:gd name="T98" fmla="*/ 446 w 446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6" h="446">
                    <a:moveTo>
                      <a:pt x="223" y="0"/>
                    </a:moveTo>
                    <a:lnTo>
                      <a:pt x="245" y="0"/>
                    </a:lnTo>
                    <a:lnTo>
                      <a:pt x="267" y="4"/>
                    </a:lnTo>
                    <a:lnTo>
                      <a:pt x="289" y="9"/>
                    </a:lnTo>
                    <a:lnTo>
                      <a:pt x="309" y="18"/>
                    </a:lnTo>
                    <a:lnTo>
                      <a:pt x="329" y="27"/>
                    </a:lnTo>
                    <a:lnTo>
                      <a:pt x="346" y="38"/>
                    </a:lnTo>
                    <a:lnTo>
                      <a:pt x="364" y="51"/>
                    </a:lnTo>
                    <a:lnTo>
                      <a:pt x="380" y="66"/>
                    </a:lnTo>
                    <a:lnTo>
                      <a:pt x="395" y="82"/>
                    </a:lnTo>
                    <a:lnTo>
                      <a:pt x="408" y="99"/>
                    </a:lnTo>
                    <a:lnTo>
                      <a:pt x="419" y="117"/>
                    </a:lnTo>
                    <a:lnTo>
                      <a:pt x="428" y="137"/>
                    </a:lnTo>
                    <a:lnTo>
                      <a:pt x="435" y="157"/>
                    </a:lnTo>
                    <a:lnTo>
                      <a:pt x="441" y="179"/>
                    </a:lnTo>
                    <a:lnTo>
                      <a:pt x="444" y="201"/>
                    </a:lnTo>
                    <a:lnTo>
                      <a:pt x="446" y="223"/>
                    </a:lnTo>
                    <a:lnTo>
                      <a:pt x="444" y="245"/>
                    </a:lnTo>
                    <a:lnTo>
                      <a:pt x="441" y="267"/>
                    </a:lnTo>
                    <a:lnTo>
                      <a:pt x="435" y="289"/>
                    </a:lnTo>
                    <a:lnTo>
                      <a:pt x="428" y="309"/>
                    </a:lnTo>
                    <a:lnTo>
                      <a:pt x="419" y="329"/>
                    </a:lnTo>
                    <a:lnTo>
                      <a:pt x="408" y="347"/>
                    </a:lnTo>
                    <a:lnTo>
                      <a:pt x="395" y="364"/>
                    </a:lnTo>
                    <a:lnTo>
                      <a:pt x="380" y="380"/>
                    </a:lnTo>
                    <a:lnTo>
                      <a:pt x="364" y="395"/>
                    </a:lnTo>
                    <a:lnTo>
                      <a:pt x="346" y="408"/>
                    </a:lnTo>
                    <a:lnTo>
                      <a:pt x="329" y="419"/>
                    </a:lnTo>
                    <a:lnTo>
                      <a:pt x="309" y="428"/>
                    </a:lnTo>
                    <a:lnTo>
                      <a:pt x="289" y="435"/>
                    </a:lnTo>
                    <a:lnTo>
                      <a:pt x="267" y="441"/>
                    </a:lnTo>
                    <a:lnTo>
                      <a:pt x="245" y="444"/>
                    </a:lnTo>
                    <a:lnTo>
                      <a:pt x="223" y="446"/>
                    </a:lnTo>
                    <a:lnTo>
                      <a:pt x="199" y="444"/>
                    </a:lnTo>
                    <a:lnTo>
                      <a:pt x="177" y="441"/>
                    </a:lnTo>
                    <a:lnTo>
                      <a:pt x="157" y="435"/>
                    </a:lnTo>
                    <a:lnTo>
                      <a:pt x="137" y="428"/>
                    </a:lnTo>
                    <a:lnTo>
                      <a:pt x="117" y="419"/>
                    </a:lnTo>
                    <a:lnTo>
                      <a:pt x="97" y="408"/>
                    </a:lnTo>
                    <a:lnTo>
                      <a:pt x="82" y="395"/>
                    </a:lnTo>
                    <a:lnTo>
                      <a:pt x="64" y="380"/>
                    </a:lnTo>
                    <a:lnTo>
                      <a:pt x="51" y="364"/>
                    </a:lnTo>
                    <a:lnTo>
                      <a:pt x="38" y="347"/>
                    </a:lnTo>
                    <a:lnTo>
                      <a:pt x="26" y="329"/>
                    </a:lnTo>
                    <a:lnTo>
                      <a:pt x="18" y="309"/>
                    </a:lnTo>
                    <a:lnTo>
                      <a:pt x="9" y="289"/>
                    </a:lnTo>
                    <a:lnTo>
                      <a:pt x="4" y="267"/>
                    </a:lnTo>
                    <a:lnTo>
                      <a:pt x="0" y="245"/>
                    </a:lnTo>
                    <a:lnTo>
                      <a:pt x="0" y="223"/>
                    </a:lnTo>
                    <a:lnTo>
                      <a:pt x="0" y="201"/>
                    </a:lnTo>
                    <a:lnTo>
                      <a:pt x="4" y="179"/>
                    </a:lnTo>
                    <a:lnTo>
                      <a:pt x="9" y="157"/>
                    </a:lnTo>
                    <a:lnTo>
                      <a:pt x="18" y="137"/>
                    </a:lnTo>
                    <a:lnTo>
                      <a:pt x="26" y="117"/>
                    </a:lnTo>
                    <a:lnTo>
                      <a:pt x="38" y="99"/>
                    </a:lnTo>
                    <a:lnTo>
                      <a:pt x="51" y="82"/>
                    </a:lnTo>
                    <a:lnTo>
                      <a:pt x="64" y="66"/>
                    </a:lnTo>
                    <a:lnTo>
                      <a:pt x="82" y="51"/>
                    </a:lnTo>
                    <a:lnTo>
                      <a:pt x="97" y="38"/>
                    </a:lnTo>
                    <a:lnTo>
                      <a:pt x="117" y="27"/>
                    </a:lnTo>
                    <a:lnTo>
                      <a:pt x="137" y="18"/>
                    </a:lnTo>
                    <a:lnTo>
                      <a:pt x="157" y="9"/>
                    </a:lnTo>
                    <a:lnTo>
                      <a:pt x="177" y="4"/>
                    </a:lnTo>
                    <a:lnTo>
                      <a:pt x="199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95" name="Freeform 10"/>
              <p:cNvSpPr>
                <a:spLocks/>
              </p:cNvSpPr>
              <p:nvPr/>
            </p:nvSpPr>
            <p:spPr bwMode="auto">
              <a:xfrm>
                <a:off x="1503" y="1933"/>
                <a:ext cx="503" cy="499"/>
              </a:xfrm>
              <a:custGeom>
                <a:avLst/>
                <a:gdLst>
                  <a:gd name="T0" fmla="*/ 351 w 446"/>
                  <a:gd name="T1" fmla="*/ 0 h 446"/>
                  <a:gd name="T2" fmla="*/ 415 w 446"/>
                  <a:gd name="T3" fmla="*/ 12 h 446"/>
                  <a:gd name="T4" fmla="*/ 471 w 446"/>
                  <a:gd name="T5" fmla="*/ 38 h 446"/>
                  <a:gd name="T6" fmla="*/ 523 w 446"/>
                  <a:gd name="T7" fmla="*/ 72 h 446"/>
                  <a:gd name="T8" fmla="*/ 566 w 446"/>
                  <a:gd name="T9" fmla="*/ 115 h 446"/>
                  <a:gd name="T10" fmla="*/ 601 w 446"/>
                  <a:gd name="T11" fmla="*/ 164 h 446"/>
                  <a:gd name="T12" fmla="*/ 625 w 446"/>
                  <a:gd name="T13" fmla="*/ 220 h 446"/>
                  <a:gd name="T14" fmla="*/ 637 w 446"/>
                  <a:gd name="T15" fmla="*/ 282 h 446"/>
                  <a:gd name="T16" fmla="*/ 637 w 446"/>
                  <a:gd name="T17" fmla="*/ 343 h 446"/>
                  <a:gd name="T18" fmla="*/ 625 w 446"/>
                  <a:gd name="T19" fmla="*/ 404 h 446"/>
                  <a:gd name="T20" fmla="*/ 601 w 446"/>
                  <a:gd name="T21" fmla="*/ 461 h 446"/>
                  <a:gd name="T22" fmla="*/ 566 w 446"/>
                  <a:gd name="T23" fmla="*/ 509 h 446"/>
                  <a:gd name="T24" fmla="*/ 523 w 446"/>
                  <a:gd name="T25" fmla="*/ 554 h 446"/>
                  <a:gd name="T26" fmla="*/ 471 w 446"/>
                  <a:gd name="T27" fmla="*/ 587 h 446"/>
                  <a:gd name="T28" fmla="*/ 415 w 446"/>
                  <a:gd name="T29" fmla="*/ 610 h 446"/>
                  <a:gd name="T30" fmla="*/ 351 w 446"/>
                  <a:gd name="T31" fmla="*/ 622 h 446"/>
                  <a:gd name="T32" fmla="*/ 285 w 446"/>
                  <a:gd name="T33" fmla="*/ 622 h 446"/>
                  <a:gd name="T34" fmla="*/ 226 w 446"/>
                  <a:gd name="T35" fmla="*/ 610 h 446"/>
                  <a:gd name="T36" fmla="*/ 168 w 446"/>
                  <a:gd name="T37" fmla="*/ 587 h 446"/>
                  <a:gd name="T38" fmla="*/ 117 w 446"/>
                  <a:gd name="T39" fmla="*/ 554 h 446"/>
                  <a:gd name="T40" fmla="*/ 73 w 446"/>
                  <a:gd name="T41" fmla="*/ 509 h 446"/>
                  <a:gd name="T42" fmla="*/ 37 w 446"/>
                  <a:gd name="T43" fmla="*/ 461 h 446"/>
                  <a:gd name="T44" fmla="*/ 12 w 446"/>
                  <a:gd name="T45" fmla="*/ 404 h 446"/>
                  <a:gd name="T46" fmla="*/ 0 w 446"/>
                  <a:gd name="T47" fmla="*/ 343 h 446"/>
                  <a:gd name="T48" fmla="*/ 0 w 446"/>
                  <a:gd name="T49" fmla="*/ 282 h 446"/>
                  <a:gd name="T50" fmla="*/ 12 w 446"/>
                  <a:gd name="T51" fmla="*/ 220 h 446"/>
                  <a:gd name="T52" fmla="*/ 37 w 446"/>
                  <a:gd name="T53" fmla="*/ 164 h 446"/>
                  <a:gd name="T54" fmla="*/ 73 w 446"/>
                  <a:gd name="T55" fmla="*/ 115 h 446"/>
                  <a:gd name="T56" fmla="*/ 117 w 446"/>
                  <a:gd name="T57" fmla="*/ 72 h 446"/>
                  <a:gd name="T58" fmla="*/ 168 w 446"/>
                  <a:gd name="T59" fmla="*/ 38 h 446"/>
                  <a:gd name="T60" fmla="*/ 226 w 446"/>
                  <a:gd name="T61" fmla="*/ 12 h 446"/>
                  <a:gd name="T62" fmla="*/ 285 w 446"/>
                  <a:gd name="T63" fmla="*/ 0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6"/>
                  <a:gd name="T97" fmla="*/ 0 h 446"/>
                  <a:gd name="T98" fmla="*/ 446 w 446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6" h="446">
                    <a:moveTo>
                      <a:pt x="223" y="0"/>
                    </a:moveTo>
                    <a:lnTo>
                      <a:pt x="245" y="0"/>
                    </a:lnTo>
                    <a:lnTo>
                      <a:pt x="267" y="4"/>
                    </a:lnTo>
                    <a:lnTo>
                      <a:pt x="289" y="9"/>
                    </a:lnTo>
                    <a:lnTo>
                      <a:pt x="309" y="18"/>
                    </a:lnTo>
                    <a:lnTo>
                      <a:pt x="329" y="27"/>
                    </a:lnTo>
                    <a:lnTo>
                      <a:pt x="346" y="38"/>
                    </a:lnTo>
                    <a:lnTo>
                      <a:pt x="364" y="51"/>
                    </a:lnTo>
                    <a:lnTo>
                      <a:pt x="380" y="66"/>
                    </a:lnTo>
                    <a:lnTo>
                      <a:pt x="395" y="82"/>
                    </a:lnTo>
                    <a:lnTo>
                      <a:pt x="408" y="99"/>
                    </a:lnTo>
                    <a:lnTo>
                      <a:pt x="419" y="117"/>
                    </a:lnTo>
                    <a:lnTo>
                      <a:pt x="428" y="137"/>
                    </a:lnTo>
                    <a:lnTo>
                      <a:pt x="435" y="157"/>
                    </a:lnTo>
                    <a:lnTo>
                      <a:pt x="441" y="179"/>
                    </a:lnTo>
                    <a:lnTo>
                      <a:pt x="444" y="201"/>
                    </a:lnTo>
                    <a:lnTo>
                      <a:pt x="446" y="223"/>
                    </a:lnTo>
                    <a:lnTo>
                      <a:pt x="444" y="245"/>
                    </a:lnTo>
                    <a:lnTo>
                      <a:pt x="441" y="267"/>
                    </a:lnTo>
                    <a:lnTo>
                      <a:pt x="435" y="289"/>
                    </a:lnTo>
                    <a:lnTo>
                      <a:pt x="428" y="309"/>
                    </a:lnTo>
                    <a:lnTo>
                      <a:pt x="419" y="329"/>
                    </a:lnTo>
                    <a:lnTo>
                      <a:pt x="408" y="347"/>
                    </a:lnTo>
                    <a:lnTo>
                      <a:pt x="395" y="364"/>
                    </a:lnTo>
                    <a:lnTo>
                      <a:pt x="380" y="380"/>
                    </a:lnTo>
                    <a:lnTo>
                      <a:pt x="364" y="395"/>
                    </a:lnTo>
                    <a:lnTo>
                      <a:pt x="346" y="408"/>
                    </a:lnTo>
                    <a:lnTo>
                      <a:pt x="329" y="419"/>
                    </a:lnTo>
                    <a:lnTo>
                      <a:pt x="309" y="428"/>
                    </a:lnTo>
                    <a:lnTo>
                      <a:pt x="289" y="435"/>
                    </a:lnTo>
                    <a:lnTo>
                      <a:pt x="267" y="441"/>
                    </a:lnTo>
                    <a:lnTo>
                      <a:pt x="245" y="444"/>
                    </a:lnTo>
                    <a:lnTo>
                      <a:pt x="223" y="446"/>
                    </a:lnTo>
                    <a:lnTo>
                      <a:pt x="199" y="444"/>
                    </a:lnTo>
                    <a:lnTo>
                      <a:pt x="177" y="441"/>
                    </a:lnTo>
                    <a:lnTo>
                      <a:pt x="157" y="435"/>
                    </a:lnTo>
                    <a:lnTo>
                      <a:pt x="137" y="428"/>
                    </a:lnTo>
                    <a:lnTo>
                      <a:pt x="117" y="419"/>
                    </a:lnTo>
                    <a:lnTo>
                      <a:pt x="97" y="408"/>
                    </a:lnTo>
                    <a:lnTo>
                      <a:pt x="82" y="395"/>
                    </a:lnTo>
                    <a:lnTo>
                      <a:pt x="64" y="380"/>
                    </a:lnTo>
                    <a:lnTo>
                      <a:pt x="51" y="364"/>
                    </a:lnTo>
                    <a:lnTo>
                      <a:pt x="38" y="347"/>
                    </a:lnTo>
                    <a:lnTo>
                      <a:pt x="26" y="329"/>
                    </a:lnTo>
                    <a:lnTo>
                      <a:pt x="18" y="309"/>
                    </a:lnTo>
                    <a:lnTo>
                      <a:pt x="9" y="289"/>
                    </a:lnTo>
                    <a:lnTo>
                      <a:pt x="4" y="267"/>
                    </a:lnTo>
                    <a:lnTo>
                      <a:pt x="0" y="245"/>
                    </a:lnTo>
                    <a:lnTo>
                      <a:pt x="0" y="223"/>
                    </a:lnTo>
                    <a:lnTo>
                      <a:pt x="0" y="201"/>
                    </a:lnTo>
                    <a:lnTo>
                      <a:pt x="4" y="179"/>
                    </a:lnTo>
                    <a:lnTo>
                      <a:pt x="9" y="157"/>
                    </a:lnTo>
                    <a:lnTo>
                      <a:pt x="18" y="137"/>
                    </a:lnTo>
                    <a:lnTo>
                      <a:pt x="26" y="117"/>
                    </a:lnTo>
                    <a:lnTo>
                      <a:pt x="38" y="99"/>
                    </a:lnTo>
                    <a:lnTo>
                      <a:pt x="51" y="82"/>
                    </a:lnTo>
                    <a:lnTo>
                      <a:pt x="64" y="66"/>
                    </a:lnTo>
                    <a:lnTo>
                      <a:pt x="82" y="51"/>
                    </a:lnTo>
                    <a:lnTo>
                      <a:pt x="97" y="38"/>
                    </a:lnTo>
                    <a:lnTo>
                      <a:pt x="117" y="27"/>
                    </a:lnTo>
                    <a:lnTo>
                      <a:pt x="137" y="18"/>
                    </a:lnTo>
                    <a:lnTo>
                      <a:pt x="157" y="9"/>
                    </a:lnTo>
                    <a:lnTo>
                      <a:pt x="177" y="4"/>
                    </a:lnTo>
                    <a:lnTo>
                      <a:pt x="199" y="0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3285" name="Rectangle 11"/>
            <p:cNvSpPr>
              <a:spLocks noChangeArrowheads="1"/>
            </p:cNvSpPr>
            <p:nvPr/>
          </p:nvSpPr>
          <p:spPr bwMode="auto">
            <a:xfrm>
              <a:off x="1984" y="120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1000" b="1" dirty="0" err="1">
                  <a:solidFill>
                    <a:srgbClr val="FFFFFF"/>
                  </a:solidFill>
                  <a:latin typeface="AvantGarde Bk BT" charset="0"/>
                  <a:cs typeface="Arial" charset="0"/>
                </a:rPr>
                <a:t>Pré-traitement</a:t>
              </a:r>
              <a:endParaRPr lang="en-GB" sz="1000" b="1" dirty="0">
                <a:cs typeface="Arial" charset="0"/>
              </a:endParaRPr>
            </a:p>
          </p:txBody>
        </p:sp>
        <p:grpSp>
          <p:nvGrpSpPr>
            <p:cNvPr id="43286" name="Group 12"/>
            <p:cNvGrpSpPr>
              <a:grpSpLocks/>
            </p:cNvGrpSpPr>
            <p:nvPr/>
          </p:nvGrpSpPr>
          <p:grpSpPr bwMode="auto">
            <a:xfrm>
              <a:off x="2064" y="1536"/>
              <a:ext cx="256" cy="351"/>
              <a:chOff x="2075" y="1536"/>
              <a:chExt cx="256" cy="351"/>
            </a:xfrm>
          </p:grpSpPr>
          <p:grpSp>
            <p:nvGrpSpPr>
              <p:cNvPr id="43287" name="Group 13"/>
              <p:cNvGrpSpPr>
                <a:grpSpLocks/>
              </p:cNvGrpSpPr>
              <p:nvPr/>
            </p:nvGrpSpPr>
            <p:grpSpPr bwMode="auto">
              <a:xfrm>
                <a:off x="2075" y="1632"/>
                <a:ext cx="256" cy="255"/>
                <a:chOff x="4317" y="1944"/>
                <a:chExt cx="256" cy="255"/>
              </a:xfrm>
            </p:grpSpPr>
            <p:sp>
              <p:nvSpPr>
                <p:cNvPr id="192526" name="AutoShape 14"/>
                <p:cNvSpPr>
                  <a:spLocks noChangeArrowheads="1"/>
                </p:cNvSpPr>
                <p:nvPr/>
              </p:nvSpPr>
              <p:spPr bwMode="auto">
                <a:xfrm>
                  <a:off x="4317" y="1944"/>
                  <a:ext cx="256" cy="255"/>
                </a:xfrm>
                <a:prstGeom prst="foldedCorner">
                  <a:avLst>
                    <a:gd name="adj" fmla="val 19532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27" name="Line 15"/>
                <p:cNvSpPr>
                  <a:spLocks noChangeShapeType="1"/>
                </p:cNvSpPr>
                <p:nvPr/>
              </p:nvSpPr>
              <p:spPr bwMode="auto">
                <a:xfrm>
                  <a:off x="4381" y="1995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28" name="Line 16"/>
                <p:cNvSpPr>
                  <a:spLocks noChangeShapeType="1"/>
                </p:cNvSpPr>
                <p:nvPr/>
              </p:nvSpPr>
              <p:spPr bwMode="auto">
                <a:xfrm>
                  <a:off x="4381" y="2046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29" name="Line 17"/>
                <p:cNvSpPr>
                  <a:spLocks noChangeShapeType="1"/>
                </p:cNvSpPr>
                <p:nvPr/>
              </p:nvSpPr>
              <p:spPr bwMode="auto">
                <a:xfrm>
                  <a:off x="4381" y="2097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30" name="Line 18"/>
                <p:cNvSpPr>
                  <a:spLocks noChangeShapeType="1"/>
                </p:cNvSpPr>
                <p:nvPr/>
              </p:nvSpPr>
              <p:spPr bwMode="auto">
                <a:xfrm>
                  <a:off x="4381" y="2148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43288" name="Line 19"/>
              <p:cNvSpPr>
                <a:spLocks noChangeShapeType="1"/>
              </p:cNvSpPr>
              <p:nvPr/>
            </p:nvSpPr>
            <p:spPr bwMode="auto">
              <a:xfrm>
                <a:off x="2204" y="1536"/>
                <a:ext cx="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3015" name="Group 20"/>
          <p:cNvGrpSpPr>
            <a:grpSpLocks/>
          </p:cNvGrpSpPr>
          <p:nvPr/>
        </p:nvGrpSpPr>
        <p:grpSpPr bwMode="auto">
          <a:xfrm>
            <a:off x="3759200" y="1495400"/>
            <a:ext cx="727075" cy="1243013"/>
            <a:chOff x="2448" y="1104"/>
            <a:chExt cx="458" cy="783"/>
          </a:xfrm>
        </p:grpSpPr>
        <p:grpSp>
          <p:nvGrpSpPr>
            <p:cNvPr id="43271" name="Group 21"/>
            <p:cNvGrpSpPr>
              <a:grpSpLocks/>
            </p:cNvGrpSpPr>
            <p:nvPr/>
          </p:nvGrpSpPr>
          <p:grpSpPr bwMode="auto">
            <a:xfrm>
              <a:off x="2448" y="1104"/>
              <a:ext cx="458" cy="433"/>
              <a:chOff x="2154" y="1888"/>
              <a:chExt cx="503" cy="499"/>
            </a:xfrm>
          </p:grpSpPr>
          <p:sp>
            <p:nvSpPr>
              <p:cNvPr id="43281" name="Freeform 22"/>
              <p:cNvSpPr>
                <a:spLocks/>
              </p:cNvSpPr>
              <p:nvPr/>
            </p:nvSpPr>
            <p:spPr bwMode="auto">
              <a:xfrm>
                <a:off x="2154" y="1888"/>
                <a:ext cx="503" cy="499"/>
              </a:xfrm>
              <a:custGeom>
                <a:avLst/>
                <a:gdLst>
                  <a:gd name="T0" fmla="*/ 351 w 446"/>
                  <a:gd name="T1" fmla="*/ 0 h 446"/>
                  <a:gd name="T2" fmla="*/ 415 w 446"/>
                  <a:gd name="T3" fmla="*/ 12 h 446"/>
                  <a:gd name="T4" fmla="*/ 471 w 446"/>
                  <a:gd name="T5" fmla="*/ 38 h 446"/>
                  <a:gd name="T6" fmla="*/ 523 w 446"/>
                  <a:gd name="T7" fmla="*/ 72 h 446"/>
                  <a:gd name="T8" fmla="*/ 566 w 446"/>
                  <a:gd name="T9" fmla="*/ 115 h 446"/>
                  <a:gd name="T10" fmla="*/ 601 w 446"/>
                  <a:gd name="T11" fmla="*/ 164 h 446"/>
                  <a:gd name="T12" fmla="*/ 625 w 446"/>
                  <a:gd name="T13" fmla="*/ 220 h 446"/>
                  <a:gd name="T14" fmla="*/ 637 w 446"/>
                  <a:gd name="T15" fmla="*/ 282 h 446"/>
                  <a:gd name="T16" fmla="*/ 637 w 446"/>
                  <a:gd name="T17" fmla="*/ 343 h 446"/>
                  <a:gd name="T18" fmla="*/ 625 w 446"/>
                  <a:gd name="T19" fmla="*/ 404 h 446"/>
                  <a:gd name="T20" fmla="*/ 601 w 446"/>
                  <a:gd name="T21" fmla="*/ 461 h 446"/>
                  <a:gd name="T22" fmla="*/ 566 w 446"/>
                  <a:gd name="T23" fmla="*/ 509 h 446"/>
                  <a:gd name="T24" fmla="*/ 523 w 446"/>
                  <a:gd name="T25" fmla="*/ 554 h 446"/>
                  <a:gd name="T26" fmla="*/ 471 w 446"/>
                  <a:gd name="T27" fmla="*/ 587 h 446"/>
                  <a:gd name="T28" fmla="*/ 415 w 446"/>
                  <a:gd name="T29" fmla="*/ 610 h 446"/>
                  <a:gd name="T30" fmla="*/ 351 w 446"/>
                  <a:gd name="T31" fmla="*/ 622 h 446"/>
                  <a:gd name="T32" fmla="*/ 289 w 446"/>
                  <a:gd name="T33" fmla="*/ 622 h 446"/>
                  <a:gd name="T34" fmla="*/ 226 w 446"/>
                  <a:gd name="T35" fmla="*/ 610 h 446"/>
                  <a:gd name="T36" fmla="*/ 168 w 446"/>
                  <a:gd name="T37" fmla="*/ 587 h 446"/>
                  <a:gd name="T38" fmla="*/ 117 w 446"/>
                  <a:gd name="T39" fmla="*/ 554 h 446"/>
                  <a:gd name="T40" fmla="*/ 73 w 446"/>
                  <a:gd name="T41" fmla="*/ 509 h 446"/>
                  <a:gd name="T42" fmla="*/ 38 w 446"/>
                  <a:gd name="T43" fmla="*/ 461 h 446"/>
                  <a:gd name="T44" fmla="*/ 12 w 446"/>
                  <a:gd name="T45" fmla="*/ 404 h 446"/>
                  <a:gd name="T46" fmla="*/ 0 w 446"/>
                  <a:gd name="T47" fmla="*/ 343 h 446"/>
                  <a:gd name="T48" fmla="*/ 0 w 446"/>
                  <a:gd name="T49" fmla="*/ 282 h 446"/>
                  <a:gd name="T50" fmla="*/ 12 w 446"/>
                  <a:gd name="T51" fmla="*/ 220 h 446"/>
                  <a:gd name="T52" fmla="*/ 38 w 446"/>
                  <a:gd name="T53" fmla="*/ 164 h 446"/>
                  <a:gd name="T54" fmla="*/ 73 w 446"/>
                  <a:gd name="T55" fmla="*/ 115 h 446"/>
                  <a:gd name="T56" fmla="*/ 117 w 446"/>
                  <a:gd name="T57" fmla="*/ 72 h 446"/>
                  <a:gd name="T58" fmla="*/ 168 w 446"/>
                  <a:gd name="T59" fmla="*/ 38 h 446"/>
                  <a:gd name="T60" fmla="*/ 226 w 446"/>
                  <a:gd name="T61" fmla="*/ 12 h 446"/>
                  <a:gd name="T62" fmla="*/ 289 w 446"/>
                  <a:gd name="T63" fmla="*/ 0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6"/>
                  <a:gd name="T97" fmla="*/ 0 h 446"/>
                  <a:gd name="T98" fmla="*/ 446 w 446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6" h="446">
                    <a:moveTo>
                      <a:pt x="223" y="0"/>
                    </a:moveTo>
                    <a:lnTo>
                      <a:pt x="245" y="0"/>
                    </a:lnTo>
                    <a:lnTo>
                      <a:pt x="267" y="4"/>
                    </a:lnTo>
                    <a:lnTo>
                      <a:pt x="289" y="9"/>
                    </a:lnTo>
                    <a:lnTo>
                      <a:pt x="309" y="18"/>
                    </a:lnTo>
                    <a:lnTo>
                      <a:pt x="329" y="27"/>
                    </a:lnTo>
                    <a:lnTo>
                      <a:pt x="347" y="38"/>
                    </a:lnTo>
                    <a:lnTo>
                      <a:pt x="364" y="51"/>
                    </a:lnTo>
                    <a:lnTo>
                      <a:pt x="380" y="66"/>
                    </a:lnTo>
                    <a:lnTo>
                      <a:pt x="395" y="82"/>
                    </a:lnTo>
                    <a:lnTo>
                      <a:pt x="408" y="99"/>
                    </a:lnTo>
                    <a:lnTo>
                      <a:pt x="419" y="117"/>
                    </a:lnTo>
                    <a:lnTo>
                      <a:pt x="428" y="137"/>
                    </a:lnTo>
                    <a:lnTo>
                      <a:pt x="435" y="157"/>
                    </a:lnTo>
                    <a:lnTo>
                      <a:pt x="442" y="179"/>
                    </a:lnTo>
                    <a:lnTo>
                      <a:pt x="444" y="201"/>
                    </a:lnTo>
                    <a:lnTo>
                      <a:pt x="446" y="223"/>
                    </a:lnTo>
                    <a:lnTo>
                      <a:pt x="444" y="245"/>
                    </a:lnTo>
                    <a:lnTo>
                      <a:pt x="442" y="267"/>
                    </a:lnTo>
                    <a:lnTo>
                      <a:pt x="435" y="289"/>
                    </a:lnTo>
                    <a:lnTo>
                      <a:pt x="428" y="309"/>
                    </a:lnTo>
                    <a:lnTo>
                      <a:pt x="419" y="329"/>
                    </a:lnTo>
                    <a:lnTo>
                      <a:pt x="408" y="347"/>
                    </a:lnTo>
                    <a:lnTo>
                      <a:pt x="395" y="364"/>
                    </a:lnTo>
                    <a:lnTo>
                      <a:pt x="380" y="380"/>
                    </a:lnTo>
                    <a:lnTo>
                      <a:pt x="364" y="395"/>
                    </a:lnTo>
                    <a:lnTo>
                      <a:pt x="347" y="408"/>
                    </a:lnTo>
                    <a:lnTo>
                      <a:pt x="329" y="419"/>
                    </a:lnTo>
                    <a:lnTo>
                      <a:pt x="309" y="428"/>
                    </a:lnTo>
                    <a:lnTo>
                      <a:pt x="289" y="435"/>
                    </a:lnTo>
                    <a:lnTo>
                      <a:pt x="267" y="441"/>
                    </a:lnTo>
                    <a:lnTo>
                      <a:pt x="245" y="444"/>
                    </a:lnTo>
                    <a:lnTo>
                      <a:pt x="223" y="446"/>
                    </a:lnTo>
                    <a:lnTo>
                      <a:pt x="201" y="444"/>
                    </a:lnTo>
                    <a:lnTo>
                      <a:pt x="179" y="441"/>
                    </a:lnTo>
                    <a:lnTo>
                      <a:pt x="157" y="435"/>
                    </a:lnTo>
                    <a:lnTo>
                      <a:pt x="137" y="428"/>
                    </a:lnTo>
                    <a:lnTo>
                      <a:pt x="117" y="419"/>
                    </a:lnTo>
                    <a:lnTo>
                      <a:pt x="99" y="408"/>
                    </a:lnTo>
                    <a:lnTo>
                      <a:pt x="82" y="395"/>
                    </a:lnTo>
                    <a:lnTo>
                      <a:pt x="66" y="380"/>
                    </a:lnTo>
                    <a:lnTo>
                      <a:pt x="51" y="364"/>
                    </a:lnTo>
                    <a:lnTo>
                      <a:pt x="38" y="347"/>
                    </a:lnTo>
                    <a:lnTo>
                      <a:pt x="27" y="329"/>
                    </a:lnTo>
                    <a:lnTo>
                      <a:pt x="18" y="309"/>
                    </a:lnTo>
                    <a:lnTo>
                      <a:pt x="9" y="289"/>
                    </a:lnTo>
                    <a:lnTo>
                      <a:pt x="5" y="267"/>
                    </a:lnTo>
                    <a:lnTo>
                      <a:pt x="0" y="245"/>
                    </a:lnTo>
                    <a:lnTo>
                      <a:pt x="0" y="223"/>
                    </a:lnTo>
                    <a:lnTo>
                      <a:pt x="0" y="201"/>
                    </a:lnTo>
                    <a:lnTo>
                      <a:pt x="5" y="179"/>
                    </a:lnTo>
                    <a:lnTo>
                      <a:pt x="9" y="157"/>
                    </a:lnTo>
                    <a:lnTo>
                      <a:pt x="18" y="137"/>
                    </a:lnTo>
                    <a:lnTo>
                      <a:pt x="27" y="117"/>
                    </a:lnTo>
                    <a:lnTo>
                      <a:pt x="38" y="99"/>
                    </a:lnTo>
                    <a:lnTo>
                      <a:pt x="51" y="82"/>
                    </a:lnTo>
                    <a:lnTo>
                      <a:pt x="66" y="66"/>
                    </a:lnTo>
                    <a:lnTo>
                      <a:pt x="82" y="51"/>
                    </a:lnTo>
                    <a:lnTo>
                      <a:pt x="99" y="38"/>
                    </a:lnTo>
                    <a:lnTo>
                      <a:pt x="117" y="27"/>
                    </a:lnTo>
                    <a:lnTo>
                      <a:pt x="137" y="18"/>
                    </a:lnTo>
                    <a:lnTo>
                      <a:pt x="157" y="9"/>
                    </a:lnTo>
                    <a:lnTo>
                      <a:pt x="179" y="4"/>
                    </a:lnTo>
                    <a:lnTo>
                      <a:pt x="201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82" name="Freeform 23"/>
              <p:cNvSpPr>
                <a:spLocks/>
              </p:cNvSpPr>
              <p:nvPr/>
            </p:nvSpPr>
            <p:spPr bwMode="auto">
              <a:xfrm>
                <a:off x="2154" y="1888"/>
                <a:ext cx="503" cy="499"/>
              </a:xfrm>
              <a:custGeom>
                <a:avLst/>
                <a:gdLst>
                  <a:gd name="T0" fmla="*/ 351 w 446"/>
                  <a:gd name="T1" fmla="*/ 0 h 446"/>
                  <a:gd name="T2" fmla="*/ 415 w 446"/>
                  <a:gd name="T3" fmla="*/ 12 h 446"/>
                  <a:gd name="T4" fmla="*/ 471 w 446"/>
                  <a:gd name="T5" fmla="*/ 38 h 446"/>
                  <a:gd name="T6" fmla="*/ 523 w 446"/>
                  <a:gd name="T7" fmla="*/ 72 h 446"/>
                  <a:gd name="T8" fmla="*/ 566 w 446"/>
                  <a:gd name="T9" fmla="*/ 115 h 446"/>
                  <a:gd name="T10" fmla="*/ 601 w 446"/>
                  <a:gd name="T11" fmla="*/ 164 h 446"/>
                  <a:gd name="T12" fmla="*/ 625 w 446"/>
                  <a:gd name="T13" fmla="*/ 220 h 446"/>
                  <a:gd name="T14" fmla="*/ 637 w 446"/>
                  <a:gd name="T15" fmla="*/ 282 h 446"/>
                  <a:gd name="T16" fmla="*/ 637 w 446"/>
                  <a:gd name="T17" fmla="*/ 343 h 446"/>
                  <a:gd name="T18" fmla="*/ 625 w 446"/>
                  <a:gd name="T19" fmla="*/ 404 h 446"/>
                  <a:gd name="T20" fmla="*/ 601 w 446"/>
                  <a:gd name="T21" fmla="*/ 461 h 446"/>
                  <a:gd name="T22" fmla="*/ 566 w 446"/>
                  <a:gd name="T23" fmla="*/ 509 h 446"/>
                  <a:gd name="T24" fmla="*/ 523 w 446"/>
                  <a:gd name="T25" fmla="*/ 554 h 446"/>
                  <a:gd name="T26" fmla="*/ 471 w 446"/>
                  <a:gd name="T27" fmla="*/ 587 h 446"/>
                  <a:gd name="T28" fmla="*/ 415 w 446"/>
                  <a:gd name="T29" fmla="*/ 610 h 446"/>
                  <a:gd name="T30" fmla="*/ 351 w 446"/>
                  <a:gd name="T31" fmla="*/ 622 h 446"/>
                  <a:gd name="T32" fmla="*/ 289 w 446"/>
                  <a:gd name="T33" fmla="*/ 622 h 446"/>
                  <a:gd name="T34" fmla="*/ 226 w 446"/>
                  <a:gd name="T35" fmla="*/ 610 h 446"/>
                  <a:gd name="T36" fmla="*/ 168 w 446"/>
                  <a:gd name="T37" fmla="*/ 587 h 446"/>
                  <a:gd name="T38" fmla="*/ 117 w 446"/>
                  <a:gd name="T39" fmla="*/ 554 h 446"/>
                  <a:gd name="T40" fmla="*/ 73 w 446"/>
                  <a:gd name="T41" fmla="*/ 509 h 446"/>
                  <a:gd name="T42" fmla="*/ 38 w 446"/>
                  <a:gd name="T43" fmla="*/ 461 h 446"/>
                  <a:gd name="T44" fmla="*/ 12 w 446"/>
                  <a:gd name="T45" fmla="*/ 404 h 446"/>
                  <a:gd name="T46" fmla="*/ 0 w 446"/>
                  <a:gd name="T47" fmla="*/ 343 h 446"/>
                  <a:gd name="T48" fmla="*/ 0 w 446"/>
                  <a:gd name="T49" fmla="*/ 282 h 446"/>
                  <a:gd name="T50" fmla="*/ 12 w 446"/>
                  <a:gd name="T51" fmla="*/ 220 h 446"/>
                  <a:gd name="T52" fmla="*/ 38 w 446"/>
                  <a:gd name="T53" fmla="*/ 164 h 446"/>
                  <a:gd name="T54" fmla="*/ 73 w 446"/>
                  <a:gd name="T55" fmla="*/ 115 h 446"/>
                  <a:gd name="T56" fmla="*/ 117 w 446"/>
                  <a:gd name="T57" fmla="*/ 72 h 446"/>
                  <a:gd name="T58" fmla="*/ 168 w 446"/>
                  <a:gd name="T59" fmla="*/ 38 h 446"/>
                  <a:gd name="T60" fmla="*/ 226 w 446"/>
                  <a:gd name="T61" fmla="*/ 12 h 446"/>
                  <a:gd name="T62" fmla="*/ 289 w 446"/>
                  <a:gd name="T63" fmla="*/ 0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6"/>
                  <a:gd name="T97" fmla="*/ 0 h 446"/>
                  <a:gd name="T98" fmla="*/ 446 w 446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6" h="446">
                    <a:moveTo>
                      <a:pt x="223" y="0"/>
                    </a:moveTo>
                    <a:lnTo>
                      <a:pt x="245" y="0"/>
                    </a:lnTo>
                    <a:lnTo>
                      <a:pt x="267" y="4"/>
                    </a:lnTo>
                    <a:lnTo>
                      <a:pt x="289" y="9"/>
                    </a:lnTo>
                    <a:lnTo>
                      <a:pt x="309" y="18"/>
                    </a:lnTo>
                    <a:lnTo>
                      <a:pt x="329" y="27"/>
                    </a:lnTo>
                    <a:lnTo>
                      <a:pt x="347" y="38"/>
                    </a:lnTo>
                    <a:lnTo>
                      <a:pt x="364" y="51"/>
                    </a:lnTo>
                    <a:lnTo>
                      <a:pt x="380" y="66"/>
                    </a:lnTo>
                    <a:lnTo>
                      <a:pt x="395" y="82"/>
                    </a:lnTo>
                    <a:lnTo>
                      <a:pt x="408" y="99"/>
                    </a:lnTo>
                    <a:lnTo>
                      <a:pt x="419" y="117"/>
                    </a:lnTo>
                    <a:lnTo>
                      <a:pt x="428" y="137"/>
                    </a:lnTo>
                    <a:lnTo>
                      <a:pt x="435" y="157"/>
                    </a:lnTo>
                    <a:lnTo>
                      <a:pt x="442" y="179"/>
                    </a:lnTo>
                    <a:lnTo>
                      <a:pt x="444" y="201"/>
                    </a:lnTo>
                    <a:lnTo>
                      <a:pt x="446" y="223"/>
                    </a:lnTo>
                    <a:lnTo>
                      <a:pt x="444" y="245"/>
                    </a:lnTo>
                    <a:lnTo>
                      <a:pt x="442" y="267"/>
                    </a:lnTo>
                    <a:lnTo>
                      <a:pt x="435" y="289"/>
                    </a:lnTo>
                    <a:lnTo>
                      <a:pt x="428" y="309"/>
                    </a:lnTo>
                    <a:lnTo>
                      <a:pt x="419" y="329"/>
                    </a:lnTo>
                    <a:lnTo>
                      <a:pt x="408" y="347"/>
                    </a:lnTo>
                    <a:lnTo>
                      <a:pt x="395" y="364"/>
                    </a:lnTo>
                    <a:lnTo>
                      <a:pt x="380" y="380"/>
                    </a:lnTo>
                    <a:lnTo>
                      <a:pt x="364" y="395"/>
                    </a:lnTo>
                    <a:lnTo>
                      <a:pt x="347" y="408"/>
                    </a:lnTo>
                    <a:lnTo>
                      <a:pt x="329" y="419"/>
                    </a:lnTo>
                    <a:lnTo>
                      <a:pt x="309" y="428"/>
                    </a:lnTo>
                    <a:lnTo>
                      <a:pt x="289" y="435"/>
                    </a:lnTo>
                    <a:lnTo>
                      <a:pt x="267" y="441"/>
                    </a:lnTo>
                    <a:lnTo>
                      <a:pt x="245" y="444"/>
                    </a:lnTo>
                    <a:lnTo>
                      <a:pt x="223" y="446"/>
                    </a:lnTo>
                    <a:lnTo>
                      <a:pt x="201" y="444"/>
                    </a:lnTo>
                    <a:lnTo>
                      <a:pt x="179" y="441"/>
                    </a:lnTo>
                    <a:lnTo>
                      <a:pt x="157" y="435"/>
                    </a:lnTo>
                    <a:lnTo>
                      <a:pt x="137" y="428"/>
                    </a:lnTo>
                    <a:lnTo>
                      <a:pt x="117" y="419"/>
                    </a:lnTo>
                    <a:lnTo>
                      <a:pt x="99" y="408"/>
                    </a:lnTo>
                    <a:lnTo>
                      <a:pt x="82" y="395"/>
                    </a:lnTo>
                    <a:lnTo>
                      <a:pt x="66" y="380"/>
                    </a:lnTo>
                    <a:lnTo>
                      <a:pt x="51" y="364"/>
                    </a:lnTo>
                    <a:lnTo>
                      <a:pt x="38" y="347"/>
                    </a:lnTo>
                    <a:lnTo>
                      <a:pt x="27" y="329"/>
                    </a:lnTo>
                    <a:lnTo>
                      <a:pt x="18" y="309"/>
                    </a:lnTo>
                    <a:lnTo>
                      <a:pt x="9" y="289"/>
                    </a:lnTo>
                    <a:lnTo>
                      <a:pt x="5" y="267"/>
                    </a:lnTo>
                    <a:lnTo>
                      <a:pt x="0" y="245"/>
                    </a:lnTo>
                    <a:lnTo>
                      <a:pt x="0" y="223"/>
                    </a:lnTo>
                    <a:lnTo>
                      <a:pt x="0" y="201"/>
                    </a:lnTo>
                    <a:lnTo>
                      <a:pt x="5" y="179"/>
                    </a:lnTo>
                    <a:lnTo>
                      <a:pt x="9" y="157"/>
                    </a:lnTo>
                    <a:lnTo>
                      <a:pt x="18" y="137"/>
                    </a:lnTo>
                    <a:lnTo>
                      <a:pt x="27" y="117"/>
                    </a:lnTo>
                    <a:lnTo>
                      <a:pt x="38" y="99"/>
                    </a:lnTo>
                    <a:lnTo>
                      <a:pt x="51" y="82"/>
                    </a:lnTo>
                    <a:lnTo>
                      <a:pt x="66" y="66"/>
                    </a:lnTo>
                    <a:lnTo>
                      <a:pt x="82" y="51"/>
                    </a:lnTo>
                    <a:lnTo>
                      <a:pt x="99" y="38"/>
                    </a:lnTo>
                    <a:lnTo>
                      <a:pt x="117" y="27"/>
                    </a:lnTo>
                    <a:lnTo>
                      <a:pt x="137" y="18"/>
                    </a:lnTo>
                    <a:lnTo>
                      <a:pt x="157" y="9"/>
                    </a:lnTo>
                    <a:lnTo>
                      <a:pt x="179" y="4"/>
                    </a:lnTo>
                    <a:lnTo>
                      <a:pt x="201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008000"/>
              </a:solidFill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3272" name="Rectangle 24"/>
            <p:cNvSpPr>
              <a:spLocks noChangeArrowheads="1"/>
            </p:cNvSpPr>
            <p:nvPr/>
          </p:nvSpPr>
          <p:spPr bwMode="auto">
            <a:xfrm>
              <a:off x="2496" y="1256"/>
              <a:ext cx="3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1000" b="1">
                  <a:solidFill>
                    <a:srgbClr val="FFFFFF"/>
                  </a:solidFill>
                  <a:latin typeface="AvantGarde Bk BT" charset="0"/>
                  <a:cs typeface="Arial" charset="0"/>
                </a:rPr>
                <a:t>Parsing</a:t>
              </a:r>
              <a:endParaRPr lang="en-GB" sz="1000" b="1">
                <a:cs typeface="Arial" charset="0"/>
              </a:endParaRPr>
            </a:p>
          </p:txBody>
        </p:sp>
        <p:grpSp>
          <p:nvGrpSpPr>
            <p:cNvPr id="43273" name="Group 25"/>
            <p:cNvGrpSpPr>
              <a:grpSpLocks/>
            </p:cNvGrpSpPr>
            <p:nvPr/>
          </p:nvGrpSpPr>
          <p:grpSpPr bwMode="auto">
            <a:xfrm>
              <a:off x="2544" y="1540"/>
              <a:ext cx="256" cy="347"/>
              <a:chOff x="2486" y="1540"/>
              <a:chExt cx="256" cy="347"/>
            </a:xfrm>
          </p:grpSpPr>
          <p:grpSp>
            <p:nvGrpSpPr>
              <p:cNvPr id="43274" name="Group 26"/>
              <p:cNvGrpSpPr>
                <a:grpSpLocks/>
              </p:cNvGrpSpPr>
              <p:nvPr/>
            </p:nvGrpSpPr>
            <p:grpSpPr bwMode="auto">
              <a:xfrm>
                <a:off x="2486" y="1632"/>
                <a:ext cx="256" cy="255"/>
                <a:chOff x="4317" y="1944"/>
                <a:chExt cx="256" cy="255"/>
              </a:xfrm>
            </p:grpSpPr>
            <p:sp>
              <p:nvSpPr>
                <p:cNvPr id="192539" name="AutoShape 27"/>
                <p:cNvSpPr>
                  <a:spLocks noChangeArrowheads="1"/>
                </p:cNvSpPr>
                <p:nvPr/>
              </p:nvSpPr>
              <p:spPr bwMode="auto">
                <a:xfrm>
                  <a:off x="4317" y="1944"/>
                  <a:ext cx="256" cy="255"/>
                </a:xfrm>
                <a:prstGeom prst="foldedCorner">
                  <a:avLst>
                    <a:gd name="adj" fmla="val 19532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40" name="Line 28"/>
                <p:cNvSpPr>
                  <a:spLocks noChangeShapeType="1"/>
                </p:cNvSpPr>
                <p:nvPr/>
              </p:nvSpPr>
              <p:spPr bwMode="auto">
                <a:xfrm>
                  <a:off x="4381" y="1995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41" name="Line 29"/>
                <p:cNvSpPr>
                  <a:spLocks noChangeShapeType="1"/>
                </p:cNvSpPr>
                <p:nvPr/>
              </p:nvSpPr>
              <p:spPr bwMode="auto">
                <a:xfrm>
                  <a:off x="4381" y="2046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42" name="Line 30"/>
                <p:cNvSpPr>
                  <a:spLocks noChangeShapeType="1"/>
                </p:cNvSpPr>
                <p:nvPr/>
              </p:nvSpPr>
              <p:spPr bwMode="auto">
                <a:xfrm>
                  <a:off x="4381" y="2097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43" name="Line 31"/>
                <p:cNvSpPr>
                  <a:spLocks noChangeShapeType="1"/>
                </p:cNvSpPr>
                <p:nvPr/>
              </p:nvSpPr>
              <p:spPr bwMode="auto">
                <a:xfrm>
                  <a:off x="4381" y="2148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43275" name="Line 32"/>
              <p:cNvSpPr>
                <a:spLocks noChangeShapeType="1"/>
              </p:cNvSpPr>
              <p:nvPr/>
            </p:nvSpPr>
            <p:spPr bwMode="auto">
              <a:xfrm>
                <a:off x="2612" y="1540"/>
                <a:ext cx="0" cy="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3016" name="Group 33"/>
          <p:cNvGrpSpPr>
            <a:grpSpLocks/>
          </p:cNvGrpSpPr>
          <p:nvPr/>
        </p:nvGrpSpPr>
        <p:grpSpPr bwMode="auto">
          <a:xfrm>
            <a:off x="4533900" y="1495400"/>
            <a:ext cx="685800" cy="1243013"/>
            <a:chOff x="2904" y="1104"/>
            <a:chExt cx="432" cy="783"/>
          </a:xfrm>
        </p:grpSpPr>
        <p:sp>
          <p:nvSpPr>
            <p:cNvPr id="43261" name="Freeform 34"/>
            <p:cNvSpPr>
              <a:spLocks/>
            </p:cNvSpPr>
            <p:nvPr/>
          </p:nvSpPr>
          <p:spPr bwMode="auto">
            <a:xfrm>
              <a:off x="2904" y="1104"/>
              <a:ext cx="432" cy="432"/>
            </a:xfrm>
            <a:custGeom>
              <a:avLst/>
              <a:gdLst>
                <a:gd name="T0" fmla="*/ 223 w 446"/>
                <a:gd name="T1" fmla="*/ 0 h 446"/>
                <a:gd name="T2" fmla="*/ 262 w 446"/>
                <a:gd name="T3" fmla="*/ 9 h 446"/>
                <a:gd name="T4" fmla="*/ 299 w 446"/>
                <a:gd name="T5" fmla="*/ 24 h 446"/>
                <a:gd name="T6" fmla="*/ 331 w 446"/>
                <a:gd name="T7" fmla="*/ 46 h 446"/>
                <a:gd name="T8" fmla="*/ 359 w 446"/>
                <a:gd name="T9" fmla="*/ 75 h 446"/>
                <a:gd name="T10" fmla="*/ 382 w 446"/>
                <a:gd name="T11" fmla="*/ 106 h 446"/>
                <a:gd name="T12" fmla="*/ 397 w 446"/>
                <a:gd name="T13" fmla="*/ 142 h 446"/>
                <a:gd name="T14" fmla="*/ 405 w 446"/>
                <a:gd name="T15" fmla="*/ 183 h 446"/>
                <a:gd name="T16" fmla="*/ 405 w 446"/>
                <a:gd name="T17" fmla="*/ 223 h 446"/>
                <a:gd name="T18" fmla="*/ 397 w 446"/>
                <a:gd name="T19" fmla="*/ 262 h 446"/>
                <a:gd name="T20" fmla="*/ 382 w 446"/>
                <a:gd name="T21" fmla="*/ 299 h 446"/>
                <a:gd name="T22" fmla="*/ 359 w 446"/>
                <a:gd name="T23" fmla="*/ 331 h 446"/>
                <a:gd name="T24" fmla="*/ 331 w 446"/>
                <a:gd name="T25" fmla="*/ 359 h 446"/>
                <a:gd name="T26" fmla="*/ 299 w 446"/>
                <a:gd name="T27" fmla="*/ 381 h 446"/>
                <a:gd name="T28" fmla="*/ 262 w 446"/>
                <a:gd name="T29" fmla="*/ 395 h 446"/>
                <a:gd name="T30" fmla="*/ 223 w 446"/>
                <a:gd name="T31" fmla="*/ 404 h 446"/>
                <a:gd name="T32" fmla="*/ 183 w 446"/>
                <a:gd name="T33" fmla="*/ 404 h 446"/>
                <a:gd name="T34" fmla="*/ 142 w 446"/>
                <a:gd name="T35" fmla="*/ 395 h 446"/>
                <a:gd name="T36" fmla="*/ 106 w 446"/>
                <a:gd name="T37" fmla="*/ 381 h 446"/>
                <a:gd name="T38" fmla="*/ 75 w 446"/>
                <a:gd name="T39" fmla="*/ 359 h 446"/>
                <a:gd name="T40" fmla="*/ 46 w 446"/>
                <a:gd name="T41" fmla="*/ 331 h 446"/>
                <a:gd name="T42" fmla="*/ 24 w 446"/>
                <a:gd name="T43" fmla="*/ 299 h 446"/>
                <a:gd name="T44" fmla="*/ 11 w 446"/>
                <a:gd name="T45" fmla="*/ 262 h 446"/>
                <a:gd name="T46" fmla="*/ 3 w 446"/>
                <a:gd name="T47" fmla="*/ 223 h 446"/>
                <a:gd name="T48" fmla="*/ 3 w 446"/>
                <a:gd name="T49" fmla="*/ 183 h 446"/>
                <a:gd name="T50" fmla="*/ 11 w 446"/>
                <a:gd name="T51" fmla="*/ 142 h 446"/>
                <a:gd name="T52" fmla="*/ 24 w 446"/>
                <a:gd name="T53" fmla="*/ 106 h 446"/>
                <a:gd name="T54" fmla="*/ 46 w 446"/>
                <a:gd name="T55" fmla="*/ 75 h 446"/>
                <a:gd name="T56" fmla="*/ 75 w 446"/>
                <a:gd name="T57" fmla="*/ 46 h 446"/>
                <a:gd name="T58" fmla="*/ 106 w 446"/>
                <a:gd name="T59" fmla="*/ 24 h 446"/>
                <a:gd name="T60" fmla="*/ 142 w 446"/>
                <a:gd name="T61" fmla="*/ 9 h 446"/>
                <a:gd name="T62" fmla="*/ 183 w 446"/>
                <a:gd name="T63" fmla="*/ 0 h 4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6"/>
                <a:gd name="T97" fmla="*/ 0 h 446"/>
                <a:gd name="T98" fmla="*/ 446 w 446"/>
                <a:gd name="T99" fmla="*/ 446 h 4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6" h="446">
                  <a:moveTo>
                    <a:pt x="223" y="0"/>
                  </a:moveTo>
                  <a:lnTo>
                    <a:pt x="245" y="0"/>
                  </a:lnTo>
                  <a:lnTo>
                    <a:pt x="267" y="4"/>
                  </a:lnTo>
                  <a:lnTo>
                    <a:pt x="289" y="9"/>
                  </a:lnTo>
                  <a:lnTo>
                    <a:pt x="309" y="18"/>
                  </a:lnTo>
                  <a:lnTo>
                    <a:pt x="329" y="27"/>
                  </a:lnTo>
                  <a:lnTo>
                    <a:pt x="349" y="38"/>
                  </a:lnTo>
                  <a:lnTo>
                    <a:pt x="364" y="51"/>
                  </a:lnTo>
                  <a:lnTo>
                    <a:pt x="380" y="66"/>
                  </a:lnTo>
                  <a:lnTo>
                    <a:pt x="395" y="82"/>
                  </a:lnTo>
                  <a:lnTo>
                    <a:pt x="409" y="99"/>
                  </a:lnTo>
                  <a:lnTo>
                    <a:pt x="420" y="117"/>
                  </a:lnTo>
                  <a:lnTo>
                    <a:pt x="428" y="137"/>
                  </a:lnTo>
                  <a:lnTo>
                    <a:pt x="437" y="157"/>
                  </a:lnTo>
                  <a:lnTo>
                    <a:pt x="442" y="179"/>
                  </a:lnTo>
                  <a:lnTo>
                    <a:pt x="446" y="201"/>
                  </a:lnTo>
                  <a:lnTo>
                    <a:pt x="446" y="223"/>
                  </a:lnTo>
                  <a:lnTo>
                    <a:pt x="446" y="245"/>
                  </a:lnTo>
                  <a:lnTo>
                    <a:pt x="442" y="267"/>
                  </a:lnTo>
                  <a:lnTo>
                    <a:pt x="437" y="289"/>
                  </a:lnTo>
                  <a:lnTo>
                    <a:pt x="428" y="309"/>
                  </a:lnTo>
                  <a:lnTo>
                    <a:pt x="420" y="329"/>
                  </a:lnTo>
                  <a:lnTo>
                    <a:pt x="409" y="347"/>
                  </a:lnTo>
                  <a:lnTo>
                    <a:pt x="395" y="364"/>
                  </a:lnTo>
                  <a:lnTo>
                    <a:pt x="380" y="380"/>
                  </a:lnTo>
                  <a:lnTo>
                    <a:pt x="364" y="395"/>
                  </a:lnTo>
                  <a:lnTo>
                    <a:pt x="349" y="408"/>
                  </a:lnTo>
                  <a:lnTo>
                    <a:pt x="329" y="419"/>
                  </a:lnTo>
                  <a:lnTo>
                    <a:pt x="309" y="428"/>
                  </a:lnTo>
                  <a:lnTo>
                    <a:pt x="289" y="435"/>
                  </a:lnTo>
                  <a:lnTo>
                    <a:pt x="267" y="441"/>
                  </a:lnTo>
                  <a:lnTo>
                    <a:pt x="245" y="444"/>
                  </a:lnTo>
                  <a:lnTo>
                    <a:pt x="223" y="446"/>
                  </a:lnTo>
                  <a:lnTo>
                    <a:pt x="201" y="444"/>
                  </a:lnTo>
                  <a:lnTo>
                    <a:pt x="179" y="441"/>
                  </a:lnTo>
                  <a:lnTo>
                    <a:pt x="157" y="435"/>
                  </a:lnTo>
                  <a:lnTo>
                    <a:pt x="137" y="428"/>
                  </a:lnTo>
                  <a:lnTo>
                    <a:pt x="117" y="419"/>
                  </a:lnTo>
                  <a:lnTo>
                    <a:pt x="100" y="408"/>
                  </a:lnTo>
                  <a:lnTo>
                    <a:pt x="82" y="395"/>
                  </a:lnTo>
                  <a:lnTo>
                    <a:pt x="67" y="380"/>
                  </a:lnTo>
                  <a:lnTo>
                    <a:pt x="51" y="364"/>
                  </a:lnTo>
                  <a:lnTo>
                    <a:pt x="38" y="347"/>
                  </a:lnTo>
                  <a:lnTo>
                    <a:pt x="27" y="329"/>
                  </a:lnTo>
                  <a:lnTo>
                    <a:pt x="18" y="309"/>
                  </a:lnTo>
                  <a:lnTo>
                    <a:pt x="11" y="289"/>
                  </a:lnTo>
                  <a:lnTo>
                    <a:pt x="5" y="267"/>
                  </a:lnTo>
                  <a:lnTo>
                    <a:pt x="3" y="245"/>
                  </a:lnTo>
                  <a:lnTo>
                    <a:pt x="0" y="223"/>
                  </a:lnTo>
                  <a:lnTo>
                    <a:pt x="3" y="201"/>
                  </a:lnTo>
                  <a:lnTo>
                    <a:pt x="5" y="179"/>
                  </a:lnTo>
                  <a:lnTo>
                    <a:pt x="11" y="157"/>
                  </a:lnTo>
                  <a:lnTo>
                    <a:pt x="18" y="137"/>
                  </a:lnTo>
                  <a:lnTo>
                    <a:pt x="27" y="117"/>
                  </a:lnTo>
                  <a:lnTo>
                    <a:pt x="38" y="99"/>
                  </a:lnTo>
                  <a:lnTo>
                    <a:pt x="51" y="82"/>
                  </a:lnTo>
                  <a:lnTo>
                    <a:pt x="67" y="66"/>
                  </a:lnTo>
                  <a:lnTo>
                    <a:pt x="82" y="51"/>
                  </a:lnTo>
                  <a:lnTo>
                    <a:pt x="100" y="38"/>
                  </a:lnTo>
                  <a:lnTo>
                    <a:pt x="117" y="27"/>
                  </a:lnTo>
                  <a:lnTo>
                    <a:pt x="137" y="18"/>
                  </a:lnTo>
                  <a:lnTo>
                    <a:pt x="157" y="9"/>
                  </a:lnTo>
                  <a:lnTo>
                    <a:pt x="179" y="4"/>
                  </a:lnTo>
                  <a:lnTo>
                    <a:pt x="201" y="0"/>
                  </a:lnTo>
                  <a:lnTo>
                    <a:pt x="223" y="0"/>
                  </a:lnTo>
                </a:path>
              </a:pathLst>
            </a:custGeom>
            <a:solidFill>
              <a:schemeClr val="accent2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62" name="Rectangle 35"/>
            <p:cNvSpPr>
              <a:spLocks noChangeArrowheads="1"/>
            </p:cNvSpPr>
            <p:nvPr/>
          </p:nvSpPr>
          <p:spPr bwMode="auto">
            <a:xfrm>
              <a:off x="2928" y="1229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1000" b="1">
                  <a:solidFill>
                    <a:srgbClr val="FFFFFF"/>
                  </a:solidFill>
                  <a:latin typeface="AvantGarde Bk BT" charset="0"/>
                  <a:cs typeface="Arial" charset="0"/>
                </a:rPr>
                <a:t>Validationpostale*</a:t>
              </a:r>
              <a:endParaRPr lang="en-GB" sz="1000" b="1">
                <a:cs typeface="Arial" charset="0"/>
              </a:endParaRPr>
            </a:p>
          </p:txBody>
        </p:sp>
        <p:grpSp>
          <p:nvGrpSpPr>
            <p:cNvPr id="43263" name="Group 36"/>
            <p:cNvGrpSpPr>
              <a:grpSpLocks/>
            </p:cNvGrpSpPr>
            <p:nvPr/>
          </p:nvGrpSpPr>
          <p:grpSpPr bwMode="auto">
            <a:xfrm>
              <a:off x="3008" y="1544"/>
              <a:ext cx="256" cy="343"/>
              <a:chOff x="2914" y="1544"/>
              <a:chExt cx="256" cy="343"/>
            </a:xfrm>
          </p:grpSpPr>
          <p:grpSp>
            <p:nvGrpSpPr>
              <p:cNvPr id="43264" name="Group 37"/>
              <p:cNvGrpSpPr>
                <a:grpSpLocks/>
              </p:cNvGrpSpPr>
              <p:nvPr/>
            </p:nvGrpSpPr>
            <p:grpSpPr bwMode="auto">
              <a:xfrm>
                <a:off x="2914" y="1632"/>
                <a:ext cx="256" cy="255"/>
                <a:chOff x="4317" y="1944"/>
                <a:chExt cx="256" cy="255"/>
              </a:xfrm>
            </p:grpSpPr>
            <p:sp>
              <p:nvSpPr>
                <p:cNvPr id="192550" name="AutoShape 38"/>
                <p:cNvSpPr>
                  <a:spLocks noChangeArrowheads="1"/>
                </p:cNvSpPr>
                <p:nvPr/>
              </p:nvSpPr>
              <p:spPr bwMode="auto">
                <a:xfrm>
                  <a:off x="4317" y="1944"/>
                  <a:ext cx="256" cy="255"/>
                </a:xfrm>
                <a:prstGeom prst="foldedCorner">
                  <a:avLst>
                    <a:gd name="adj" fmla="val 19532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51" name="Line 39"/>
                <p:cNvSpPr>
                  <a:spLocks noChangeShapeType="1"/>
                </p:cNvSpPr>
                <p:nvPr/>
              </p:nvSpPr>
              <p:spPr bwMode="auto">
                <a:xfrm>
                  <a:off x="4381" y="1995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52" name="Line 40"/>
                <p:cNvSpPr>
                  <a:spLocks noChangeShapeType="1"/>
                </p:cNvSpPr>
                <p:nvPr/>
              </p:nvSpPr>
              <p:spPr bwMode="auto">
                <a:xfrm>
                  <a:off x="4381" y="2046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53" name="Line 41"/>
                <p:cNvSpPr>
                  <a:spLocks noChangeShapeType="1"/>
                </p:cNvSpPr>
                <p:nvPr/>
              </p:nvSpPr>
              <p:spPr bwMode="auto">
                <a:xfrm>
                  <a:off x="4381" y="2097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54" name="Line 42"/>
                <p:cNvSpPr>
                  <a:spLocks noChangeShapeType="1"/>
                </p:cNvSpPr>
                <p:nvPr/>
              </p:nvSpPr>
              <p:spPr bwMode="auto">
                <a:xfrm>
                  <a:off x="4381" y="2148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43265" name="Line 43"/>
              <p:cNvSpPr>
                <a:spLocks noChangeShapeType="1"/>
              </p:cNvSpPr>
              <p:nvPr/>
            </p:nvSpPr>
            <p:spPr bwMode="auto">
              <a:xfrm>
                <a:off x="3036" y="1544"/>
                <a:ext cx="0" cy="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3017" name="Group 44"/>
          <p:cNvGrpSpPr>
            <a:grpSpLocks/>
          </p:cNvGrpSpPr>
          <p:nvPr/>
        </p:nvGrpSpPr>
        <p:grpSpPr bwMode="auto">
          <a:xfrm>
            <a:off x="5270500" y="1508100"/>
            <a:ext cx="708025" cy="1243013"/>
            <a:chOff x="3360" y="1104"/>
            <a:chExt cx="446" cy="783"/>
          </a:xfrm>
        </p:grpSpPr>
        <p:grpSp>
          <p:nvGrpSpPr>
            <p:cNvPr id="43249" name="Group 45"/>
            <p:cNvGrpSpPr>
              <a:grpSpLocks/>
            </p:cNvGrpSpPr>
            <p:nvPr/>
          </p:nvGrpSpPr>
          <p:grpSpPr bwMode="auto">
            <a:xfrm>
              <a:off x="3360" y="1104"/>
              <a:ext cx="432" cy="433"/>
              <a:chOff x="3511" y="1842"/>
              <a:chExt cx="503" cy="499"/>
            </a:xfrm>
          </p:grpSpPr>
          <p:sp>
            <p:nvSpPr>
              <p:cNvPr id="43259" name="Freeform 46"/>
              <p:cNvSpPr>
                <a:spLocks/>
              </p:cNvSpPr>
              <p:nvPr/>
            </p:nvSpPr>
            <p:spPr bwMode="auto">
              <a:xfrm>
                <a:off x="3511" y="1842"/>
                <a:ext cx="503" cy="499"/>
              </a:xfrm>
              <a:custGeom>
                <a:avLst/>
                <a:gdLst>
                  <a:gd name="T0" fmla="*/ 356 w 446"/>
                  <a:gd name="T1" fmla="*/ 0 h 446"/>
                  <a:gd name="T2" fmla="*/ 416 w 446"/>
                  <a:gd name="T3" fmla="*/ 12 h 446"/>
                  <a:gd name="T4" fmla="*/ 471 w 446"/>
                  <a:gd name="T5" fmla="*/ 38 h 446"/>
                  <a:gd name="T6" fmla="*/ 524 w 446"/>
                  <a:gd name="T7" fmla="*/ 72 h 446"/>
                  <a:gd name="T8" fmla="*/ 566 w 446"/>
                  <a:gd name="T9" fmla="*/ 115 h 446"/>
                  <a:gd name="T10" fmla="*/ 603 w 446"/>
                  <a:gd name="T11" fmla="*/ 164 h 446"/>
                  <a:gd name="T12" fmla="*/ 627 w 446"/>
                  <a:gd name="T13" fmla="*/ 220 h 446"/>
                  <a:gd name="T14" fmla="*/ 639 w 446"/>
                  <a:gd name="T15" fmla="*/ 282 h 446"/>
                  <a:gd name="T16" fmla="*/ 639 w 446"/>
                  <a:gd name="T17" fmla="*/ 343 h 446"/>
                  <a:gd name="T18" fmla="*/ 627 w 446"/>
                  <a:gd name="T19" fmla="*/ 404 h 446"/>
                  <a:gd name="T20" fmla="*/ 603 w 446"/>
                  <a:gd name="T21" fmla="*/ 461 h 446"/>
                  <a:gd name="T22" fmla="*/ 566 w 446"/>
                  <a:gd name="T23" fmla="*/ 509 h 446"/>
                  <a:gd name="T24" fmla="*/ 524 w 446"/>
                  <a:gd name="T25" fmla="*/ 554 h 446"/>
                  <a:gd name="T26" fmla="*/ 471 w 446"/>
                  <a:gd name="T27" fmla="*/ 587 h 446"/>
                  <a:gd name="T28" fmla="*/ 416 w 446"/>
                  <a:gd name="T29" fmla="*/ 610 h 446"/>
                  <a:gd name="T30" fmla="*/ 356 w 446"/>
                  <a:gd name="T31" fmla="*/ 622 h 446"/>
                  <a:gd name="T32" fmla="*/ 289 w 446"/>
                  <a:gd name="T33" fmla="*/ 622 h 446"/>
                  <a:gd name="T34" fmla="*/ 226 w 446"/>
                  <a:gd name="T35" fmla="*/ 610 h 446"/>
                  <a:gd name="T36" fmla="*/ 168 w 446"/>
                  <a:gd name="T37" fmla="*/ 587 h 446"/>
                  <a:gd name="T38" fmla="*/ 117 w 446"/>
                  <a:gd name="T39" fmla="*/ 554 h 446"/>
                  <a:gd name="T40" fmla="*/ 73 w 446"/>
                  <a:gd name="T41" fmla="*/ 509 h 446"/>
                  <a:gd name="T42" fmla="*/ 38 w 446"/>
                  <a:gd name="T43" fmla="*/ 461 h 446"/>
                  <a:gd name="T44" fmla="*/ 18 w 446"/>
                  <a:gd name="T45" fmla="*/ 404 h 446"/>
                  <a:gd name="T46" fmla="*/ 3 w 446"/>
                  <a:gd name="T47" fmla="*/ 343 h 446"/>
                  <a:gd name="T48" fmla="*/ 3 w 446"/>
                  <a:gd name="T49" fmla="*/ 282 h 446"/>
                  <a:gd name="T50" fmla="*/ 18 w 446"/>
                  <a:gd name="T51" fmla="*/ 220 h 446"/>
                  <a:gd name="T52" fmla="*/ 38 w 446"/>
                  <a:gd name="T53" fmla="*/ 164 h 446"/>
                  <a:gd name="T54" fmla="*/ 73 w 446"/>
                  <a:gd name="T55" fmla="*/ 115 h 446"/>
                  <a:gd name="T56" fmla="*/ 117 w 446"/>
                  <a:gd name="T57" fmla="*/ 72 h 446"/>
                  <a:gd name="T58" fmla="*/ 168 w 446"/>
                  <a:gd name="T59" fmla="*/ 38 h 446"/>
                  <a:gd name="T60" fmla="*/ 226 w 446"/>
                  <a:gd name="T61" fmla="*/ 12 h 446"/>
                  <a:gd name="T62" fmla="*/ 289 w 446"/>
                  <a:gd name="T63" fmla="*/ 0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6"/>
                  <a:gd name="T97" fmla="*/ 0 h 446"/>
                  <a:gd name="T98" fmla="*/ 446 w 446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6" h="446">
                    <a:moveTo>
                      <a:pt x="223" y="0"/>
                    </a:moveTo>
                    <a:lnTo>
                      <a:pt x="248" y="0"/>
                    </a:lnTo>
                    <a:lnTo>
                      <a:pt x="270" y="4"/>
                    </a:lnTo>
                    <a:lnTo>
                      <a:pt x="290" y="9"/>
                    </a:lnTo>
                    <a:lnTo>
                      <a:pt x="312" y="18"/>
                    </a:lnTo>
                    <a:lnTo>
                      <a:pt x="329" y="27"/>
                    </a:lnTo>
                    <a:lnTo>
                      <a:pt x="349" y="38"/>
                    </a:lnTo>
                    <a:lnTo>
                      <a:pt x="365" y="51"/>
                    </a:lnTo>
                    <a:lnTo>
                      <a:pt x="382" y="66"/>
                    </a:lnTo>
                    <a:lnTo>
                      <a:pt x="395" y="82"/>
                    </a:lnTo>
                    <a:lnTo>
                      <a:pt x="409" y="99"/>
                    </a:lnTo>
                    <a:lnTo>
                      <a:pt x="420" y="117"/>
                    </a:lnTo>
                    <a:lnTo>
                      <a:pt x="429" y="137"/>
                    </a:lnTo>
                    <a:lnTo>
                      <a:pt x="437" y="157"/>
                    </a:lnTo>
                    <a:lnTo>
                      <a:pt x="442" y="179"/>
                    </a:lnTo>
                    <a:lnTo>
                      <a:pt x="446" y="201"/>
                    </a:lnTo>
                    <a:lnTo>
                      <a:pt x="446" y="223"/>
                    </a:lnTo>
                    <a:lnTo>
                      <a:pt x="446" y="245"/>
                    </a:lnTo>
                    <a:lnTo>
                      <a:pt x="442" y="267"/>
                    </a:lnTo>
                    <a:lnTo>
                      <a:pt x="437" y="289"/>
                    </a:lnTo>
                    <a:lnTo>
                      <a:pt x="429" y="309"/>
                    </a:lnTo>
                    <a:lnTo>
                      <a:pt x="420" y="329"/>
                    </a:lnTo>
                    <a:lnTo>
                      <a:pt x="409" y="347"/>
                    </a:lnTo>
                    <a:lnTo>
                      <a:pt x="395" y="364"/>
                    </a:lnTo>
                    <a:lnTo>
                      <a:pt x="382" y="380"/>
                    </a:lnTo>
                    <a:lnTo>
                      <a:pt x="365" y="395"/>
                    </a:lnTo>
                    <a:lnTo>
                      <a:pt x="349" y="408"/>
                    </a:lnTo>
                    <a:lnTo>
                      <a:pt x="329" y="419"/>
                    </a:lnTo>
                    <a:lnTo>
                      <a:pt x="312" y="428"/>
                    </a:lnTo>
                    <a:lnTo>
                      <a:pt x="290" y="435"/>
                    </a:lnTo>
                    <a:lnTo>
                      <a:pt x="270" y="441"/>
                    </a:lnTo>
                    <a:lnTo>
                      <a:pt x="248" y="444"/>
                    </a:lnTo>
                    <a:lnTo>
                      <a:pt x="223" y="446"/>
                    </a:lnTo>
                    <a:lnTo>
                      <a:pt x="201" y="444"/>
                    </a:lnTo>
                    <a:lnTo>
                      <a:pt x="179" y="441"/>
                    </a:lnTo>
                    <a:lnTo>
                      <a:pt x="157" y="435"/>
                    </a:lnTo>
                    <a:lnTo>
                      <a:pt x="137" y="428"/>
                    </a:lnTo>
                    <a:lnTo>
                      <a:pt x="117" y="419"/>
                    </a:lnTo>
                    <a:lnTo>
                      <a:pt x="100" y="408"/>
                    </a:lnTo>
                    <a:lnTo>
                      <a:pt x="82" y="395"/>
                    </a:lnTo>
                    <a:lnTo>
                      <a:pt x="67" y="380"/>
                    </a:lnTo>
                    <a:lnTo>
                      <a:pt x="51" y="364"/>
                    </a:lnTo>
                    <a:lnTo>
                      <a:pt x="40" y="347"/>
                    </a:lnTo>
                    <a:lnTo>
                      <a:pt x="27" y="329"/>
                    </a:lnTo>
                    <a:lnTo>
                      <a:pt x="18" y="309"/>
                    </a:lnTo>
                    <a:lnTo>
                      <a:pt x="12" y="289"/>
                    </a:lnTo>
                    <a:lnTo>
                      <a:pt x="5" y="267"/>
                    </a:lnTo>
                    <a:lnTo>
                      <a:pt x="3" y="245"/>
                    </a:lnTo>
                    <a:lnTo>
                      <a:pt x="0" y="223"/>
                    </a:lnTo>
                    <a:lnTo>
                      <a:pt x="3" y="201"/>
                    </a:lnTo>
                    <a:lnTo>
                      <a:pt x="5" y="179"/>
                    </a:lnTo>
                    <a:lnTo>
                      <a:pt x="12" y="157"/>
                    </a:lnTo>
                    <a:lnTo>
                      <a:pt x="18" y="137"/>
                    </a:lnTo>
                    <a:lnTo>
                      <a:pt x="27" y="117"/>
                    </a:lnTo>
                    <a:lnTo>
                      <a:pt x="40" y="99"/>
                    </a:lnTo>
                    <a:lnTo>
                      <a:pt x="51" y="82"/>
                    </a:lnTo>
                    <a:lnTo>
                      <a:pt x="67" y="66"/>
                    </a:lnTo>
                    <a:lnTo>
                      <a:pt x="82" y="51"/>
                    </a:lnTo>
                    <a:lnTo>
                      <a:pt x="100" y="38"/>
                    </a:lnTo>
                    <a:lnTo>
                      <a:pt x="117" y="27"/>
                    </a:lnTo>
                    <a:lnTo>
                      <a:pt x="137" y="18"/>
                    </a:lnTo>
                    <a:lnTo>
                      <a:pt x="157" y="9"/>
                    </a:lnTo>
                    <a:lnTo>
                      <a:pt x="179" y="4"/>
                    </a:lnTo>
                    <a:lnTo>
                      <a:pt x="201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CC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60" name="Freeform 47"/>
              <p:cNvSpPr>
                <a:spLocks/>
              </p:cNvSpPr>
              <p:nvPr/>
            </p:nvSpPr>
            <p:spPr bwMode="auto">
              <a:xfrm>
                <a:off x="3511" y="1842"/>
                <a:ext cx="503" cy="499"/>
              </a:xfrm>
              <a:custGeom>
                <a:avLst/>
                <a:gdLst>
                  <a:gd name="T0" fmla="*/ 356 w 446"/>
                  <a:gd name="T1" fmla="*/ 0 h 446"/>
                  <a:gd name="T2" fmla="*/ 416 w 446"/>
                  <a:gd name="T3" fmla="*/ 12 h 446"/>
                  <a:gd name="T4" fmla="*/ 471 w 446"/>
                  <a:gd name="T5" fmla="*/ 38 h 446"/>
                  <a:gd name="T6" fmla="*/ 524 w 446"/>
                  <a:gd name="T7" fmla="*/ 72 h 446"/>
                  <a:gd name="T8" fmla="*/ 566 w 446"/>
                  <a:gd name="T9" fmla="*/ 115 h 446"/>
                  <a:gd name="T10" fmla="*/ 603 w 446"/>
                  <a:gd name="T11" fmla="*/ 164 h 446"/>
                  <a:gd name="T12" fmla="*/ 627 w 446"/>
                  <a:gd name="T13" fmla="*/ 220 h 446"/>
                  <a:gd name="T14" fmla="*/ 639 w 446"/>
                  <a:gd name="T15" fmla="*/ 282 h 446"/>
                  <a:gd name="T16" fmla="*/ 639 w 446"/>
                  <a:gd name="T17" fmla="*/ 343 h 446"/>
                  <a:gd name="T18" fmla="*/ 627 w 446"/>
                  <a:gd name="T19" fmla="*/ 404 h 446"/>
                  <a:gd name="T20" fmla="*/ 603 w 446"/>
                  <a:gd name="T21" fmla="*/ 461 h 446"/>
                  <a:gd name="T22" fmla="*/ 566 w 446"/>
                  <a:gd name="T23" fmla="*/ 509 h 446"/>
                  <a:gd name="T24" fmla="*/ 524 w 446"/>
                  <a:gd name="T25" fmla="*/ 554 h 446"/>
                  <a:gd name="T26" fmla="*/ 471 w 446"/>
                  <a:gd name="T27" fmla="*/ 587 h 446"/>
                  <a:gd name="T28" fmla="*/ 416 w 446"/>
                  <a:gd name="T29" fmla="*/ 610 h 446"/>
                  <a:gd name="T30" fmla="*/ 356 w 446"/>
                  <a:gd name="T31" fmla="*/ 622 h 446"/>
                  <a:gd name="T32" fmla="*/ 289 w 446"/>
                  <a:gd name="T33" fmla="*/ 622 h 446"/>
                  <a:gd name="T34" fmla="*/ 226 w 446"/>
                  <a:gd name="T35" fmla="*/ 610 h 446"/>
                  <a:gd name="T36" fmla="*/ 168 w 446"/>
                  <a:gd name="T37" fmla="*/ 587 h 446"/>
                  <a:gd name="T38" fmla="*/ 117 w 446"/>
                  <a:gd name="T39" fmla="*/ 554 h 446"/>
                  <a:gd name="T40" fmla="*/ 73 w 446"/>
                  <a:gd name="T41" fmla="*/ 509 h 446"/>
                  <a:gd name="T42" fmla="*/ 38 w 446"/>
                  <a:gd name="T43" fmla="*/ 461 h 446"/>
                  <a:gd name="T44" fmla="*/ 18 w 446"/>
                  <a:gd name="T45" fmla="*/ 404 h 446"/>
                  <a:gd name="T46" fmla="*/ 3 w 446"/>
                  <a:gd name="T47" fmla="*/ 343 h 446"/>
                  <a:gd name="T48" fmla="*/ 3 w 446"/>
                  <a:gd name="T49" fmla="*/ 282 h 446"/>
                  <a:gd name="T50" fmla="*/ 18 w 446"/>
                  <a:gd name="T51" fmla="*/ 220 h 446"/>
                  <a:gd name="T52" fmla="*/ 38 w 446"/>
                  <a:gd name="T53" fmla="*/ 164 h 446"/>
                  <a:gd name="T54" fmla="*/ 73 w 446"/>
                  <a:gd name="T55" fmla="*/ 115 h 446"/>
                  <a:gd name="T56" fmla="*/ 117 w 446"/>
                  <a:gd name="T57" fmla="*/ 72 h 446"/>
                  <a:gd name="T58" fmla="*/ 168 w 446"/>
                  <a:gd name="T59" fmla="*/ 38 h 446"/>
                  <a:gd name="T60" fmla="*/ 226 w 446"/>
                  <a:gd name="T61" fmla="*/ 12 h 446"/>
                  <a:gd name="T62" fmla="*/ 289 w 446"/>
                  <a:gd name="T63" fmla="*/ 0 h 4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6"/>
                  <a:gd name="T97" fmla="*/ 0 h 446"/>
                  <a:gd name="T98" fmla="*/ 446 w 446"/>
                  <a:gd name="T99" fmla="*/ 446 h 4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6" h="446">
                    <a:moveTo>
                      <a:pt x="223" y="0"/>
                    </a:moveTo>
                    <a:lnTo>
                      <a:pt x="248" y="0"/>
                    </a:lnTo>
                    <a:lnTo>
                      <a:pt x="270" y="4"/>
                    </a:lnTo>
                    <a:lnTo>
                      <a:pt x="290" y="9"/>
                    </a:lnTo>
                    <a:lnTo>
                      <a:pt x="312" y="18"/>
                    </a:lnTo>
                    <a:lnTo>
                      <a:pt x="329" y="27"/>
                    </a:lnTo>
                    <a:lnTo>
                      <a:pt x="349" y="38"/>
                    </a:lnTo>
                    <a:lnTo>
                      <a:pt x="365" y="51"/>
                    </a:lnTo>
                    <a:lnTo>
                      <a:pt x="382" y="66"/>
                    </a:lnTo>
                    <a:lnTo>
                      <a:pt x="395" y="82"/>
                    </a:lnTo>
                    <a:lnTo>
                      <a:pt x="409" y="99"/>
                    </a:lnTo>
                    <a:lnTo>
                      <a:pt x="420" y="117"/>
                    </a:lnTo>
                    <a:lnTo>
                      <a:pt x="429" y="137"/>
                    </a:lnTo>
                    <a:lnTo>
                      <a:pt x="437" y="157"/>
                    </a:lnTo>
                    <a:lnTo>
                      <a:pt x="442" y="179"/>
                    </a:lnTo>
                    <a:lnTo>
                      <a:pt x="446" y="201"/>
                    </a:lnTo>
                    <a:lnTo>
                      <a:pt x="446" y="223"/>
                    </a:lnTo>
                    <a:lnTo>
                      <a:pt x="446" y="245"/>
                    </a:lnTo>
                    <a:lnTo>
                      <a:pt x="442" y="267"/>
                    </a:lnTo>
                    <a:lnTo>
                      <a:pt x="437" y="289"/>
                    </a:lnTo>
                    <a:lnTo>
                      <a:pt x="429" y="309"/>
                    </a:lnTo>
                    <a:lnTo>
                      <a:pt x="420" y="329"/>
                    </a:lnTo>
                    <a:lnTo>
                      <a:pt x="409" y="347"/>
                    </a:lnTo>
                    <a:lnTo>
                      <a:pt x="395" y="364"/>
                    </a:lnTo>
                    <a:lnTo>
                      <a:pt x="382" y="380"/>
                    </a:lnTo>
                    <a:lnTo>
                      <a:pt x="365" y="395"/>
                    </a:lnTo>
                    <a:lnTo>
                      <a:pt x="349" y="408"/>
                    </a:lnTo>
                    <a:lnTo>
                      <a:pt x="329" y="419"/>
                    </a:lnTo>
                    <a:lnTo>
                      <a:pt x="312" y="428"/>
                    </a:lnTo>
                    <a:lnTo>
                      <a:pt x="290" y="435"/>
                    </a:lnTo>
                    <a:lnTo>
                      <a:pt x="270" y="441"/>
                    </a:lnTo>
                    <a:lnTo>
                      <a:pt x="248" y="444"/>
                    </a:lnTo>
                    <a:lnTo>
                      <a:pt x="223" y="446"/>
                    </a:lnTo>
                    <a:lnTo>
                      <a:pt x="201" y="444"/>
                    </a:lnTo>
                    <a:lnTo>
                      <a:pt x="179" y="441"/>
                    </a:lnTo>
                    <a:lnTo>
                      <a:pt x="157" y="435"/>
                    </a:lnTo>
                    <a:lnTo>
                      <a:pt x="137" y="428"/>
                    </a:lnTo>
                    <a:lnTo>
                      <a:pt x="117" y="419"/>
                    </a:lnTo>
                    <a:lnTo>
                      <a:pt x="100" y="408"/>
                    </a:lnTo>
                    <a:lnTo>
                      <a:pt x="82" y="395"/>
                    </a:lnTo>
                    <a:lnTo>
                      <a:pt x="67" y="380"/>
                    </a:lnTo>
                    <a:lnTo>
                      <a:pt x="51" y="364"/>
                    </a:lnTo>
                    <a:lnTo>
                      <a:pt x="40" y="347"/>
                    </a:lnTo>
                    <a:lnTo>
                      <a:pt x="27" y="329"/>
                    </a:lnTo>
                    <a:lnTo>
                      <a:pt x="18" y="309"/>
                    </a:lnTo>
                    <a:lnTo>
                      <a:pt x="12" y="289"/>
                    </a:lnTo>
                    <a:lnTo>
                      <a:pt x="5" y="267"/>
                    </a:lnTo>
                    <a:lnTo>
                      <a:pt x="3" y="245"/>
                    </a:lnTo>
                    <a:lnTo>
                      <a:pt x="0" y="223"/>
                    </a:lnTo>
                    <a:lnTo>
                      <a:pt x="3" y="201"/>
                    </a:lnTo>
                    <a:lnTo>
                      <a:pt x="5" y="179"/>
                    </a:lnTo>
                    <a:lnTo>
                      <a:pt x="12" y="157"/>
                    </a:lnTo>
                    <a:lnTo>
                      <a:pt x="18" y="137"/>
                    </a:lnTo>
                    <a:lnTo>
                      <a:pt x="27" y="117"/>
                    </a:lnTo>
                    <a:lnTo>
                      <a:pt x="40" y="99"/>
                    </a:lnTo>
                    <a:lnTo>
                      <a:pt x="51" y="82"/>
                    </a:lnTo>
                    <a:lnTo>
                      <a:pt x="67" y="66"/>
                    </a:lnTo>
                    <a:lnTo>
                      <a:pt x="82" y="51"/>
                    </a:lnTo>
                    <a:lnTo>
                      <a:pt x="100" y="38"/>
                    </a:lnTo>
                    <a:lnTo>
                      <a:pt x="117" y="27"/>
                    </a:lnTo>
                    <a:lnTo>
                      <a:pt x="137" y="18"/>
                    </a:lnTo>
                    <a:lnTo>
                      <a:pt x="157" y="9"/>
                    </a:lnTo>
                    <a:lnTo>
                      <a:pt x="179" y="4"/>
                    </a:lnTo>
                    <a:lnTo>
                      <a:pt x="201" y="0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3250" name="Rectangle 48"/>
            <p:cNvSpPr>
              <a:spLocks noChangeArrowheads="1"/>
            </p:cNvSpPr>
            <p:nvPr/>
          </p:nvSpPr>
          <p:spPr bwMode="auto">
            <a:xfrm>
              <a:off x="3376" y="1232"/>
              <a:ext cx="4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1000" b="1">
                  <a:solidFill>
                    <a:srgbClr val="FFFFFF"/>
                  </a:solidFill>
                  <a:latin typeface="AvantGarde Bk BT" charset="0"/>
                  <a:cs typeface="Arial" charset="0"/>
                </a:rPr>
                <a:t>Traitement doublons</a:t>
              </a:r>
              <a:endParaRPr lang="en-GB" sz="1000" b="1">
                <a:cs typeface="Arial" charset="0"/>
              </a:endParaRPr>
            </a:p>
          </p:txBody>
        </p:sp>
        <p:grpSp>
          <p:nvGrpSpPr>
            <p:cNvPr id="43251" name="Group 49"/>
            <p:cNvGrpSpPr>
              <a:grpSpLocks/>
            </p:cNvGrpSpPr>
            <p:nvPr/>
          </p:nvGrpSpPr>
          <p:grpSpPr bwMode="auto">
            <a:xfrm>
              <a:off x="3456" y="1536"/>
              <a:ext cx="256" cy="351"/>
              <a:chOff x="3328" y="1536"/>
              <a:chExt cx="256" cy="351"/>
            </a:xfrm>
          </p:grpSpPr>
          <p:grpSp>
            <p:nvGrpSpPr>
              <p:cNvPr id="43252" name="Group 50"/>
              <p:cNvGrpSpPr>
                <a:grpSpLocks/>
              </p:cNvGrpSpPr>
              <p:nvPr/>
            </p:nvGrpSpPr>
            <p:grpSpPr bwMode="auto">
              <a:xfrm>
                <a:off x="3328" y="1632"/>
                <a:ext cx="256" cy="255"/>
                <a:chOff x="4317" y="1944"/>
                <a:chExt cx="256" cy="255"/>
              </a:xfrm>
            </p:grpSpPr>
            <p:sp>
              <p:nvSpPr>
                <p:cNvPr id="192563" name="AutoShape 51"/>
                <p:cNvSpPr>
                  <a:spLocks noChangeArrowheads="1"/>
                </p:cNvSpPr>
                <p:nvPr/>
              </p:nvSpPr>
              <p:spPr bwMode="auto">
                <a:xfrm>
                  <a:off x="4317" y="1944"/>
                  <a:ext cx="256" cy="255"/>
                </a:xfrm>
                <a:prstGeom prst="foldedCorner">
                  <a:avLst>
                    <a:gd name="adj" fmla="val 19532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64" name="Line 52"/>
                <p:cNvSpPr>
                  <a:spLocks noChangeShapeType="1"/>
                </p:cNvSpPr>
                <p:nvPr/>
              </p:nvSpPr>
              <p:spPr bwMode="auto">
                <a:xfrm>
                  <a:off x="4381" y="1995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65" name="Line 53"/>
                <p:cNvSpPr>
                  <a:spLocks noChangeShapeType="1"/>
                </p:cNvSpPr>
                <p:nvPr/>
              </p:nvSpPr>
              <p:spPr bwMode="auto">
                <a:xfrm>
                  <a:off x="4381" y="2046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66" name="Line 54"/>
                <p:cNvSpPr>
                  <a:spLocks noChangeShapeType="1"/>
                </p:cNvSpPr>
                <p:nvPr/>
              </p:nvSpPr>
              <p:spPr bwMode="auto">
                <a:xfrm>
                  <a:off x="4381" y="2097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2567" name="Line 55"/>
                <p:cNvSpPr>
                  <a:spLocks noChangeShapeType="1"/>
                </p:cNvSpPr>
                <p:nvPr/>
              </p:nvSpPr>
              <p:spPr bwMode="auto">
                <a:xfrm>
                  <a:off x="4381" y="2148"/>
                  <a:ext cx="1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chemeClr val="folHlink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43253" name="Line 56"/>
              <p:cNvSpPr>
                <a:spLocks noChangeShapeType="1"/>
              </p:cNvSpPr>
              <p:nvPr/>
            </p:nvSpPr>
            <p:spPr bwMode="auto">
              <a:xfrm>
                <a:off x="3456" y="1536"/>
                <a:ext cx="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43018" name="Text Box 57"/>
          <p:cNvSpPr txBox="1">
            <a:spLocks noChangeArrowheads="1"/>
          </p:cNvSpPr>
          <p:nvPr/>
        </p:nvSpPr>
        <p:spPr bwMode="auto">
          <a:xfrm>
            <a:off x="3048000" y="2787625"/>
            <a:ext cx="2895600" cy="365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BE" sz="900" b="1">
                <a:solidFill>
                  <a:srgbClr val="4D4D4D"/>
                </a:solidFill>
                <a:latin typeface="Arial" charset="0"/>
                <a:cs typeface="Arial" charset="0"/>
              </a:rPr>
              <a:t>Contrôle et traitement qualité basé sur un corpus de règles métiers fournies + paramétrables</a:t>
            </a:r>
            <a:endParaRPr lang="en-US" sz="900" b="1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43019" name="AutoShape 58"/>
          <p:cNvSpPr>
            <a:spLocks noChangeArrowheads="1"/>
          </p:cNvSpPr>
          <p:nvPr/>
        </p:nvSpPr>
        <p:spPr bwMode="auto">
          <a:xfrm>
            <a:off x="4219575" y="3155925"/>
            <a:ext cx="315913" cy="434975"/>
          </a:xfrm>
          <a:prstGeom prst="upDownArrow">
            <a:avLst>
              <a:gd name="adj1" fmla="val 50000"/>
              <a:gd name="adj2" fmla="val 27538"/>
            </a:avLst>
          </a:prstGeom>
          <a:solidFill>
            <a:srgbClr val="FF5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0" name="Text Box 59"/>
          <p:cNvSpPr txBox="1">
            <a:spLocks noChangeArrowheads="1"/>
          </p:cNvSpPr>
          <p:nvPr/>
        </p:nvSpPr>
        <p:spPr bwMode="auto">
          <a:xfrm>
            <a:off x="2921000" y="1279500"/>
            <a:ext cx="31242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BE" sz="900" b="1">
                <a:solidFill>
                  <a:srgbClr val="4D4D4D"/>
                </a:solidFill>
                <a:latin typeface="Arial" charset="0"/>
                <a:cs typeface="Arial" charset="0"/>
              </a:rPr>
              <a:t>Modules de traitement automatique</a:t>
            </a:r>
            <a:endParaRPr lang="en-US" sz="900" b="1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grpSp>
        <p:nvGrpSpPr>
          <p:cNvPr id="43021" name="Group 60"/>
          <p:cNvGrpSpPr>
            <a:grpSpLocks/>
          </p:cNvGrpSpPr>
          <p:nvPr/>
        </p:nvGrpSpPr>
        <p:grpSpPr bwMode="auto">
          <a:xfrm>
            <a:off x="5181600" y="3667100"/>
            <a:ext cx="798513" cy="819150"/>
            <a:chOff x="2640" y="1488"/>
            <a:chExt cx="672" cy="643"/>
          </a:xfrm>
        </p:grpSpPr>
        <p:grpSp>
          <p:nvGrpSpPr>
            <p:cNvPr id="43139" name="Group 61"/>
            <p:cNvGrpSpPr>
              <a:grpSpLocks/>
            </p:cNvGrpSpPr>
            <p:nvPr/>
          </p:nvGrpSpPr>
          <p:grpSpPr bwMode="auto">
            <a:xfrm>
              <a:off x="2640" y="1488"/>
              <a:ext cx="672" cy="643"/>
              <a:chOff x="2640" y="1104"/>
              <a:chExt cx="1119" cy="1027"/>
            </a:xfrm>
          </p:grpSpPr>
          <p:sp>
            <p:nvSpPr>
              <p:cNvPr id="43235" name="AutoShape 62"/>
              <p:cNvSpPr>
                <a:spLocks noChangeAspect="1" noChangeArrowheads="1" noTextEdit="1"/>
              </p:cNvSpPr>
              <p:nvPr/>
            </p:nvSpPr>
            <p:spPr bwMode="auto">
              <a:xfrm>
                <a:off x="2640" y="1104"/>
                <a:ext cx="1119" cy="1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6" name="Freeform 63"/>
              <p:cNvSpPr>
                <a:spLocks/>
              </p:cNvSpPr>
              <p:nvPr/>
            </p:nvSpPr>
            <p:spPr bwMode="auto">
              <a:xfrm>
                <a:off x="2640" y="1104"/>
                <a:ext cx="1119" cy="1027"/>
              </a:xfrm>
              <a:custGeom>
                <a:avLst/>
                <a:gdLst>
                  <a:gd name="T0" fmla="*/ 90 w 2238"/>
                  <a:gd name="T1" fmla="*/ 17 h 2054"/>
                  <a:gd name="T2" fmla="*/ 129 w 2238"/>
                  <a:gd name="T3" fmla="*/ 45 h 2054"/>
                  <a:gd name="T4" fmla="*/ 137 w 2238"/>
                  <a:gd name="T5" fmla="*/ 52 h 2054"/>
                  <a:gd name="T6" fmla="*/ 96 w 2238"/>
                  <a:gd name="T7" fmla="*/ 35 h 2054"/>
                  <a:gd name="T8" fmla="*/ 70 w 2238"/>
                  <a:gd name="T9" fmla="*/ 19 h 2054"/>
                  <a:gd name="T10" fmla="*/ 103 w 2238"/>
                  <a:gd name="T11" fmla="*/ 48 h 2054"/>
                  <a:gd name="T12" fmla="*/ 140 w 2238"/>
                  <a:gd name="T13" fmla="*/ 67 h 2054"/>
                  <a:gd name="T14" fmla="*/ 110 w 2238"/>
                  <a:gd name="T15" fmla="*/ 59 h 2054"/>
                  <a:gd name="T16" fmla="*/ 70 w 2238"/>
                  <a:gd name="T17" fmla="*/ 38 h 2054"/>
                  <a:gd name="T18" fmla="*/ 78 w 2238"/>
                  <a:gd name="T19" fmla="*/ 49 h 2054"/>
                  <a:gd name="T20" fmla="*/ 110 w 2238"/>
                  <a:gd name="T21" fmla="*/ 71 h 2054"/>
                  <a:gd name="T22" fmla="*/ 117 w 2238"/>
                  <a:gd name="T23" fmla="*/ 77 h 2054"/>
                  <a:gd name="T24" fmla="*/ 83 w 2238"/>
                  <a:gd name="T25" fmla="*/ 65 h 2054"/>
                  <a:gd name="T26" fmla="*/ 58 w 2238"/>
                  <a:gd name="T27" fmla="*/ 53 h 2054"/>
                  <a:gd name="T28" fmla="*/ 83 w 2238"/>
                  <a:gd name="T29" fmla="*/ 73 h 2054"/>
                  <a:gd name="T30" fmla="*/ 107 w 2238"/>
                  <a:gd name="T31" fmla="*/ 85 h 2054"/>
                  <a:gd name="T32" fmla="*/ 86 w 2238"/>
                  <a:gd name="T33" fmla="*/ 82 h 2054"/>
                  <a:gd name="T34" fmla="*/ 57 w 2238"/>
                  <a:gd name="T35" fmla="*/ 70 h 2054"/>
                  <a:gd name="T36" fmla="*/ 67 w 2238"/>
                  <a:gd name="T37" fmla="*/ 79 h 2054"/>
                  <a:gd name="T38" fmla="*/ 103 w 2238"/>
                  <a:gd name="T39" fmla="*/ 100 h 2054"/>
                  <a:gd name="T40" fmla="*/ 111 w 2238"/>
                  <a:gd name="T41" fmla="*/ 107 h 2054"/>
                  <a:gd name="T42" fmla="*/ 72 w 2238"/>
                  <a:gd name="T43" fmla="*/ 95 h 2054"/>
                  <a:gd name="T44" fmla="*/ 45 w 2238"/>
                  <a:gd name="T45" fmla="*/ 84 h 2054"/>
                  <a:gd name="T46" fmla="*/ 79 w 2238"/>
                  <a:gd name="T47" fmla="*/ 106 h 2054"/>
                  <a:gd name="T48" fmla="*/ 114 w 2238"/>
                  <a:gd name="T49" fmla="*/ 123 h 2054"/>
                  <a:gd name="T50" fmla="*/ 86 w 2238"/>
                  <a:gd name="T51" fmla="*/ 116 h 2054"/>
                  <a:gd name="T52" fmla="*/ 45 w 2238"/>
                  <a:gd name="T53" fmla="*/ 101 h 2054"/>
                  <a:gd name="T54" fmla="*/ 54 w 2238"/>
                  <a:gd name="T55" fmla="*/ 110 h 2054"/>
                  <a:gd name="T56" fmla="*/ 91 w 2238"/>
                  <a:gd name="T57" fmla="*/ 130 h 2054"/>
                  <a:gd name="T58" fmla="*/ 99 w 2238"/>
                  <a:gd name="T59" fmla="*/ 136 h 2054"/>
                  <a:gd name="T60" fmla="*/ 60 w 2238"/>
                  <a:gd name="T61" fmla="*/ 125 h 2054"/>
                  <a:gd name="T62" fmla="*/ 33 w 2238"/>
                  <a:gd name="T63" fmla="*/ 115 h 2054"/>
                  <a:gd name="T64" fmla="*/ 68 w 2238"/>
                  <a:gd name="T65" fmla="*/ 136 h 2054"/>
                  <a:gd name="T66" fmla="*/ 104 w 2238"/>
                  <a:gd name="T67" fmla="*/ 153 h 2054"/>
                  <a:gd name="T68" fmla="*/ 74 w 2238"/>
                  <a:gd name="T69" fmla="*/ 147 h 2054"/>
                  <a:gd name="T70" fmla="*/ 31 w 2238"/>
                  <a:gd name="T71" fmla="*/ 131 h 2054"/>
                  <a:gd name="T72" fmla="*/ 41 w 2238"/>
                  <a:gd name="T73" fmla="*/ 140 h 2054"/>
                  <a:gd name="T74" fmla="*/ 80 w 2238"/>
                  <a:gd name="T75" fmla="*/ 160 h 2054"/>
                  <a:gd name="T76" fmla="*/ 88 w 2238"/>
                  <a:gd name="T77" fmla="*/ 167 h 2054"/>
                  <a:gd name="T78" fmla="*/ 47 w 2238"/>
                  <a:gd name="T79" fmla="*/ 156 h 2054"/>
                  <a:gd name="T80" fmla="*/ 17 w 2238"/>
                  <a:gd name="T81" fmla="*/ 145 h 2054"/>
                  <a:gd name="T82" fmla="*/ 55 w 2238"/>
                  <a:gd name="T83" fmla="*/ 167 h 2054"/>
                  <a:gd name="T84" fmla="*/ 93 w 2238"/>
                  <a:gd name="T85" fmla="*/ 184 h 2054"/>
                  <a:gd name="T86" fmla="*/ 62 w 2238"/>
                  <a:gd name="T87" fmla="*/ 179 h 2054"/>
                  <a:gd name="T88" fmla="*/ 17 w 2238"/>
                  <a:gd name="T89" fmla="*/ 162 h 2054"/>
                  <a:gd name="T90" fmla="*/ 26 w 2238"/>
                  <a:gd name="T91" fmla="*/ 172 h 2054"/>
                  <a:gd name="T92" fmla="*/ 69 w 2238"/>
                  <a:gd name="T93" fmla="*/ 193 h 2054"/>
                  <a:gd name="T94" fmla="*/ 77 w 2238"/>
                  <a:gd name="T95" fmla="*/ 200 h 2054"/>
                  <a:gd name="T96" fmla="*/ 34 w 2238"/>
                  <a:gd name="T97" fmla="*/ 188 h 2054"/>
                  <a:gd name="T98" fmla="*/ 1 w 2238"/>
                  <a:gd name="T99" fmla="*/ 175 h 2054"/>
                  <a:gd name="T100" fmla="*/ 60 w 2238"/>
                  <a:gd name="T101" fmla="*/ 205 h 2054"/>
                  <a:gd name="T102" fmla="*/ 115 w 2238"/>
                  <a:gd name="T103" fmla="*/ 216 h 2054"/>
                  <a:gd name="T104" fmla="*/ 162 w 2238"/>
                  <a:gd name="T105" fmla="*/ 224 h 2054"/>
                  <a:gd name="T106" fmla="*/ 209 w 2238"/>
                  <a:gd name="T107" fmla="*/ 251 h 2054"/>
                  <a:gd name="T108" fmla="*/ 231 w 2238"/>
                  <a:gd name="T109" fmla="*/ 184 h 2054"/>
                  <a:gd name="T110" fmla="*/ 273 w 2238"/>
                  <a:gd name="T111" fmla="*/ 116 h 2054"/>
                  <a:gd name="T112" fmla="*/ 239 w 2238"/>
                  <a:gd name="T113" fmla="*/ 72 h 2054"/>
                  <a:gd name="T114" fmla="*/ 191 w 2238"/>
                  <a:gd name="T115" fmla="*/ 57 h 2054"/>
                  <a:gd name="T116" fmla="*/ 140 w 2238"/>
                  <a:gd name="T117" fmla="*/ 44 h 2054"/>
                  <a:gd name="T118" fmla="*/ 83 w 2238"/>
                  <a:gd name="T119" fmla="*/ 7 h 20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38"/>
                  <a:gd name="T181" fmla="*/ 0 h 2054"/>
                  <a:gd name="T182" fmla="*/ 2238 w 2238"/>
                  <a:gd name="T183" fmla="*/ 2054 h 20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38" h="2054">
                    <a:moveTo>
                      <a:pt x="606" y="0"/>
                    </a:moveTo>
                    <a:lnTo>
                      <a:pt x="605" y="3"/>
                    </a:lnTo>
                    <a:lnTo>
                      <a:pt x="604" y="7"/>
                    </a:lnTo>
                    <a:lnTo>
                      <a:pt x="602" y="12"/>
                    </a:lnTo>
                    <a:lnTo>
                      <a:pt x="601" y="15"/>
                    </a:lnTo>
                    <a:lnTo>
                      <a:pt x="643" y="61"/>
                    </a:lnTo>
                    <a:lnTo>
                      <a:pt x="684" y="104"/>
                    </a:lnTo>
                    <a:lnTo>
                      <a:pt x="724" y="143"/>
                    </a:lnTo>
                    <a:lnTo>
                      <a:pt x="765" y="180"/>
                    </a:lnTo>
                    <a:lnTo>
                      <a:pt x="804" y="213"/>
                    </a:lnTo>
                    <a:lnTo>
                      <a:pt x="842" y="244"/>
                    </a:lnTo>
                    <a:lnTo>
                      <a:pt x="880" y="273"/>
                    </a:lnTo>
                    <a:lnTo>
                      <a:pt x="918" y="298"/>
                    </a:lnTo>
                    <a:lnTo>
                      <a:pt x="955" y="323"/>
                    </a:lnTo>
                    <a:lnTo>
                      <a:pt x="992" y="344"/>
                    </a:lnTo>
                    <a:lnTo>
                      <a:pt x="1027" y="365"/>
                    </a:lnTo>
                    <a:lnTo>
                      <a:pt x="1064" y="384"/>
                    </a:lnTo>
                    <a:lnTo>
                      <a:pt x="1100" y="401"/>
                    </a:lnTo>
                    <a:lnTo>
                      <a:pt x="1136" y="417"/>
                    </a:lnTo>
                    <a:lnTo>
                      <a:pt x="1170" y="432"/>
                    </a:lnTo>
                    <a:lnTo>
                      <a:pt x="1206" y="446"/>
                    </a:lnTo>
                    <a:lnTo>
                      <a:pt x="1168" y="438"/>
                    </a:lnTo>
                    <a:lnTo>
                      <a:pt x="1129" y="429"/>
                    </a:lnTo>
                    <a:lnTo>
                      <a:pt x="1091" y="418"/>
                    </a:lnTo>
                    <a:lnTo>
                      <a:pt x="1053" y="407"/>
                    </a:lnTo>
                    <a:lnTo>
                      <a:pt x="1014" y="394"/>
                    </a:lnTo>
                    <a:lnTo>
                      <a:pt x="974" y="380"/>
                    </a:lnTo>
                    <a:lnTo>
                      <a:pt x="935" y="365"/>
                    </a:lnTo>
                    <a:lnTo>
                      <a:pt x="895" y="348"/>
                    </a:lnTo>
                    <a:lnTo>
                      <a:pt x="855" y="328"/>
                    </a:lnTo>
                    <a:lnTo>
                      <a:pt x="814" y="309"/>
                    </a:lnTo>
                    <a:lnTo>
                      <a:pt x="774" y="286"/>
                    </a:lnTo>
                    <a:lnTo>
                      <a:pt x="733" y="262"/>
                    </a:lnTo>
                    <a:lnTo>
                      <a:pt x="690" y="235"/>
                    </a:lnTo>
                    <a:lnTo>
                      <a:pt x="647" y="207"/>
                    </a:lnTo>
                    <a:lnTo>
                      <a:pt x="605" y="176"/>
                    </a:lnTo>
                    <a:lnTo>
                      <a:pt x="561" y="144"/>
                    </a:lnTo>
                    <a:lnTo>
                      <a:pt x="560" y="147"/>
                    </a:lnTo>
                    <a:lnTo>
                      <a:pt x="559" y="151"/>
                    </a:lnTo>
                    <a:lnTo>
                      <a:pt x="557" y="154"/>
                    </a:lnTo>
                    <a:lnTo>
                      <a:pt x="556" y="158"/>
                    </a:lnTo>
                    <a:lnTo>
                      <a:pt x="598" y="198"/>
                    </a:lnTo>
                    <a:lnTo>
                      <a:pt x="638" y="235"/>
                    </a:lnTo>
                    <a:lnTo>
                      <a:pt x="677" y="270"/>
                    </a:lnTo>
                    <a:lnTo>
                      <a:pt x="716" y="302"/>
                    </a:lnTo>
                    <a:lnTo>
                      <a:pt x="756" y="333"/>
                    </a:lnTo>
                    <a:lnTo>
                      <a:pt x="794" y="361"/>
                    </a:lnTo>
                    <a:lnTo>
                      <a:pt x="830" y="386"/>
                    </a:lnTo>
                    <a:lnTo>
                      <a:pt x="867" y="410"/>
                    </a:lnTo>
                    <a:lnTo>
                      <a:pt x="904" y="433"/>
                    </a:lnTo>
                    <a:lnTo>
                      <a:pt x="940" y="454"/>
                    </a:lnTo>
                    <a:lnTo>
                      <a:pt x="976" y="473"/>
                    </a:lnTo>
                    <a:lnTo>
                      <a:pt x="1011" y="491"/>
                    </a:lnTo>
                    <a:lnTo>
                      <a:pt x="1047" y="508"/>
                    </a:lnTo>
                    <a:lnTo>
                      <a:pt x="1082" y="524"/>
                    </a:lnTo>
                    <a:lnTo>
                      <a:pt x="1117" y="539"/>
                    </a:lnTo>
                    <a:lnTo>
                      <a:pt x="1152" y="554"/>
                    </a:lnTo>
                    <a:lnTo>
                      <a:pt x="1114" y="546"/>
                    </a:lnTo>
                    <a:lnTo>
                      <a:pt x="1076" y="537"/>
                    </a:lnTo>
                    <a:lnTo>
                      <a:pt x="1038" y="526"/>
                    </a:lnTo>
                    <a:lnTo>
                      <a:pt x="1000" y="515"/>
                    </a:lnTo>
                    <a:lnTo>
                      <a:pt x="962" y="503"/>
                    </a:lnTo>
                    <a:lnTo>
                      <a:pt x="923" y="491"/>
                    </a:lnTo>
                    <a:lnTo>
                      <a:pt x="885" y="476"/>
                    </a:lnTo>
                    <a:lnTo>
                      <a:pt x="845" y="461"/>
                    </a:lnTo>
                    <a:lnTo>
                      <a:pt x="805" y="444"/>
                    </a:lnTo>
                    <a:lnTo>
                      <a:pt x="766" y="425"/>
                    </a:lnTo>
                    <a:lnTo>
                      <a:pt x="726" y="406"/>
                    </a:lnTo>
                    <a:lnTo>
                      <a:pt x="684" y="384"/>
                    </a:lnTo>
                    <a:lnTo>
                      <a:pt x="644" y="361"/>
                    </a:lnTo>
                    <a:lnTo>
                      <a:pt x="601" y="336"/>
                    </a:lnTo>
                    <a:lnTo>
                      <a:pt x="559" y="310"/>
                    </a:lnTo>
                    <a:lnTo>
                      <a:pt x="516" y="281"/>
                    </a:lnTo>
                    <a:lnTo>
                      <a:pt x="515" y="285"/>
                    </a:lnTo>
                    <a:lnTo>
                      <a:pt x="514" y="288"/>
                    </a:lnTo>
                    <a:lnTo>
                      <a:pt x="513" y="293"/>
                    </a:lnTo>
                    <a:lnTo>
                      <a:pt x="511" y="296"/>
                    </a:lnTo>
                    <a:lnTo>
                      <a:pt x="551" y="331"/>
                    </a:lnTo>
                    <a:lnTo>
                      <a:pt x="589" y="364"/>
                    </a:lnTo>
                    <a:lnTo>
                      <a:pt x="625" y="394"/>
                    </a:lnTo>
                    <a:lnTo>
                      <a:pt x="661" y="422"/>
                    </a:lnTo>
                    <a:lnTo>
                      <a:pt x="695" y="447"/>
                    </a:lnTo>
                    <a:lnTo>
                      <a:pt x="728" y="471"/>
                    </a:lnTo>
                    <a:lnTo>
                      <a:pt x="760" y="493"/>
                    </a:lnTo>
                    <a:lnTo>
                      <a:pt x="792" y="514"/>
                    </a:lnTo>
                    <a:lnTo>
                      <a:pt x="824" y="533"/>
                    </a:lnTo>
                    <a:lnTo>
                      <a:pt x="855" y="552"/>
                    </a:lnTo>
                    <a:lnTo>
                      <a:pt x="886" y="569"/>
                    </a:lnTo>
                    <a:lnTo>
                      <a:pt x="918" y="585"/>
                    </a:lnTo>
                    <a:lnTo>
                      <a:pt x="949" y="601"/>
                    </a:lnTo>
                    <a:lnTo>
                      <a:pt x="981" y="616"/>
                    </a:lnTo>
                    <a:lnTo>
                      <a:pt x="1015" y="630"/>
                    </a:lnTo>
                    <a:lnTo>
                      <a:pt x="1048" y="645"/>
                    </a:lnTo>
                    <a:lnTo>
                      <a:pt x="1011" y="637"/>
                    </a:lnTo>
                    <a:lnTo>
                      <a:pt x="976" y="628"/>
                    </a:lnTo>
                    <a:lnTo>
                      <a:pt x="941" y="620"/>
                    </a:lnTo>
                    <a:lnTo>
                      <a:pt x="906" y="609"/>
                    </a:lnTo>
                    <a:lnTo>
                      <a:pt x="872" y="600"/>
                    </a:lnTo>
                    <a:lnTo>
                      <a:pt x="839" y="589"/>
                    </a:lnTo>
                    <a:lnTo>
                      <a:pt x="805" y="577"/>
                    </a:lnTo>
                    <a:lnTo>
                      <a:pt x="771" y="564"/>
                    </a:lnTo>
                    <a:lnTo>
                      <a:pt x="736" y="551"/>
                    </a:lnTo>
                    <a:lnTo>
                      <a:pt x="701" y="536"/>
                    </a:lnTo>
                    <a:lnTo>
                      <a:pt x="666" y="520"/>
                    </a:lnTo>
                    <a:lnTo>
                      <a:pt x="629" y="502"/>
                    </a:lnTo>
                    <a:lnTo>
                      <a:pt x="591" y="483"/>
                    </a:lnTo>
                    <a:lnTo>
                      <a:pt x="552" y="462"/>
                    </a:lnTo>
                    <a:lnTo>
                      <a:pt x="511" y="439"/>
                    </a:lnTo>
                    <a:lnTo>
                      <a:pt x="469" y="415"/>
                    </a:lnTo>
                    <a:lnTo>
                      <a:pt x="468" y="418"/>
                    </a:lnTo>
                    <a:lnTo>
                      <a:pt x="466" y="422"/>
                    </a:lnTo>
                    <a:lnTo>
                      <a:pt x="465" y="425"/>
                    </a:lnTo>
                    <a:lnTo>
                      <a:pt x="464" y="429"/>
                    </a:lnTo>
                    <a:lnTo>
                      <a:pt x="502" y="460"/>
                    </a:lnTo>
                    <a:lnTo>
                      <a:pt x="537" y="487"/>
                    </a:lnTo>
                    <a:lnTo>
                      <a:pt x="568" y="511"/>
                    </a:lnTo>
                    <a:lnTo>
                      <a:pt x="597" y="533"/>
                    </a:lnTo>
                    <a:lnTo>
                      <a:pt x="622" y="553"/>
                    </a:lnTo>
                    <a:lnTo>
                      <a:pt x="646" y="570"/>
                    </a:lnTo>
                    <a:lnTo>
                      <a:pt x="669" y="586"/>
                    </a:lnTo>
                    <a:lnTo>
                      <a:pt x="691" y="600"/>
                    </a:lnTo>
                    <a:lnTo>
                      <a:pt x="713" y="614"/>
                    </a:lnTo>
                    <a:lnTo>
                      <a:pt x="734" y="627"/>
                    </a:lnTo>
                    <a:lnTo>
                      <a:pt x="757" y="638"/>
                    </a:lnTo>
                    <a:lnTo>
                      <a:pt x="780" y="650"/>
                    </a:lnTo>
                    <a:lnTo>
                      <a:pt x="805" y="661"/>
                    </a:lnTo>
                    <a:lnTo>
                      <a:pt x="832" y="674"/>
                    </a:lnTo>
                    <a:lnTo>
                      <a:pt x="862" y="687"/>
                    </a:lnTo>
                    <a:lnTo>
                      <a:pt x="894" y="700"/>
                    </a:lnTo>
                    <a:lnTo>
                      <a:pt x="858" y="692"/>
                    </a:lnTo>
                    <a:lnTo>
                      <a:pt x="826" y="687"/>
                    </a:lnTo>
                    <a:lnTo>
                      <a:pt x="796" y="680"/>
                    </a:lnTo>
                    <a:lnTo>
                      <a:pt x="768" y="675"/>
                    </a:lnTo>
                    <a:lnTo>
                      <a:pt x="743" y="669"/>
                    </a:lnTo>
                    <a:lnTo>
                      <a:pt x="718" y="664"/>
                    </a:lnTo>
                    <a:lnTo>
                      <a:pt x="693" y="658"/>
                    </a:lnTo>
                    <a:lnTo>
                      <a:pt x="669" y="651"/>
                    </a:lnTo>
                    <a:lnTo>
                      <a:pt x="645" y="644"/>
                    </a:lnTo>
                    <a:lnTo>
                      <a:pt x="620" y="636"/>
                    </a:lnTo>
                    <a:lnTo>
                      <a:pt x="593" y="626"/>
                    </a:lnTo>
                    <a:lnTo>
                      <a:pt x="564" y="614"/>
                    </a:lnTo>
                    <a:lnTo>
                      <a:pt x="533" y="600"/>
                    </a:lnTo>
                    <a:lnTo>
                      <a:pt x="500" y="584"/>
                    </a:lnTo>
                    <a:lnTo>
                      <a:pt x="463" y="566"/>
                    </a:lnTo>
                    <a:lnTo>
                      <a:pt x="422" y="544"/>
                    </a:lnTo>
                    <a:lnTo>
                      <a:pt x="420" y="547"/>
                    </a:lnTo>
                    <a:lnTo>
                      <a:pt x="419" y="549"/>
                    </a:lnTo>
                    <a:lnTo>
                      <a:pt x="417" y="553"/>
                    </a:lnTo>
                    <a:lnTo>
                      <a:pt x="416" y="556"/>
                    </a:lnTo>
                    <a:lnTo>
                      <a:pt x="456" y="585"/>
                    </a:lnTo>
                    <a:lnTo>
                      <a:pt x="495" y="613"/>
                    </a:lnTo>
                    <a:lnTo>
                      <a:pt x="534" y="639"/>
                    </a:lnTo>
                    <a:lnTo>
                      <a:pt x="572" y="664"/>
                    </a:lnTo>
                    <a:lnTo>
                      <a:pt x="610" y="688"/>
                    </a:lnTo>
                    <a:lnTo>
                      <a:pt x="648" y="710"/>
                    </a:lnTo>
                    <a:lnTo>
                      <a:pt x="685" y="732"/>
                    </a:lnTo>
                    <a:lnTo>
                      <a:pt x="721" y="751"/>
                    </a:lnTo>
                    <a:lnTo>
                      <a:pt x="758" y="771"/>
                    </a:lnTo>
                    <a:lnTo>
                      <a:pt x="794" y="789"/>
                    </a:lnTo>
                    <a:lnTo>
                      <a:pt x="828" y="806"/>
                    </a:lnTo>
                    <a:lnTo>
                      <a:pt x="864" y="824"/>
                    </a:lnTo>
                    <a:lnTo>
                      <a:pt x="898" y="840"/>
                    </a:lnTo>
                    <a:lnTo>
                      <a:pt x="933" y="856"/>
                    </a:lnTo>
                    <a:lnTo>
                      <a:pt x="966" y="871"/>
                    </a:lnTo>
                    <a:lnTo>
                      <a:pt x="1001" y="886"/>
                    </a:lnTo>
                    <a:lnTo>
                      <a:pt x="964" y="878"/>
                    </a:lnTo>
                    <a:lnTo>
                      <a:pt x="927" y="869"/>
                    </a:lnTo>
                    <a:lnTo>
                      <a:pt x="890" y="859"/>
                    </a:lnTo>
                    <a:lnTo>
                      <a:pt x="852" y="849"/>
                    </a:lnTo>
                    <a:lnTo>
                      <a:pt x="814" y="839"/>
                    </a:lnTo>
                    <a:lnTo>
                      <a:pt x="776" y="828"/>
                    </a:lnTo>
                    <a:lnTo>
                      <a:pt x="738" y="816"/>
                    </a:lnTo>
                    <a:lnTo>
                      <a:pt x="700" y="803"/>
                    </a:lnTo>
                    <a:lnTo>
                      <a:pt x="660" y="790"/>
                    </a:lnTo>
                    <a:lnTo>
                      <a:pt x="621" y="776"/>
                    </a:lnTo>
                    <a:lnTo>
                      <a:pt x="581" y="760"/>
                    </a:lnTo>
                    <a:lnTo>
                      <a:pt x="540" y="744"/>
                    </a:lnTo>
                    <a:lnTo>
                      <a:pt x="499" y="727"/>
                    </a:lnTo>
                    <a:lnTo>
                      <a:pt x="457" y="710"/>
                    </a:lnTo>
                    <a:lnTo>
                      <a:pt x="415" y="690"/>
                    </a:lnTo>
                    <a:lnTo>
                      <a:pt x="371" y="669"/>
                    </a:lnTo>
                    <a:lnTo>
                      <a:pt x="370" y="673"/>
                    </a:lnTo>
                    <a:lnTo>
                      <a:pt x="369" y="675"/>
                    </a:lnTo>
                    <a:lnTo>
                      <a:pt x="366" y="679"/>
                    </a:lnTo>
                    <a:lnTo>
                      <a:pt x="365" y="682"/>
                    </a:lnTo>
                    <a:lnTo>
                      <a:pt x="405" y="710"/>
                    </a:lnTo>
                    <a:lnTo>
                      <a:pt x="446" y="735"/>
                    </a:lnTo>
                    <a:lnTo>
                      <a:pt x="485" y="760"/>
                    </a:lnTo>
                    <a:lnTo>
                      <a:pt x="523" y="785"/>
                    </a:lnTo>
                    <a:lnTo>
                      <a:pt x="561" y="806"/>
                    </a:lnTo>
                    <a:lnTo>
                      <a:pt x="599" y="828"/>
                    </a:lnTo>
                    <a:lnTo>
                      <a:pt x="636" y="849"/>
                    </a:lnTo>
                    <a:lnTo>
                      <a:pt x="673" y="869"/>
                    </a:lnTo>
                    <a:lnTo>
                      <a:pt x="710" y="887"/>
                    </a:lnTo>
                    <a:lnTo>
                      <a:pt x="745" y="905"/>
                    </a:lnTo>
                    <a:lnTo>
                      <a:pt x="781" y="923"/>
                    </a:lnTo>
                    <a:lnTo>
                      <a:pt x="815" y="939"/>
                    </a:lnTo>
                    <a:lnTo>
                      <a:pt x="850" y="955"/>
                    </a:lnTo>
                    <a:lnTo>
                      <a:pt x="885" y="971"/>
                    </a:lnTo>
                    <a:lnTo>
                      <a:pt x="919" y="986"/>
                    </a:lnTo>
                    <a:lnTo>
                      <a:pt x="954" y="1001"/>
                    </a:lnTo>
                    <a:lnTo>
                      <a:pt x="917" y="993"/>
                    </a:lnTo>
                    <a:lnTo>
                      <a:pt x="880" y="984"/>
                    </a:lnTo>
                    <a:lnTo>
                      <a:pt x="843" y="976"/>
                    </a:lnTo>
                    <a:lnTo>
                      <a:pt x="805" y="965"/>
                    </a:lnTo>
                    <a:lnTo>
                      <a:pt x="767" y="956"/>
                    </a:lnTo>
                    <a:lnTo>
                      <a:pt x="729" y="946"/>
                    </a:lnTo>
                    <a:lnTo>
                      <a:pt x="691" y="934"/>
                    </a:lnTo>
                    <a:lnTo>
                      <a:pt x="652" y="922"/>
                    </a:lnTo>
                    <a:lnTo>
                      <a:pt x="612" y="909"/>
                    </a:lnTo>
                    <a:lnTo>
                      <a:pt x="572" y="895"/>
                    </a:lnTo>
                    <a:lnTo>
                      <a:pt x="531" y="881"/>
                    </a:lnTo>
                    <a:lnTo>
                      <a:pt x="491" y="865"/>
                    </a:lnTo>
                    <a:lnTo>
                      <a:pt x="448" y="849"/>
                    </a:lnTo>
                    <a:lnTo>
                      <a:pt x="407" y="832"/>
                    </a:lnTo>
                    <a:lnTo>
                      <a:pt x="363" y="812"/>
                    </a:lnTo>
                    <a:lnTo>
                      <a:pt x="319" y="793"/>
                    </a:lnTo>
                    <a:lnTo>
                      <a:pt x="318" y="796"/>
                    </a:lnTo>
                    <a:lnTo>
                      <a:pt x="316" y="798"/>
                    </a:lnTo>
                    <a:lnTo>
                      <a:pt x="314" y="802"/>
                    </a:lnTo>
                    <a:lnTo>
                      <a:pt x="313" y="805"/>
                    </a:lnTo>
                    <a:lnTo>
                      <a:pt x="355" y="832"/>
                    </a:lnTo>
                    <a:lnTo>
                      <a:pt x="395" y="857"/>
                    </a:lnTo>
                    <a:lnTo>
                      <a:pt x="434" y="882"/>
                    </a:lnTo>
                    <a:lnTo>
                      <a:pt x="473" y="905"/>
                    </a:lnTo>
                    <a:lnTo>
                      <a:pt x="513" y="927"/>
                    </a:lnTo>
                    <a:lnTo>
                      <a:pt x="551" y="948"/>
                    </a:lnTo>
                    <a:lnTo>
                      <a:pt x="589" y="969"/>
                    </a:lnTo>
                    <a:lnTo>
                      <a:pt x="625" y="987"/>
                    </a:lnTo>
                    <a:lnTo>
                      <a:pt x="662" y="1007"/>
                    </a:lnTo>
                    <a:lnTo>
                      <a:pt x="698" y="1024"/>
                    </a:lnTo>
                    <a:lnTo>
                      <a:pt x="735" y="1041"/>
                    </a:lnTo>
                    <a:lnTo>
                      <a:pt x="771" y="1058"/>
                    </a:lnTo>
                    <a:lnTo>
                      <a:pt x="805" y="1074"/>
                    </a:lnTo>
                    <a:lnTo>
                      <a:pt x="841" y="1089"/>
                    </a:lnTo>
                    <a:lnTo>
                      <a:pt x="875" y="1104"/>
                    </a:lnTo>
                    <a:lnTo>
                      <a:pt x="910" y="1119"/>
                    </a:lnTo>
                    <a:lnTo>
                      <a:pt x="873" y="1111"/>
                    </a:lnTo>
                    <a:lnTo>
                      <a:pt x="835" y="1102"/>
                    </a:lnTo>
                    <a:lnTo>
                      <a:pt x="797" y="1094"/>
                    </a:lnTo>
                    <a:lnTo>
                      <a:pt x="759" y="1085"/>
                    </a:lnTo>
                    <a:lnTo>
                      <a:pt x="721" y="1076"/>
                    </a:lnTo>
                    <a:lnTo>
                      <a:pt x="683" y="1066"/>
                    </a:lnTo>
                    <a:lnTo>
                      <a:pt x="644" y="1054"/>
                    </a:lnTo>
                    <a:lnTo>
                      <a:pt x="604" y="1043"/>
                    </a:lnTo>
                    <a:lnTo>
                      <a:pt x="563" y="1030"/>
                    </a:lnTo>
                    <a:lnTo>
                      <a:pt x="523" y="1016"/>
                    </a:lnTo>
                    <a:lnTo>
                      <a:pt x="481" y="1002"/>
                    </a:lnTo>
                    <a:lnTo>
                      <a:pt x="439" y="986"/>
                    </a:lnTo>
                    <a:lnTo>
                      <a:pt x="396" y="970"/>
                    </a:lnTo>
                    <a:lnTo>
                      <a:pt x="354" y="953"/>
                    </a:lnTo>
                    <a:lnTo>
                      <a:pt x="309" y="933"/>
                    </a:lnTo>
                    <a:lnTo>
                      <a:pt x="264" y="914"/>
                    </a:lnTo>
                    <a:lnTo>
                      <a:pt x="263" y="917"/>
                    </a:lnTo>
                    <a:lnTo>
                      <a:pt x="260" y="919"/>
                    </a:lnTo>
                    <a:lnTo>
                      <a:pt x="259" y="923"/>
                    </a:lnTo>
                    <a:lnTo>
                      <a:pt x="258" y="926"/>
                    </a:lnTo>
                    <a:lnTo>
                      <a:pt x="301" y="953"/>
                    </a:lnTo>
                    <a:lnTo>
                      <a:pt x="342" y="979"/>
                    </a:lnTo>
                    <a:lnTo>
                      <a:pt x="382" y="1003"/>
                    </a:lnTo>
                    <a:lnTo>
                      <a:pt x="423" y="1026"/>
                    </a:lnTo>
                    <a:lnTo>
                      <a:pt x="462" y="1048"/>
                    </a:lnTo>
                    <a:lnTo>
                      <a:pt x="501" y="1070"/>
                    </a:lnTo>
                    <a:lnTo>
                      <a:pt x="539" y="1090"/>
                    </a:lnTo>
                    <a:lnTo>
                      <a:pt x="577" y="1109"/>
                    </a:lnTo>
                    <a:lnTo>
                      <a:pt x="615" y="1128"/>
                    </a:lnTo>
                    <a:lnTo>
                      <a:pt x="652" y="1145"/>
                    </a:lnTo>
                    <a:lnTo>
                      <a:pt x="688" y="1162"/>
                    </a:lnTo>
                    <a:lnTo>
                      <a:pt x="724" y="1178"/>
                    </a:lnTo>
                    <a:lnTo>
                      <a:pt x="760" y="1195"/>
                    </a:lnTo>
                    <a:lnTo>
                      <a:pt x="796" y="1210"/>
                    </a:lnTo>
                    <a:lnTo>
                      <a:pt x="832" y="1225"/>
                    </a:lnTo>
                    <a:lnTo>
                      <a:pt x="866" y="1238"/>
                    </a:lnTo>
                    <a:lnTo>
                      <a:pt x="828" y="1231"/>
                    </a:lnTo>
                    <a:lnTo>
                      <a:pt x="791" y="1223"/>
                    </a:lnTo>
                    <a:lnTo>
                      <a:pt x="753" y="1215"/>
                    </a:lnTo>
                    <a:lnTo>
                      <a:pt x="714" y="1206"/>
                    </a:lnTo>
                    <a:lnTo>
                      <a:pt x="676" y="1197"/>
                    </a:lnTo>
                    <a:lnTo>
                      <a:pt x="636" y="1188"/>
                    </a:lnTo>
                    <a:lnTo>
                      <a:pt x="597" y="1177"/>
                    </a:lnTo>
                    <a:lnTo>
                      <a:pt x="556" y="1165"/>
                    </a:lnTo>
                    <a:lnTo>
                      <a:pt x="515" y="1153"/>
                    </a:lnTo>
                    <a:lnTo>
                      <a:pt x="473" y="1139"/>
                    </a:lnTo>
                    <a:lnTo>
                      <a:pt x="431" y="1124"/>
                    </a:lnTo>
                    <a:lnTo>
                      <a:pt x="387" y="1109"/>
                    </a:lnTo>
                    <a:lnTo>
                      <a:pt x="343" y="1092"/>
                    </a:lnTo>
                    <a:lnTo>
                      <a:pt x="298" y="1074"/>
                    </a:lnTo>
                    <a:lnTo>
                      <a:pt x="252" y="1054"/>
                    </a:lnTo>
                    <a:lnTo>
                      <a:pt x="205" y="1033"/>
                    </a:lnTo>
                    <a:lnTo>
                      <a:pt x="204" y="1037"/>
                    </a:lnTo>
                    <a:lnTo>
                      <a:pt x="203" y="1040"/>
                    </a:lnTo>
                    <a:lnTo>
                      <a:pt x="200" y="1044"/>
                    </a:lnTo>
                    <a:lnTo>
                      <a:pt x="199" y="1046"/>
                    </a:lnTo>
                    <a:lnTo>
                      <a:pt x="243" y="1074"/>
                    </a:lnTo>
                    <a:lnTo>
                      <a:pt x="286" y="1100"/>
                    </a:lnTo>
                    <a:lnTo>
                      <a:pt x="328" y="1125"/>
                    </a:lnTo>
                    <a:lnTo>
                      <a:pt x="370" y="1150"/>
                    </a:lnTo>
                    <a:lnTo>
                      <a:pt x="411" y="1173"/>
                    </a:lnTo>
                    <a:lnTo>
                      <a:pt x="450" y="1195"/>
                    </a:lnTo>
                    <a:lnTo>
                      <a:pt x="491" y="1215"/>
                    </a:lnTo>
                    <a:lnTo>
                      <a:pt x="529" y="1234"/>
                    </a:lnTo>
                    <a:lnTo>
                      <a:pt x="568" y="1253"/>
                    </a:lnTo>
                    <a:lnTo>
                      <a:pt x="605" y="1271"/>
                    </a:lnTo>
                    <a:lnTo>
                      <a:pt x="643" y="1287"/>
                    </a:lnTo>
                    <a:lnTo>
                      <a:pt x="680" y="1303"/>
                    </a:lnTo>
                    <a:lnTo>
                      <a:pt x="716" y="1319"/>
                    </a:lnTo>
                    <a:lnTo>
                      <a:pt x="752" y="1333"/>
                    </a:lnTo>
                    <a:lnTo>
                      <a:pt x="788" y="1347"/>
                    </a:lnTo>
                    <a:lnTo>
                      <a:pt x="824" y="1361"/>
                    </a:lnTo>
                    <a:lnTo>
                      <a:pt x="786" y="1354"/>
                    </a:lnTo>
                    <a:lnTo>
                      <a:pt x="748" y="1347"/>
                    </a:lnTo>
                    <a:lnTo>
                      <a:pt x="708" y="1340"/>
                    </a:lnTo>
                    <a:lnTo>
                      <a:pt x="669" y="1332"/>
                    </a:lnTo>
                    <a:lnTo>
                      <a:pt x="630" y="1324"/>
                    </a:lnTo>
                    <a:lnTo>
                      <a:pt x="590" y="1313"/>
                    </a:lnTo>
                    <a:lnTo>
                      <a:pt x="549" y="1303"/>
                    </a:lnTo>
                    <a:lnTo>
                      <a:pt x="508" y="1291"/>
                    </a:lnTo>
                    <a:lnTo>
                      <a:pt x="465" y="1280"/>
                    </a:lnTo>
                    <a:lnTo>
                      <a:pt x="423" y="1266"/>
                    </a:lnTo>
                    <a:lnTo>
                      <a:pt x="379" y="1251"/>
                    </a:lnTo>
                    <a:lnTo>
                      <a:pt x="334" y="1234"/>
                    </a:lnTo>
                    <a:lnTo>
                      <a:pt x="288" y="1217"/>
                    </a:lnTo>
                    <a:lnTo>
                      <a:pt x="241" y="1197"/>
                    </a:lnTo>
                    <a:lnTo>
                      <a:pt x="194" y="1176"/>
                    </a:lnTo>
                    <a:lnTo>
                      <a:pt x="144" y="1153"/>
                    </a:lnTo>
                    <a:lnTo>
                      <a:pt x="143" y="1157"/>
                    </a:lnTo>
                    <a:lnTo>
                      <a:pt x="141" y="1159"/>
                    </a:lnTo>
                    <a:lnTo>
                      <a:pt x="139" y="1162"/>
                    </a:lnTo>
                    <a:lnTo>
                      <a:pt x="137" y="1166"/>
                    </a:lnTo>
                    <a:lnTo>
                      <a:pt x="183" y="1196"/>
                    </a:lnTo>
                    <a:lnTo>
                      <a:pt x="228" y="1223"/>
                    </a:lnTo>
                    <a:lnTo>
                      <a:pt x="272" y="1251"/>
                    </a:lnTo>
                    <a:lnTo>
                      <a:pt x="316" y="1275"/>
                    </a:lnTo>
                    <a:lnTo>
                      <a:pt x="358" y="1299"/>
                    </a:lnTo>
                    <a:lnTo>
                      <a:pt x="400" y="1321"/>
                    </a:lnTo>
                    <a:lnTo>
                      <a:pt x="440" y="1343"/>
                    </a:lnTo>
                    <a:lnTo>
                      <a:pt x="480" y="1363"/>
                    </a:lnTo>
                    <a:lnTo>
                      <a:pt x="519" y="1381"/>
                    </a:lnTo>
                    <a:lnTo>
                      <a:pt x="559" y="1400"/>
                    </a:lnTo>
                    <a:lnTo>
                      <a:pt x="597" y="1416"/>
                    </a:lnTo>
                    <a:lnTo>
                      <a:pt x="635" y="1432"/>
                    </a:lnTo>
                    <a:lnTo>
                      <a:pt x="673" y="1447"/>
                    </a:lnTo>
                    <a:lnTo>
                      <a:pt x="710" y="1461"/>
                    </a:lnTo>
                    <a:lnTo>
                      <a:pt x="746" y="1475"/>
                    </a:lnTo>
                    <a:lnTo>
                      <a:pt x="782" y="1487"/>
                    </a:lnTo>
                    <a:lnTo>
                      <a:pt x="743" y="1481"/>
                    </a:lnTo>
                    <a:lnTo>
                      <a:pt x="705" y="1476"/>
                    </a:lnTo>
                    <a:lnTo>
                      <a:pt x="665" y="1469"/>
                    </a:lnTo>
                    <a:lnTo>
                      <a:pt x="625" y="1462"/>
                    </a:lnTo>
                    <a:lnTo>
                      <a:pt x="585" y="1453"/>
                    </a:lnTo>
                    <a:lnTo>
                      <a:pt x="544" y="1443"/>
                    </a:lnTo>
                    <a:lnTo>
                      <a:pt x="501" y="1433"/>
                    </a:lnTo>
                    <a:lnTo>
                      <a:pt x="458" y="1422"/>
                    </a:lnTo>
                    <a:lnTo>
                      <a:pt x="416" y="1409"/>
                    </a:lnTo>
                    <a:lnTo>
                      <a:pt x="371" y="1395"/>
                    </a:lnTo>
                    <a:lnTo>
                      <a:pt x="325" y="1379"/>
                    </a:lnTo>
                    <a:lnTo>
                      <a:pt x="279" y="1362"/>
                    </a:lnTo>
                    <a:lnTo>
                      <a:pt x="230" y="1343"/>
                    </a:lnTo>
                    <a:lnTo>
                      <a:pt x="182" y="1322"/>
                    </a:lnTo>
                    <a:lnTo>
                      <a:pt x="131" y="1299"/>
                    </a:lnTo>
                    <a:lnTo>
                      <a:pt x="79" y="1274"/>
                    </a:lnTo>
                    <a:lnTo>
                      <a:pt x="77" y="1276"/>
                    </a:lnTo>
                    <a:lnTo>
                      <a:pt x="76" y="1280"/>
                    </a:lnTo>
                    <a:lnTo>
                      <a:pt x="74" y="1283"/>
                    </a:lnTo>
                    <a:lnTo>
                      <a:pt x="71" y="1286"/>
                    </a:lnTo>
                    <a:lnTo>
                      <a:pt x="120" y="1318"/>
                    </a:lnTo>
                    <a:lnTo>
                      <a:pt x="167" y="1349"/>
                    </a:lnTo>
                    <a:lnTo>
                      <a:pt x="213" y="1377"/>
                    </a:lnTo>
                    <a:lnTo>
                      <a:pt x="259" y="1404"/>
                    </a:lnTo>
                    <a:lnTo>
                      <a:pt x="303" y="1428"/>
                    </a:lnTo>
                    <a:lnTo>
                      <a:pt x="347" y="1453"/>
                    </a:lnTo>
                    <a:lnTo>
                      <a:pt x="389" y="1475"/>
                    </a:lnTo>
                    <a:lnTo>
                      <a:pt x="431" y="1494"/>
                    </a:lnTo>
                    <a:lnTo>
                      <a:pt x="472" y="1514"/>
                    </a:lnTo>
                    <a:lnTo>
                      <a:pt x="513" y="1531"/>
                    </a:lnTo>
                    <a:lnTo>
                      <a:pt x="552" y="1547"/>
                    </a:lnTo>
                    <a:lnTo>
                      <a:pt x="591" y="1563"/>
                    </a:lnTo>
                    <a:lnTo>
                      <a:pt x="629" y="1577"/>
                    </a:lnTo>
                    <a:lnTo>
                      <a:pt x="667" y="1591"/>
                    </a:lnTo>
                    <a:lnTo>
                      <a:pt x="705" y="1604"/>
                    </a:lnTo>
                    <a:lnTo>
                      <a:pt x="742" y="1615"/>
                    </a:lnTo>
                    <a:lnTo>
                      <a:pt x="703" y="1610"/>
                    </a:lnTo>
                    <a:lnTo>
                      <a:pt x="662" y="1606"/>
                    </a:lnTo>
                    <a:lnTo>
                      <a:pt x="622" y="1600"/>
                    </a:lnTo>
                    <a:lnTo>
                      <a:pt x="582" y="1594"/>
                    </a:lnTo>
                    <a:lnTo>
                      <a:pt x="539" y="1586"/>
                    </a:lnTo>
                    <a:lnTo>
                      <a:pt x="498" y="1578"/>
                    </a:lnTo>
                    <a:lnTo>
                      <a:pt x="454" y="1568"/>
                    </a:lnTo>
                    <a:lnTo>
                      <a:pt x="409" y="1556"/>
                    </a:lnTo>
                    <a:lnTo>
                      <a:pt x="364" y="1543"/>
                    </a:lnTo>
                    <a:lnTo>
                      <a:pt x="317" y="1528"/>
                    </a:lnTo>
                    <a:lnTo>
                      <a:pt x="270" y="1511"/>
                    </a:lnTo>
                    <a:lnTo>
                      <a:pt x="220" y="1493"/>
                    </a:lnTo>
                    <a:lnTo>
                      <a:pt x="169" y="1472"/>
                    </a:lnTo>
                    <a:lnTo>
                      <a:pt x="117" y="1449"/>
                    </a:lnTo>
                    <a:lnTo>
                      <a:pt x="65" y="1423"/>
                    </a:lnTo>
                    <a:lnTo>
                      <a:pt x="9" y="1395"/>
                    </a:lnTo>
                    <a:lnTo>
                      <a:pt x="7" y="1400"/>
                    </a:lnTo>
                    <a:lnTo>
                      <a:pt x="5" y="1403"/>
                    </a:lnTo>
                    <a:lnTo>
                      <a:pt x="2" y="1407"/>
                    </a:lnTo>
                    <a:lnTo>
                      <a:pt x="0" y="1411"/>
                    </a:lnTo>
                    <a:lnTo>
                      <a:pt x="77" y="1457"/>
                    </a:lnTo>
                    <a:lnTo>
                      <a:pt x="151" y="1498"/>
                    </a:lnTo>
                    <a:lnTo>
                      <a:pt x="222" y="1534"/>
                    </a:lnTo>
                    <a:lnTo>
                      <a:pt x="291" y="1566"/>
                    </a:lnTo>
                    <a:lnTo>
                      <a:pt x="358" y="1594"/>
                    </a:lnTo>
                    <a:lnTo>
                      <a:pt x="423" y="1619"/>
                    </a:lnTo>
                    <a:lnTo>
                      <a:pt x="485" y="1640"/>
                    </a:lnTo>
                    <a:lnTo>
                      <a:pt x="545" y="1658"/>
                    </a:lnTo>
                    <a:lnTo>
                      <a:pt x="604" y="1674"/>
                    </a:lnTo>
                    <a:lnTo>
                      <a:pt x="661" y="1688"/>
                    </a:lnTo>
                    <a:lnTo>
                      <a:pt x="716" y="1699"/>
                    </a:lnTo>
                    <a:lnTo>
                      <a:pt x="771" y="1708"/>
                    </a:lnTo>
                    <a:lnTo>
                      <a:pt x="822" y="1716"/>
                    </a:lnTo>
                    <a:lnTo>
                      <a:pt x="874" y="1725"/>
                    </a:lnTo>
                    <a:lnTo>
                      <a:pt x="924" y="1731"/>
                    </a:lnTo>
                    <a:lnTo>
                      <a:pt x="973" y="1737"/>
                    </a:lnTo>
                    <a:lnTo>
                      <a:pt x="1022" y="1744"/>
                    </a:lnTo>
                    <a:lnTo>
                      <a:pt x="1069" y="1750"/>
                    </a:lnTo>
                    <a:lnTo>
                      <a:pt x="1116" y="1758"/>
                    </a:lnTo>
                    <a:lnTo>
                      <a:pt x="1162" y="1766"/>
                    </a:lnTo>
                    <a:lnTo>
                      <a:pt x="1208" y="1775"/>
                    </a:lnTo>
                    <a:lnTo>
                      <a:pt x="1254" y="1786"/>
                    </a:lnTo>
                    <a:lnTo>
                      <a:pt x="1300" y="1799"/>
                    </a:lnTo>
                    <a:lnTo>
                      <a:pt x="1346" y="1814"/>
                    </a:lnTo>
                    <a:lnTo>
                      <a:pt x="1391" y="1832"/>
                    </a:lnTo>
                    <a:lnTo>
                      <a:pt x="1437" y="1852"/>
                    </a:lnTo>
                    <a:lnTo>
                      <a:pt x="1485" y="1877"/>
                    </a:lnTo>
                    <a:lnTo>
                      <a:pt x="1531" y="1903"/>
                    </a:lnTo>
                    <a:lnTo>
                      <a:pt x="1578" y="1934"/>
                    </a:lnTo>
                    <a:lnTo>
                      <a:pt x="1626" y="1970"/>
                    </a:lnTo>
                    <a:lnTo>
                      <a:pt x="1676" y="2009"/>
                    </a:lnTo>
                    <a:lnTo>
                      <a:pt x="1725" y="2054"/>
                    </a:lnTo>
                    <a:lnTo>
                      <a:pt x="1735" y="1965"/>
                    </a:lnTo>
                    <a:lnTo>
                      <a:pt x="1747" y="1879"/>
                    </a:lnTo>
                    <a:lnTo>
                      <a:pt x="1762" y="1795"/>
                    </a:lnTo>
                    <a:lnTo>
                      <a:pt x="1781" y="1712"/>
                    </a:lnTo>
                    <a:lnTo>
                      <a:pt x="1803" y="1630"/>
                    </a:lnTo>
                    <a:lnTo>
                      <a:pt x="1827" y="1552"/>
                    </a:lnTo>
                    <a:lnTo>
                      <a:pt x="1854" y="1475"/>
                    </a:lnTo>
                    <a:lnTo>
                      <a:pt x="1884" y="1399"/>
                    </a:lnTo>
                    <a:lnTo>
                      <a:pt x="1918" y="1326"/>
                    </a:lnTo>
                    <a:lnTo>
                      <a:pt x="1955" y="1255"/>
                    </a:lnTo>
                    <a:lnTo>
                      <a:pt x="1994" y="1185"/>
                    </a:lnTo>
                    <a:lnTo>
                      <a:pt x="2036" y="1119"/>
                    </a:lnTo>
                    <a:lnTo>
                      <a:pt x="2083" y="1053"/>
                    </a:lnTo>
                    <a:lnTo>
                      <a:pt x="2131" y="991"/>
                    </a:lnTo>
                    <a:lnTo>
                      <a:pt x="2183" y="930"/>
                    </a:lnTo>
                    <a:lnTo>
                      <a:pt x="2238" y="871"/>
                    </a:lnTo>
                    <a:lnTo>
                      <a:pt x="2192" y="813"/>
                    </a:lnTo>
                    <a:lnTo>
                      <a:pt x="2145" y="763"/>
                    </a:lnTo>
                    <a:lnTo>
                      <a:pt x="2099" y="718"/>
                    </a:lnTo>
                    <a:lnTo>
                      <a:pt x="2053" y="677"/>
                    </a:lnTo>
                    <a:lnTo>
                      <a:pt x="2006" y="642"/>
                    </a:lnTo>
                    <a:lnTo>
                      <a:pt x="1960" y="611"/>
                    </a:lnTo>
                    <a:lnTo>
                      <a:pt x="1913" y="583"/>
                    </a:lnTo>
                    <a:lnTo>
                      <a:pt x="1867" y="560"/>
                    </a:lnTo>
                    <a:lnTo>
                      <a:pt x="1820" y="539"/>
                    </a:lnTo>
                    <a:lnTo>
                      <a:pt x="1774" y="522"/>
                    </a:lnTo>
                    <a:lnTo>
                      <a:pt x="1727" y="507"/>
                    </a:lnTo>
                    <a:lnTo>
                      <a:pt x="1679" y="493"/>
                    </a:lnTo>
                    <a:lnTo>
                      <a:pt x="1631" y="482"/>
                    </a:lnTo>
                    <a:lnTo>
                      <a:pt x="1584" y="470"/>
                    </a:lnTo>
                    <a:lnTo>
                      <a:pt x="1534" y="461"/>
                    </a:lnTo>
                    <a:lnTo>
                      <a:pt x="1486" y="450"/>
                    </a:lnTo>
                    <a:lnTo>
                      <a:pt x="1436" y="441"/>
                    </a:lnTo>
                    <a:lnTo>
                      <a:pt x="1387" y="431"/>
                    </a:lnTo>
                    <a:lnTo>
                      <a:pt x="1336" y="419"/>
                    </a:lnTo>
                    <a:lnTo>
                      <a:pt x="1284" y="407"/>
                    </a:lnTo>
                    <a:lnTo>
                      <a:pt x="1232" y="392"/>
                    </a:lnTo>
                    <a:lnTo>
                      <a:pt x="1181" y="376"/>
                    </a:lnTo>
                    <a:lnTo>
                      <a:pt x="1126" y="356"/>
                    </a:lnTo>
                    <a:lnTo>
                      <a:pt x="1072" y="334"/>
                    </a:lnTo>
                    <a:lnTo>
                      <a:pt x="1018" y="309"/>
                    </a:lnTo>
                    <a:lnTo>
                      <a:pt x="962" y="279"/>
                    </a:lnTo>
                    <a:lnTo>
                      <a:pt x="905" y="245"/>
                    </a:lnTo>
                    <a:lnTo>
                      <a:pt x="848" y="207"/>
                    </a:lnTo>
                    <a:lnTo>
                      <a:pt x="789" y="164"/>
                    </a:lnTo>
                    <a:lnTo>
                      <a:pt x="729" y="115"/>
                    </a:lnTo>
                    <a:lnTo>
                      <a:pt x="668" y="61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7" name="Freeform 64"/>
              <p:cNvSpPr>
                <a:spLocks/>
              </p:cNvSpPr>
              <p:nvPr/>
            </p:nvSpPr>
            <p:spPr bwMode="auto">
              <a:xfrm>
                <a:off x="3113" y="1323"/>
                <a:ext cx="197" cy="197"/>
              </a:xfrm>
              <a:custGeom>
                <a:avLst/>
                <a:gdLst>
                  <a:gd name="T0" fmla="*/ 41 w 394"/>
                  <a:gd name="T1" fmla="*/ 6 h 394"/>
                  <a:gd name="T2" fmla="*/ 37 w 394"/>
                  <a:gd name="T3" fmla="*/ 3 h 394"/>
                  <a:gd name="T4" fmla="*/ 31 w 394"/>
                  <a:gd name="T5" fmla="*/ 1 h 394"/>
                  <a:gd name="T6" fmla="*/ 27 w 394"/>
                  <a:gd name="T7" fmla="*/ 1 h 394"/>
                  <a:gd name="T8" fmla="*/ 23 w 394"/>
                  <a:gd name="T9" fmla="*/ 1 h 394"/>
                  <a:gd name="T10" fmla="*/ 18 w 394"/>
                  <a:gd name="T11" fmla="*/ 2 h 394"/>
                  <a:gd name="T12" fmla="*/ 12 w 394"/>
                  <a:gd name="T13" fmla="*/ 3 h 394"/>
                  <a:gd name="T14" fmla="*/ 9 w 394"/>
                  <a:gd name="T15" fmla="*/ 6 h 394"/>
                  <a:gd name="T16" fmla="*/ 6 w 394"/>
                  <a:gd name="T17" fmla="*/ 9 h 394"/>
                  <a:gd name="T18" fmla="*/ 3 w 394"/>
                  <a:gd name="T19" fmla="*/ 13 h 394"/>
                  <a:gd name="T20" fmla="*/ 2 w 394"/>
                  <a:gd name="T21" fmla="*/ 18 h 394"/>
                  <a:gd name="T22" fmla="*/ 1 w 394"/>
                  <a:gd name="T23" fmla="*/ 23 h 394"/>
                  <a:gd name="T24" fmla="*/ 1 w 394"/>
                  <a:gd name="T25" fmla="*/ 27 h 394"/>
                  <a:gd name="T26" fmla="*/ 1 w 394"/>
                  <a:gd name="T27" fmla="*/ 31 h 394"/>
                  <a:gd name="T28" fmla="*/ 3 w 394"/>
                  <a:gd name="T29" fmla="*/ 37 h 394"/>
                  <a:gd name="T30" fmla="*/ 6 w 394"/>
                  <a:gd name="T31" fmla="*/ 41 h 394"/>
                  <a:gd name="T32" fmla="*/ 9 w 394"/>
                  <a:gd name="T33" fmla="*/ 44 h 394"/>
                  <a:gd name="T34" fmla="*/ 12 w 394"/>
                  <a:gd name="T35" fmla="*/ 47 h 394"/>
                  <a:gd name="T36" fmla="*/ 18 w 394"/>
                  <a:gd name="T37" fmla="*/ 49 h 394"/>
                  <a:gd name="T38" fmla="*/ 23 w 394"/>
                  <a:gd name="T39" fmla="*/ 49 h 394"/>
                  <a:gd name="T40" fmla="*/ 27 w 394"/>
                  <a:gd name="T41" fmla="*/ 49 h 394"/>
                  <a:gd name="T42" fmla="*/ 31 w 394"/>
                  <a:gd name="T43" fmla="*/ 49 h 394"/>
                  <a:gd name="T44" fmla="*/ 37 w 394"/>
                  <a:gd name="T45" fmla="*/ 47 h 394"/>
                  <a:gd name="T46" fmla="*/ 41 w 394"/>
                  <a:gd name="T47" fmla="*/ 44 h 394"/>
                  <a:gd name="T48" fmla="*/ 44 w 394"/>
                  <a:gd name="T49" fmla="*/ 41 h 394"/>
                  <a:gd name="T50" fmla="*/ 47 w 394"/>
                  <a:gd name="T51" fmla="*/ 37 h 394"/>
                  <a:gd name="T52" fmla="*/ 49 w 394"/>
                  <a:gd name="T53" fmla="*/ 31 h 394"/>
                  <a:gd name="T54" fmla="*/ 49 w 394"/>
                  <a:gd name="T55" fmla="*/ 27 h 394"/>
                  <a:gd name="T56" fmla="*/ 49 w 394"/>
                  <a:gd name="T57" fmla="*/ 23 h 394"/>
                  <a:gd name="T58" fmla="*/ 49 w 394"/>
                  <a:gd name="T59" fmla="*/ 18 h 394"/>
                  <a:gd name="T60" fmla="*/ 47 w 394"/>
                  <a:gd name="T61" fmla="*/ 13 h 394"/>
                  <a:gd name="T62" fmla="*/ 44 w 394"/>
                  <a:gd name="T63" fmla="*/ 9 h 3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4"/>
                  <a:gd name="T97" fmla="*/ 0 h 394"/>
                  <a:gd name="T98" fmla="*/ 394 w 394"/>
                  <a:gd name="T99" fmla="*/ 394 h 3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4" h="394">
                    <a:moveTo>
                      <a:pt x="336" y="58"/>
                    </a:moveTo>
                    <a:lnTo>
                      <a:pt x="321" y="45"/>
                    </a:lnTo>
                    <a:lnTo>
                      <a:pt x="306" y="33"/>
                    </a:lnTo>
                    <a:lnTo>
                      <a:pt x="289" y="23"/>
                    </a:lnTo>
                    <a:lnTo>
                      <a:pt x="271" y="15"/>
                    </a:lnTo>
                    <a:lnTo>
                      <a:pt x="253" y="8"/>
                    </a:lnTo>
                    <a:lnTo>
                      <a:pt x="235" y="3"/>
                    </a:lnTo>
                    <a:lnTo>
                      <a:pt x="216" y="1"/>
                    </a:lnTo>
                    <a:lnTo>
                      <a:pt x="197" y="0"/>
                    </a:lnTo>
                    <a:lnTo>
                      <a:pt x="177" y="1"/>
                    </a:lnTo>
                    <a:lnTo>
                      <a:pt x="157" y="3"/>
                    </a:lnTo>
                    <a:lnTo>
                      <a:pt x="138" y="9"/>
                    </a:lnTo>
                    <a:lnTo>
                      <a:pt x="121" y="15"/>
                    </a:lnTo>
                    <a:lnTo>
                      <a:pt x="103" y="24"/>
                    </a:lnTo>
                    <a:lnTo>
                      <a:pt x="87" y="33"/>
                    </a:lnTo>
                    <a:lnTo>
                      <a:pt x="71" y="45"/>
                    </a:lnTo>
                    <a:lnTo>
                      <a:pt x="57" y="58"/>
                    </a:lnTo>
                    <a:lnTo>
                      <a:pt x="45" y="71"/>
                    </a:lnTo>
                    <a:lnTo>
                      <a:pt x="33" y="87"/>
                    </a:lnTo>
                    <a:lnTo>
                      <a:pt x="24" y="104"/>
                    </a:lnTo>
                    <a:lnTo>
                      <a:pt x="16" y="121"/>
                    </a:lnTo>
                    <a:lnTo>
                      <a:pt x="9" y="138"/>
                    </a:lnTo>
                    <a:lnTo>
                      <a:pt x="3" y="158"/>
                    </a:lnTo>
                    <a:lnTo>
                      <a:pt x="1" y="177"/>
                    </a:lnTo>
                    <a:lnTo>
                      <a:pt x="0" y="197"/>
                    </a:lnTo>
                    <a:lnTo>
                      <a:pt x="1" y="216"/>
                    </a:lnTo>
                    <a:lnTo>
                      <a:pt x="3" y="236"/>
                    </a:lnTo>
                    <a:lnTo>
                      <a:pt x="8" y="254"/>
                    </a:lnTo>
                    <a:lnTo>
                      <a:pt x="15" y="273"/>
                    </a:lnTo>
                    <a:lnTo>
                      <a:pt x="23" y="290"/>
                    </a:lnTo>
                    <a:lnTo>
                      <a:pt x="33" y="306"/>
                    </a:lnTo>
                    <a:lnTo>
                      <a:pt x="45" y="321"/>
                    </a:lnTo>
                    <a:lnTo>
                      <a:pt x="57" y="336"/>
                    </a:lnTo>
                    <a:lnTo>
                      <a:pt x="72" y="349"/>
                    </a:lnTo>
                    <a:lnTo>
                      <a:pt x="87" y="360"/>
                    </a:lnTo>
                    <a:lnTo>
                      <a:pt x="103" y="371"/>
                    </a:lnTo>
                    <a:lnTo>
                      <a:pt x="121" y="379"/>
                    </a:lnTo>
                    <a:lnTo>
                      <a:pt x="139" y="386"/>
                    </a:lnTo>
                    <a:lnTo>
                      <a:pt x="157" y="390"/>
                    </a:lnTo>
                    <a:lnTo>
                      <a:pt x="177" y="393"/>
                    </a:lnTo>
                    <a:lnTo>
                      <a:pt x="197" y="394"/>
                    </a:lnTo>
                    <a:lnTo>
                      <a:pt x="216" y="393"/>
                    </a:lnTo>
                    <a:lnTo>
                      <a:pt x="235" y="390"/>
                    </a:lnTo>
                    <a:lnTo>
                      <a:pt x="253" y="386"/>
                    </a:lnTo>
                    <a:lnTo>
                      <a:pt x="271" y="379"/>
                    </a:lnTo>
                    <a:lnTo>
                      <a:pt x="289" y="371"/>
                    </a:lnTo>
                    <a:lnTo>
                      <a:pt x="306" y="360"/>
                    </a:lnTo>
                    <a:lnTo>
                      <a:pt x="321" y="349"/>
                    </a:lnTo>
                    <a:lnTo>
                      <a:pt x="336" y="336"/>
                    </a:lnTo>
                    <a:lnTo>
                      <a:pt x="349" y="321"/>
                    </a:lnTo>
                    <a:lnTo>
                      <a:pt x="360" y="306"/>
                    </a:lnTo>
                    <a:lnTo>
                      <a:pt x="371" y="290"/>
                    </a:lnTo>
                    <a:lnTo>
                      <a:pt x="379" y="273"/>
                    </a:lnTo>
                    <a:lnTo>
                      <a:pt x="386" y="254"/>
                    </a:lnTo>
                    <a:lnTo>
                      <a:pt x="390" y="236"/>
                    </a:lnTo>
                    <a:lnTo>
                      <a:pt x="392" y="216"/>
                    </a:lnTo>
                    <a:lnTo>
                      <a:pt x="394" y="197"/>
                    </a:lnTo>
                    <a:lnTo>
                      <a:pt x="392" y="177"/>
                    </a:lnTo>
                    <a:lnTo>
                      <a:pt x="390" y="159"/>
                    </a:lnTo>
                    <a:lnTo>
                      <a:pt x="386" y="140"/>
                    </a:lnTo>
                    <a:lnTo>
                      <a:pt x="379" y="122"/>
                    </a:lnTo>
                    <a:lnTo>
                      <a:pt x="371" y="105"/>
                    </a:lnTo>
                    <a:lnTo>
                      <a:pt x="360" y="87"/>
                    </a:lnTo>
                    <a:lnTo>
                      <a:pt x="349" y="72"/>
                    </a:lnTo>
                    <a:lnTo>
                      <a:pt x="33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8" name="Freeform 65"/>
              <p:cNvSpPr>
                <a:spLocks/>
              </p:cNvSpPr>
              <p:nvPr/>
            </p:nvSpPr>
            <p:spPr bwMode="auto">
              <a:xfrm>
                <a:off x="3133" y="1344"/>
                <a:ext cx="157" cy="156"/>
              </a:xfrm>
              <a:custGeom>
                <a:avLst/>
                <a:gdLst>
                  <a:gd name="T0" fmla="*/ 20 w 313"/>
                  <a:gd name="T1" fmla="*/ 39 h 314"/>
                  <a:gd name="T2" fmla="*/ 18 w 313"/>
                  <a:gd name="T3" fmla="*/ 38 h 314"/>
                  <a:gd name="T4" fmla="*/ 16 w 313"/>
                  <a:gd name="T5" fmla="*/ 38 h 314"/>
                  <a:gd name="T6" fmla="*/ 14 w 313"/>
                  <a:gd name="T7" fmla="*/ 38 h 314"/>
                  <a:gd name="T8" fmla="*/ 12 w 313"/>
                  <a:gd name="T9" fmla="*/ 37 h 314"/>
                  <a:gd name="T10" fmla="*/ 11 w 313"/>
                  <a:gd name="T11" fmla="*/ 36 h 314"/>
                  <a:gd name="T12" fmla="*/ 9 w 313"/>
                  <a:gd name="T13" fmla="*/ 35 h 314"/>
                  <a:gd name="T14" fmla="*/ 7 w 313"/>
                  <a:gd name="T15" fmla="*/ 34 h 314"/>
                  <a:gd name="T16" fmla="*/ 6 w 313"/>
                  <a:gd name="T17" fmla="*/ 33 h 314"/>
                  <a:gd name="T18" fmla="*/ 5 w 313"/>
                  <a:gd name="T19" fmla="*/ 32 h 314"/>
                  <a:gd name="T20" fmla="*/ 4 w 313"/>
                  <a:gd name="T21" fmla="*/ 30 h 314"/>
                  <a:gd name="T22" fmla="*/ 3 w 313"/>
                  <a:gd name="T23" fmla="*/ 28 h 314"/>
                  <a:gd name="T24" fmla="*/ 2 w 313"/>
                  <a:gd name="T25" fmla="*/ 27 h 314"/>
                  <a:gd name="T26" fmla="*/ 1 w 313"/>
                  <a:gd name="T27" fmla="*/ 25 h 314"/>
                  <a:gd name="T28" fmla="*/ 1 w 313"/>
                  <a:gd name="T29" fmla="*/ 23 h 314"/>
                  <a:gd name="T30" fmla="*/ 1 w 313"/>
                  <a:gd name="T31" fmla="*/ 21 h 314"/>
                  <a:gd name="T32" fmla="*/ 0 w 313"/>
                  <a:gd name="T33" fmla="*/ 19 h 314"/>
                  <a:gd name="T34" fmla="*/ 1 w 313"/>
                  <a:gd name="T35" fmla="*/ 17 h 314"/>
                  <a:gd name="T36" fmla="*/ 1 w 313"/>
                  <a:gd name="T37" fmla="*/ 15 h 314"/>
                  <a:gd name="T38" fmla="*/ 1 w 313"/>
                  <a:gd name="T39" fmla="*/ 14 h 314"/>
                  <a:gd name="T40" fmla="*/ 2 w 313"/>
                  <a:gd name="T41" fmla="*/ 12 h 314"/>
                  <a:gd name="T42" fmla="*/ 3 w 313"/>
                  <a:gd name="T43" fmla="*/ 10 h 314"/>
                  <a:gd name="T44" fmla="*/ 4 w 313"/>
                  <a:gd name="T45" fmla="*/ 8 h 314"/>
                  <a:gd name="T46" fmla="*/ 5 w 313"/>
                  <a:gd name="T47" fmla="*/ 7 h 314"/>
                  <a:gd name="T48" fmla="*/ 6 w 313"/>
                  <a:gd name="T49" fmla="*/ 5 h 314"/>
                  <a:gd name="T50" fmla="*/ 7 w 313"/>
                  <a:gd name="T51" fmla="*/ 4 h 314"/>
                  <a:gd name="T52" fmla="*/ 9 w 313"/>
                  <a:gd name="T53" fmla="*/ 3 h 314"/>
                  <a:gd name="T54" fmla="*/ 11 w 313"/>
                  <a:gd name="T55" fmla="*/ 2 h 314"/>
                  <a:gd name="T56" fmla="*/ 12 w 313"/>
                  <a:gd name="T57" fmla="*/ 1 h 314"/>
                  <a:gd name="T58" fmla="*/ 14 w 313"/>
                  <a:gd name="T59" fmla="*/ 0 h 314"/>
                  <a:gd name="T60" fmla="*/ 16 w 313"/>
                  <a:gd name="T61" fmla="*/ 0 h 314"/>
                  <a:gd name="T62" fmla="*/ 18 w 313"/>
                  <a:gd name="T63" fmla="*/ 0 h 314"/>
                  <a:gd name="T64" fmla="*/ 20 w 313"/>
                  <a:gd name="T65" fmla="*/ 0 h 314"/>
                  <a:gd name="T66" fmla="*/ 22 w 313"/>
                  <a:gd name="T67" fmla="*/ 0 h 314"/>
                  <a:gd name="T68" fmla="*/ 24 w 313"/>
                  <a:gd name="T69" fmla="*/ 0 h 314"/>
                  <a:gd name="T70" fmla="*/ 26 w 313"/>
                  <a:gd name="T71" fmla="*/ 0 h 314"/>
                  <a:gd name="T72" fmla="*/ 28 w 313"/>
                  <a:gd name="T73" fmla="*/ 1 h 314"/>
                  <a:gd name="T74" fmla="*/ 29 w 313"/>
                  <a:gd name="T75" fmla="*/ 2 h 314"/>
                  <a:gd name="T76" fmla="*/ 31 w 313"/>
                  <a:gd name="T77" fmla="*/ 3 h 314"/>
                  <a:gd name="T78" fmla="*/ 32 w 313"/>
                  <a:gd name="T79" fmla="*/ 4 h 314"/>
                  <a:gd name="T80" fmla="*/ 34 w 313"/>
                  <a:gd name="T81" fmla="*/ 5 h 314"/>
                  <a:gd name="T82" fmla="*/ 35 w 313"/>
                  <a:gd name="T83" fmla="*/ 7 h 314"/>
                  <a:gd name="T84" fmla="*/ 36 w 313"/>
                  <a:gd name="T85" fmla="*/ 8 h 314"/>
                  <a:gd name="T86" fmla="*/ 37 w 313"/>
                  <a:gd name="T87" fmla="*/ 10 h 314"/>
                  <a:gd name="T88" fmla="*/ 38 w 313"/>
                  <a:gd name="T89" fmla="*/ 12 h 314"/>
                  <a:gd name="T90" fmla="*/ 39 w 313"/>
                  <a:gd name="T91" fmla="*/ 14 h 314"/>
                  <a:gd name="T92" fmla="*/ 39 w 313"/>
                  <a:gd name="T93" fmla="*/ 15 h 314"/>
                  <a:gd name="T94" fmla="*/ 39 w 313"/>
                  <a:gd name="T95" fmla="*/ 17 h 314"/>
                  <a:gd name="T96" fmla="*/ 40 w 313"/>
                  <a:gd name="T97" fmla="*/ 19 h 314"/>
                  <a:gd name="T98" fmla="*/ 39 w 313"/>
                  <a:gd name="T99" fmla="*/ 23 h 314"/>
                  <a:gd name="T100" fmla="*/ 38 w 313"/>
                  <a:gd name="T101" fmla="*/ 27 h 314"/>
                  <a:gd name="T102" fmla="*/ 36 w 313"/>
                  <a:gd name="T103" fmla="*/ 30 h 314"/>
                  <a:gd name="T104" fmla="*/ 34 w 313"/>
                  <a:gd name="T105" fmla="*/ 33 h 314"/>
                  <a:gd name="T106" fmla="*/ 31 w 313"/>
                  <a:gd name="T107" fmla="*/ 35 h 314"/>
                  <a:gd name="T108" fmla="*/ 28 w 313"/>
                  <a:gd name="T109" fmla="*/ 37 h 314"/>
                  <a:gd name="T110" fmla="*/ 24 w 313"/>
                  <a:gd name="T111" fmla="*/ 38 h 314"/>
                  <a:gd name="T112" fmla="*/ 20 w 313"/>
                  <a:gd name="T113" fmla="*/ 39 h 3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3"/>
                  <a:gd name="T172" fmla="*/ 0 h 314"/>
                  <a:gd name="T173" fmla="*/ 313 w 313"/>
                  <a:gd name="T174" fmla="*/ 314 h 3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3" h="314">
                    <a:moveTo>
                      <a:pt x="157" y="314"/>
                    </a:moveTo>
                    <a:lnTo>
                      <a:pt x="140" y="312"/>
                    </a:lnTo>
                    <a:lnTo>
                      <a:pt x="126" y="310"/>
                    </a:lnTo>
                    <a:lnTo>
                      <a:pt x="111" y="307"/>
                    </a:lnTo>
                    <a:lnTo>
                      <a:pt x="96" y="302"/>
                    </a:lnTo>
                    <a:lnTo>
                      <a:pt x="82" y="295"/>
                    </a:lnTo>
                    <a:lnTo>
                      <a:pt x="69" y="288"/>
                    </a:lnTo>
                    <a:lnTo>
                      <a:pt x="56" y="279"/>
                    </a:lnTo>
                    <a:lnTo>
                      <a:pt x="45" y="269"/>
                    </a:lnTo>
                    <a:lnTo>
                      <a:pt x="35" y="257"/>
                    </a:lnTo>
                    <a:lnTo>
                      <a:pt x="25" y="244"/>
                    </a:lnTo>
                    <a:lnTo>
                      <a:pt x="18" y="232"/>
                    </a:lnTo>
                    <a:lnTo>
                      <a:pt x="11" y="218"/>
                    </a:lnTo>
                    <a:lnTo>
                      <a:pt x="7" y="203"/>
                    </a:lnTo>
                    <a:lnTo>
                      <a:pt x="3" y="188"/>
                    </a:lnTo>
                    <a:lnTo>
                      <a:pt x="1" y="173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3" y="126"/>
                    </a:lnTo>
                    <a:lnTo>
                      <a:pt x="7" y="112"/>
                    </a:lnTo>
                    <a:lnTo>
                      <a:pt x="11" y="97"/>
                    </a:lnTo>
                    <a:lnTo>
                      <a:pt x="18" y="83"/>
                    </a:lnTo>
                    <a:lnTo>
                      <a:pt x="25" y="70"/>
                    </a:lnTo>
                    <a:lnTo>
                      <a:pt x="35" y="58"/>
                    </a:lnTo>
                    <a:lnTo>
                      <a:pt x="45" y="46"/>
                    </a:lnTo>
                    <a:lnTo>
                      <a:pt x="56" y="36"/>
                    </a:lnTo>
                    <a:lnTo>
                      <a:pt x="69" y="27"/>
                    </a:lnTo>
                    <a:lnTo>
                      <a:pt x="82" y="19"/>
                    </a:lnTo>
                    <a:lnTo>
                      <a:pt x="96" y="12"/>
                    </a:lnTo>
                    <a:lnTo>
                      <a:pt x="111" y="7"/>
                    </a:lnTo>
                    <a:lnTo>
                      <a:pt x="126" y="4"/>
                    </a:lnTo>
                    <a:lnTo>
                      <a:pt x="140" y="1"/>
                    </a:lnTo>
                    <a:lnTo>
                      <a:pt x="157" y="0"/>
                    </a:lnTo>
                    <a:lnTo>
                      <a:pt x="172" y="1"/>
                    </a:lnTo>
                    <a:lnTo>
                      <a:pt x="188" y="4"/>
                    </a:lnTo>
                    <a:lnTo>
                      <a:pt x="202" y="7"/>
                    </a:lnTo>
                    <a:lnTo>
                      <a:pt x="217" y="12"/>
                    </a:lnTo>
                    <a:lnTo>
                      <a:pt x="230" y="19"/>
                    </a:lnTo>
                    <a:lnTo>
                      <a:pt x="243" y="27"/>
                    </a:lnTo>
                    <a:lnTo>
                      <a:pt x="256" y="36"/>
                    </a:lnTo>
                    <a:lnTo>
                      <a:pt x="267" y="46"/>
                    </a:lnTo>
                    <a:lnTo>
                      <a:pt x="278" y="58"/>
                    </a:lnTo>
                    <a:lnTo>
                      <a:pt x="287" y="70"/>
                    </a:lnTo>
                    <a:lnTo>
                      <a:pt x="295" y="83"/>
                    </a:lnTo>
                    <a:lnTo>
                      <a:pt x="302" y="97"/>
                    </a:lnTo>
                    <a:lnTo>
                      <a:pt x="306" y="112"/>
                    </a:lnTo>
                    <a:lnTo>
                      <a:pt x="310" y="126"/>
                    </a:lnTo>
                    <a:lnTo>
                      <a:pt x="312" y="142"/>
                    </a:lnTo>
                    <a:lnTo>
                      <a:pt x="313" y="157"/>
                    </a:lnTo>
                    <a:lnTo>
                      <a:pt x="310" y="188"/>
                    </a:lnTo>
                    <a:lnTo>
                      <a:pt x="301" y="218"/>
                    </a:lnTo>
                    <a:lnTo>
                      <a:pt x="287" y="244"/>
                    </a:lnTo>
                    <a:lnTo>
                      <a:pt x="267" y="267"/>
                    </a:lnTo>
                    <a:lnTo>
                      <a:pt x="244" y="287"/>
                    </a:lnTo>
                    <a:lnTo>
                      <a:pt x="218" y="301"/>
                    </a:lnTo>
                    <a:lnTo>
                      <a:pt x="188" y="310"/>
                    </a:lnTo>
                    <a:lnTo>
                      <a:pt x="157" y="3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9" name="Freeform 66"/>
              <p:cNvSpPr>
                <a:spLocks/>
              </p:cNvSpPr>
              <p:nvPr/>
            </p:nvSpPr>
            <p:spPr bwMode="auto">
              <a:xfrm>
                <a:off x="3017" y="1538"/>
                <a:ext cx="396" cy="404"/>
              </a:xfrm>
              <a:custGeom>
                <a:avLst/>
                <a:gdLst>
                  <a:gd name="T0" fmla="*/ 84 w 793"/>
                  <a:gd name="T1" fmla="*/ 14 h 809"/>
                  <a:gd name="T2" fmla="*/ 82 w 793"/>
                  <a:gd name="T3" fmla="*/ 12 h 809"/>
                  <a:gd name="T4" fmla="*/ 81 w 793"/>
                  <a:gd name="T5" fmla="*/ 11 h 809"/>
                  <a:gd name="T6" fmla="*/ 79 w 793"/>
                  <a:gd name="T7" fmla="*/ 9 h 809"/>
                  <a:gd name="T8" fmla="*/ 77 w 793"/>
                  <a:gd name="T9" fmla="*/ 8 h 809"/>
                  <a:gd name="T10" fmla="*/ 74 w 793"/>
                  <a:gd name="T11" fmla="*/ 7 h 809"/>
                  <a:gd name="T12" fmla="*/ 72 w 793"/>
                  <a:gd name="T13" fmla="*/ 5 h 809"/>
                  <a:gd name="T14" fmla="*/ 70 w 793"/>
                  <a:gd name="T15" fmla="*/ 4 h 809"/>
                  <a:gd name="T16" fmla="*/ 68 w 793"/>
                  <a:gd name="T17" fmla="*/ 3 h 809"/>
                  <a:gd name="T18" fmla="*/ 66 w 793"/>
                  <a:gd name="T19" fmla="*/ 2 h 809"/>
                  <a:gd name="T20" fmla="*/ 64 w 793"/>
                  <a:gd name="T21" fmla="*/ 2 h 809"/>
                  <a:gd name="T22" fmla="*/ 61 w 793"/>
                  <a:gd name="T23" fmla="*/ 1 h 809"/>
                  <a:gd name="T24" fmla="*/ 59 w 793"/>
                  <a:gd name="T25" fmla="*/ 1 h 809"/>
                  <a:gd name="T26" fmla="*/ 56 w 793"/>
                  <a:gd name="T27" fmla="*/ 0 h 809"/>
                  <a:gd name="T28" fmla="*/ 54 w 793"/>
                  <a:gd name="T29" fmla="*/ 0 h 809"/>
                  <a:gd name="T30" fmla="*/ 52 w 793"/>
                  <a:gd name="T31" fmla="*/ 0 h 809"/>
                  <a:gd name="T32" fmla="*/ 49 w 793"/>
                  <a:gd name="T33" fmla="*/ 0 h 809"/>
                  <a:gd name="T34" fmla="*/ 44 w 793"/>
                  <a:gd name="T35" fmla="*/ 0 h 809"/>
                  <a:gd name="T36" fmla="*/ 39 w 793"/>
                  <a:gd name="T37" fmla="*/ 1 h 809"/>
                  <a:gd name="T38" fmla="*/ 34 w 793"/>
                  <a:gd name="T39" fmla="*/ 2 h 809"/>
                  <a:gd name="T40" fmla="*/ 30 w 793"/>
                  <a:gd name="T41" fmla="*/ 4 h 809"/>
                  <a:gd name="T42" fmla="*/ 26 w 793"/>
                  <a:gd name="T43" fmla="*/ 6 h 809"/>
                  <a:gd name="T44" fmla="*/ 22 w 793"/>
                  <a:gd name="T45" fmla="*/ 8 h 809"/>
                  <a:gd name="T46" fmla="*/ 18 w 793"/>
                  <a:gd name="T47" fmla="*/ 11 h 809"/>
                  <a:gd name="T48" fmla="*/ 14 w 793"/>
                  <a:gd name="T49" fmla="*/ 14 h 809"/>
                  <a:gd name="T50" fmla="*/ 11 w 793"/>
                  <a:gd name="T51" fmla="*/ 18 h 809"/>
                  <a:gd name="T52" fmla="*/ 8 w 793"/>
                  <a:gd name="T53" fmla="*/ 22 h 809"/>
                  <a:gd name="T54" fmla="*/ 6 w 793"/>
                  <a:gd name="T55" fmla="*/ 26 h 809"/>
                  <a:gd name="T56" fmla="*/ 4 w 793"/>
                  <a:gd name="T57" fmla="*/ 30 h 809"/>
                  <a:gd name="T58" fmla="*/ 2 w 793"/>
                  <a:gd name="T59" fmla="*/ 35 h 809"/>
                  <a:gd name="T60" fmla="*/ 1 w 793"/>
                  <a:gd name="T61" fmla="*/ 39 h 809"/>
                  <a:gd name="T62" fmla="*/ 0 w 793"/>
                  <a:gd name="T63" fmla="*/ 44 h 809"/>
                  <a:gd name="T64" fmla="*/ 0 w 793"/>
                  <a:gd name="T65" fmla="*/ 49 h 809"/>
                  <a:gd name="T66" fmla="*/ 0 w 793"/>
                  <a:gd name="T67" fmla="*/ 101 h 809"/>
                  <a:gd name="T68" fmla="*/ 99 w 793"/>
                  <a:gd name="T69" fmla="*/ 101 h 809"/>
                  <a:gd name="T70" fmla="*/ 99 w 793"/>
                  <a:gd name="T71" fmla="*/ 49 h 809"/>
                  <a:gd name="T72" fmla="*/ 98 w 793"/>
                  <a:gd name="T73" fmla="*/ 44 h 809"/>
                  <a:gd name="T74" fmla="*/ 98 w 793"/>
                  <a:gd name="T75" fmla="*/ 40 h 809"/>
                  <a:gd name="T76" fmla="*/ 97 w 793"/>
                  <a:gd name="T77" fmla="*/ 35 h 809"/>
                  <a:gd name="T78" fmla="*/ 95 w 793"/>
                  <a:gd name="T79" fmla="*/ 30 h 809"/>
                  <a:gd name="T80" fmla="*/ 93 w 793"/>
                  <a:gd name="T81" fmla="*/ 26 h 809"/>
                  <a:gd name="T82" fmla="*/ 90 w 793"/>
                  <a:gd name="T83" fmla="*/ 22 h 809"/>
                  <a:gd name="T84" fmla="*/ 87 w 793"/>
                  <a:gd name="T85" fmla="*/ 18 h 809"/>
                  <a:gd name="T86" fmla="*/ 84 w 793"/>
                  <a:gd name="T87" fmla="*/ 14 h 8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93"/>
                  <a:gd name="T133" fmla="*/ 0 h 809"/>
                  <a:gd name="T134" fmla="*/ 793 w 793"/>
                  <a:gd name="T135" fmla="*/ 809 h 8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93" h="809">
                    <a:moveTo>
                      <a:pt x="677" y="117"/>
                    </a:moveTo>
                    <a:lnTo>
                      <a:pt x="663" y="103"/>
                    </a:lnTo>
                    <a:lnTo>
                      <a:pt x="648" y="90"/>
                    </a:lnTo>
                    <a:lnTo>
                      <a:pt x="632" y="79"/>
                    </a:lnTo>
                    <a:lnTo>
                      <a:pt x="617" y="67"/>
                    </a:lnTo>
                    <a:lnTo>
                      <a:pt x="599" y="57"/>
                    </a:lnTo>
                    <a:lnTo>
                      <a:pt x="583" y="47"/>
                    </a:lnTo>
                    <a:lnTo>
                      <a:pt x="566" y="38"/>
                    </a:lnTo>
                    <a:lnTo>
                      <a:pt x="549" y="30"/>
                    </a:lnTo>
                    <a:lnTo>
                      <a:pt x="530" y="23"/>
                    </a:lnTo>
                    <a:lnTo>
                      <a:pt x="512" y="18"/>
                    </a:lnTo>
                    <a:lnTo>
                      <a:pt x="493" y="12"/>
                    </a:lnTo>
                    <a:lnTo>
                      <a:pt x="475" y="9"/>
                    </a:lnTo>
                    <a:lnTo>
                      <a:pt x="455" y="5"/>
                    </a:lnTo>
                    <a:lnTo>
                      <a:pt x="436" y="3"/>
                    </a:lnTo>
                    <a:lnTo>
                      <a:pt x="416" y="0"/>
                    </a:lnTo>
                    <a:lnTo>
                      <a:pt x="397" y="0"/>
                    </a:lnTo>
                    <a:lnTo>
                      <a:pt x="356" y="3"/>
                    </a:lnTo>
                    <a:lnTo>
                      <a:pt x="317" y="9"/>
                    </a:lnTo>
                    <a:lnTo>
                      <a:pt x="279" y="19"/>
                    </a:lnTo>
                    <a:lnTo>
                      <a:pt x="243" y="32"/>
                    </a:lnTo>
                    <a:lnTo>
                      <a:pt x="208" y="49"/>
                    </a:lnTo>
                    <a:lnTo>
                      <a:pt x="176" y="68"/>
                    </a:lnTo>
                    <a:lnTo>
                      <a:pt x="146" y="91"/>
                    </a:lnTo>
                    <a:lnTo>
                      <a:pt x="117" y="117"/>
                    </a:lnTo>
                    <a:lnTo>
                      <a:pt x="91" y="146"/>
                    </a:lnTo>
                    <a:lnTo>
                      <a:pt x="68" y="176"/>
                    </a:lnTo>
                    <a:lnTo>
                      <a:pt x="49" y="209"/>
                    </a:lnTo>
                    <a:lnTo>
                      <a:pt x="32" y="244"/>
                    </a:lnTo>
                    <a:lnTo>
                      <a:pt x="19" y="280"/>
                    </a:lnTo>
                    <a:lnTo>
                      <a:pt x="9" y="318"/>
                    </a:lnTo>
                    <a:lnTo>
                      <a:pt x="3" y="358"/>
                    </a:lnTo>
                    <a:lnTo>
                      <a:pt x="0" y="398"/>
                    </a:lnTo>
                    <a:lnTo>
                      <a:pt x="0" y="809"/>
                    </a:lnTo>
                    <a:lnTo>
                      <a:pt x="793" y="809"/>
                    </a:lnTo>
                    <a:lnTo>
                      <a:pt x="793" y="398"/>
                    </a:lnTo>
                    <a:lnTo>
                      <a:pt x="791" y="359"/>
                    </a:lnTo>
                    <a:lnTo>
                      <a:pt x="786" y="320"/>
                    </a:lnTo>
                    <a:lnTo>
                      <a:pt x="776" y="283"/>
                    </a:lnTo>
                    <a:lnTo>
                      <a:pt x="763" y="246"/>
                    </a:lnTo>
                    <a:lnTo>
                      <a:pt x="747" y="211"/>
                    </a:lnTo>
                    <a:lnTo>
                      <a:pt x="727" y="178"/>
                    </a:lnTo>
                    <a:lnTo>
                      <a:pt x="703" y="146"/>
                    </a:lnTo>
                    <a:lnTo>
                      <a:pt x="677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0" name="Freeform 67"/>
              <p:cNvSpPr>
                <a:spLocks/>
              </p:cNvSpPr>
              <p:nvPr/>
            </p:nvSpPr>
            <p:spPr bwMode="auto">
              <a:xfrm>
                <a:off x="3247" y="1613"/>
                <a:ext cx="147" cy="309"/>
              </a:xfrm>
              <a:custGeom>
                <a:avLst/>
                <a:gdLst>
                  <a:gd name="T0" fmla="*/ 37 w 294"/>
                  <a:gd name="T1" fmla="*/ 30 h 619"/>
                  <a:gd name="T2" fmla="*/ 37 w 294"/>
                  <a:gd name="T3" fmla="*/ 77 h 619"/>
                  <a:gd name="T4" fmla="*/ 3 w 294"/>
                  <a:gd name="T5" fmla="*/ 77 h 619"/>
                  <a:gd name="T6" fmla="*/ 3 w 294"/>
                  <a:gd name="T7" fmla="*/ 34 h 619"/>
                  <a:gd name="T8" fmla="*/ 0 w 294"/>
                  <a:gd name="T9" fmla="*/ 27 h 619"/>
                  <a:gd name="T10" fmla="*/ 23 w 294"/>
                  <a:gd name="T11" fmla="*/ 15 h 619"/>
                  <a:gd name="T12" fmla="*/ 13 w 294"/>
                  <a:gd name="T13" fmla="*/ 8 h 619"/>
                  <a:gd name="T14" fmla="*/ 24 w 294"/>
                  <a:gd name="T15" fmla="*/ 0 h 619"/>
                  <a:gd name="T16" fmla="*/ 27 w 294"/>
                  <a:gd name="T17" fmla="*/ 3 h 619"/>
                  <a:gd name="T18" fmla="*/ 29 w 294"/>
                  <a:gd name="T19" fmla="*/ 6 h 619"/>
                  <a:gd name="T20" fmla="*/ 31 w 294"/>
                  <a:gd name="T21" fmla="*/ 10 h 619"/>
                  <a:gd name="T22" fmla="*/ 34 w 294"/>
                  <a:gd name="T23" fmla="*/ 14 h 619"/>
                  <a:gd name="T24" fmla="*/ 35 w 294"/>
                  <a:gd name="T25" fmla="*/ 18 h 619"/>
                  <a:gd name="T26" fmla="*/ 36 w 294"/>
                  <a:gd name="T27" fmla="*/ 22 h 619"/>
                  <a:gd name="T28" fmla="*/ 37 w 294"/>
                  <a:gd name="T29" fmla="*/ 26 h 619"/>
                  <a:gd name="T30" fmla="*/ 37 w 294"/>
                  <a:gd name="T31" fmla="*/ 30 h 6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619"/>
                  <a:gd name="T50" fmla="*/ 294 w 294"/>
                  <a:gd name="T51" fmla="*/ 619 h 6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619">
                    <a:moveTo>
                      <a:pt x="294" y="247"/>
                    </a:moveTo>
                    <a:lnTo>
                      <a:pt x="294" y="618"/>
                    </a:lnTo>
                    <a:lnTo>
                      <a:pt x="30" y="619"/>
                    </a:lnTo>
                    <a:lnTo>
                      <a:pt x="30" y="273"/>
                    </a:lnTo>
                    <a:lnTo>
                      <a:pt x="0" y="220"/>
                    </a:lnTo>
                    <a:lnTo>
                      <a:pt x="191" y="120"/>
                    </a:lnTo>
                    <a:lnTo>
                      <a:pt x="111" y="65"/>
                    </a:lnTo>
                    <a:lnTo>
                      <a:pt x="194" y="0"/>
                    </a:lnTo>
                    <a:lnTo>
                      <a:pt x="217" y="26"/>
                    </a:lnTo>
                    <a:lnTo>
                      <a:pt x="236" y="53"/>
                    </a:lnTo>
                    <a:lnTo>
                      <a:pt x="253" y="82"/>
                    </a:lnTo>
                    <a:lnTo>
                      <a:pt x="268" y="113"/>
                    </a:lnTo>
                    <a:lnTo>
                      <a:pt x="279" y="146"/>
                    </a:lnTo>
                    <a:lnTo>
                      <a:pt x="287" y="178"/>
                    </a:lnTo>
                    <a:lnTo>
                      <a:pt x="293" y="212"/>
                    </a:lnTo>
                    <a:lnTo>
                      <a:pt x="294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1" name="Freeform 68"/>
              <p:cNvSpPr>
                <a:spLocks/>
              </p:cNvSpPr>
              <p:nvPr/>
            </p:nvSpPr>
            <p:spPr bwMode="auto">
              <a:xfrm>
                <a:off x="3098" y="1575"/>
                <a:ext cx="139" cy="170"/>
              </a:xfrm>
              <a:custGeom>
                <a:avLst/>
                <a:gdLst>
                  <a:gd name="T0" fmla="*/ 17 w 277"/>
                  <a:gd name="T1" fmla="*/ 18 h 340"/>
                  <a:gd name="T2" fmla="*/ 0 w 277"/>
                  <a:gd name="T3" fmla="*/ 7 h 340"/>
                  <a:gd name="T4" fmla="*/ 2 w 277"/>
                  <a:gd name="T5" fmla="*/ 6 h 340"/>
                  <a:gd name="T6" fmla="*/ 3 w 277"/>
                  <a:gd name="T7" fmla="*/ 5 h 340"/>
                  <a:gd name="T8" fmla="*/ 4 w 277"/>
                  <a:gd name="T9" fmla="*/ 3 h 340"/>
                  <a:gd name="T10" fmla="*/ 5 w 277"/>
                  <a:gd name="T11" fmla="*/ 3 h 340"/>
                  <a:gd name="T12" fmla="*/ 6 w 277"/>
                  <a:gd name="T13" fmla="*/ 3 h 340"/>
                  <a:gd name="T14" fmla="*/ 8 w 277"/>
                  <a:gd name="T15" fmla="*/ 1 h 340"/>
                  <a:gd name="T16" fmla="*/ 9 w 277"/>
                  <a:gd name="T17" fmla="*/ 1 h 340"/>
                  <a:gd name="T18" fmla="*/ 10 w 277"/>
                  <a:gd name="T19" fmla="*/ 0 h 340"/>
                  <a:gd name="T20" fmla="*/ 35 w 277"/>
                  <a:gd name="T21" fmla="*/ 43 h 340"/>
                  <a:gd name="T22" fmla="*/ 7 w 277"/>
                  <a:gd name="T23" fmla="*/ 24 h 340"/>
                  <a:gd name="T24" fmla="*/ 17 w 277"/>
                  <a:gd name="T25" fmla="*/ 18 h 3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340"/>
                  <a:gd name="T41" fmla="*/ 277 w 277"/>
                  <a:gd name="T42" fmla="*/ 340 h 3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340">
                    <a:moveTo>
                      <a:pt x="136" y="142"/>
                    </a:moveTo>
                    <a:lnTo>
                      <a:pt x="0" y="56"/>
                    </a:lnTo>
                    <a:lnTo>
                      <a:pt x="9" y="48"/>
                    </a:lnTo>
                    <a:lnTo>
                      <a:pt x="18" y="39"/>
                    </a:lnTo>
                    <a:lnTo>
                      <a:pt x="27" y="31"/>
                    </a:lnTo>
                    <a:lnTo>
                      <a:pt x="38" y="25"/>
                    </a:lnTo>
                    <a:lnTo>
                      <a:pt x="48" y="19"/>
                    </a:lnTo>
                    <a:lnTo>
                      <a:pt x="58" y="12"/>
                    </a:lnTo>
                    <a:lnTo>
                      <a:pt x="69" y="6"/>
                    </a:lnTo>
                    <a:lnTo>
                      <a:pt x="79" y="0"/>
                    </a:lnTo>
                    <a:lnTo>
                      <a:pt x="277" y="340"/>
                    </a:lnTo>
                    <a:lnTo>
                      <a:pt x="52" y="195"/>
                    </a:lnTo>
                    <a:lnTo>
                      <a:pt x="136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2" name="Freeform 69"/>
              <p:cNvSpPr>
                <a:spLocks/>
              </p:cNvSpPr>
              <p:nvPr/>
            </p:nvSpPr>
            <p:spPr bwMode="auto">
              <a:xfrm>
                <a:off x="3225" y="1578"/>
                <a:ext cx="104" cy="128"/>
              </a:xfrm>
              <a:custGeom>
                <a:avLst/>
                <a:gdLst>
                  <a:gd name="T0" fmla="*/ 19 w 209"/>
                  <a:gd name="T1" fmla="*/ 23 h 256"/>
                  <a:gd name="T2" fmla="*/ 2 w 209"/>
                  <a:gd name="T3" fmla="*/ 32 h 256"/>
                  <a:gd name="T4" fmla="*/ 0 w 209"/>
                  <a:gd name="T5" fmla="*/ 27 h 256"/>
                  <a:gd name="T6" fmla="*/ 18 w 209"/>
                  <a:gd name="T7" fmla="*/ 0 h 256"/>
                  <a:gd name="T8" fmla="*/ 19 w 209"/>
                  <a:gd name="T9" fmla="*/ 1 h 256"/>
                  <a:gd name="T10" fmla="*/ 20 w 209"/>
                  <a:gd name="T11" fmla="*/ 1 h 256"/>
                  <a:gd name="T12" fmla="*/ 21 w 209"/>
                  <a:gd name="T13" fmla="*/ 1 h 256"/>
                  <a:gd name="T14" fmla="*/ 22 w 209"/>
                  <a:gd name="T15" fmla="*/ 2 h 256"/>
                  <a:gd name="T16" fmla="*/ 23 w 209"/>
                  <a:gd name="T17" fmla="*/ 3 h 256"/>
                  <a:gd name="T18" fmla="*/ 24 w 209"/>
                  <a:gd name="T19" fmla="*/ 3 h 256"/>
                  <a:gd name="T20" fmla="*/ 25 w 209"/>
                  <a:gd name="T21" fmla="*/ 4 h 256"/>
                  <a:gd name="T22" fmla="*/ 26 w 209"/>
                  <a:gd name="T23" fmla="*/ 5 h 256"/>
                  <a:gd name="T24" fmla="*/ 10 w 209"/>
                  <a:gd name="T25" fmla="*/ 17 h 256"/>
                  <a:gd name="T26" fmla="*/ 19 w 209"/>
                  <a:gd name="T27" fmla="*/ 23 h 2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256"/>
                  <a:gd name="T44" fmla="*/ 209 w 209"/>
                  <a:gd name="T45" fmla="*/ 256 h 2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256">
                    <a:moveTo>
                      <a:pt x="157" y="186"/>
                    </a:moveTo>
                    <a:lnTo>
                      <a:pt x="23" y="256"/>
                    </a:lnTo>
                    <a:lnTo>
                      <a:pt x="0" y="216"/>
                    </a:lnTo>
                    <a:lnTo>
                      <a:pt x="147" y="0"/>
                    </a:lnTo>
                    <a:lnTo>
                      <a:pt x="155" y="5"/>
                    </a:lnTo>
                    <a:lnTo>
                      <a:pt x="163" y="9"/>
                    </a:lnTo>
                    <a:lnTo>
                      <a:pt x="171" y="14"/>
                    </a:lnTo>
                    <a:lnTo>
                      <a:pt x="179" y="19"/>
                    </a:lnTo>
                    <a:lnTo>
                      <a:pt x="186" y="24"/>
                    </a:lnTo>
                    <a:lnTo>
                      <a:pt x="194" y="30"/>
                    </a:lnTo>
                    <a:lnTo>
                      <a:pt x="202" y="36"/>
                    </a:lnTo>
                    <a:lnTo>
                      <a:pt x="209" y="42"/>
                    </a:lnTo>
                    <a:lnTo>
                      <a:pt x="87" y="137"/>
                    </a:lnTo>
                    <a:lnTo>
                      <a:pt x="157" y="1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3" name="Freeform 70"/>
              <p:cNvSpPr>
                <a:spLocks/>
              </p:cNvSpPr>
              <p:nvPr/>
            </p:nvSpPr>
            <p:spPr bwMode="auto">
              <a:xfrm>
                <a:off x="3157" y="1558"/>
                <a:ext cx="122" cy="108"/>
              </a:xfrm>
              <a:custGeom>
                <a:avLst/>
                <a:gdLst>
                  <a:gd name="T0" fmla="*/ 30 w 246"/>
                  <a:gd name="T1" fmla="*/ 3 h 216"/>
                  <a:gd name="T2" fmla="*/ 14 w 246"/>
                  <a:gd name="T3" fmla="*/ 27 h 216"/>
                  <a:gd name="T4" fmla="*/ 0 w 246"/>
                  <a:gd name="T5" fmla="*/ 3 h 216"/>
                  <a:gd name="T6" fmla="*/ 1 w 246"/>
                  <a:gd name="T7" fmla="*/ 2 h 216"/>
                  <a:gd name="T8" fmla="*/ 3 w 246"/>
                  <a:gd name="T9" fmla="*/ 2 h 216"/>
                  <a:gd name="T10" fmla="*/ 5 w 246"/>
                  <a:gd name="T11" fmla="*/ 1 h 216"/>
                  <a:gd name="T12" fmla="*/ 7 w 246"/>
                  <a:gd name="T13" fmla="*/ 1 h 216"/>
                  <a:gd name="T14" fmla="*/ 9 w 246"/>
                  <a:gd name="T15" fmla="*/ 1 h 216"/>
                  <a:gd name="T16" fmla="*/ 10 w 246"/>
                  <a:gd name="T17" fmla="*/ 1 h 216"/>
                  <a:gd name="T18" fmla="*/ 12 w 246"/>
                  <a:gd name="T19" fmla="*/ 0 h 216"/>
                  <a:gd name="T20" fmla="*/ 14 w 246"/>
                  <a:gd name="T21" fmla="*/ 0 h 216"/>
                  <a:gd name="T22" fmla="*/ 16 w 246"/>
                  <a:gd name="T23" fmla="*/ 0 h 216"/>
                  <a:gd name="T24" fmla="*/ 18 w 246"/>
                  <a:gd name="T25" fmla="*/ 1 h 216"/>
                  <a:gd name="T26" fmla="*/ 20 w 246"/>
                  <a:gd name="T27" fmla="*/ 1 h 216"/>
                  <a:gd name="T28" fmla="*/ 22 w 246"/>
                  <a:gd name="T29" fmla="*/ 1 h 216"/>
                  <a:gd name="T30" fmla="*/ 24 w 246"/>
                  <a:gd name="T31" fmla="*/ 2 h 216"/>
                  <a:gd name="T32" fmla="*/ 26 w 246"/>
                  <a:gd name="T33" fmla="*/ 2 h 216"/>
                  <a:gd name="T34" fmla="*/ 28 w 246"/>
                  <a:gd name="T35" fmla="*/ 3 h 216"/>
                  <a:gd name="T36" fmla="*/ 30 w 246"/>
                  <a:gd name="T37" fmla="*/ 3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6"/>
                  <a:gd name="T58" fmla="*/ 0 h 216"/>
                  <a:gd name="T59" fmla="*/ 246 w 246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6" h="216">
                    <a:moveTo>
                      <a:pt x="246" y="24"/>
                    </a:moveTo>
                    <a:lnTo>
                      <a:pt x="114" y="216"/>
                    </a:lnTo>
                    <a:lnTo>
                      <a:pt x="0" y="19"/>
                    </a:lnTo>
                    <a:lnTo>
                      <a:pt x="14" y="15"/>
                    </a:lnTo>
                    <a:lnTo>
                      <a:pt x="28" y="11"/>
                    </a:lnTo>
                    <a:lnTo>
                      <a:pt x="43" y="8"/>
                    </a:lnTo>
                    <a:lnTo>
                      <a:pt x="58" y="4"/>
                    </a:lnTo>
                    <a:lnTo>
                      <a:pt x="72" y="2"/>
                    </a:lnTo>
                    <a:lnTo>
                      <a:pt x="87" y="1"/>
                    </a:lnTo>
                    <a:lnTo>
                      <a:pt x="103" y="0"/>
                    </a:lnTo>
                    <a:lnTo>
                      <a:pt x="118" y="0"/>
                    </a:lnTo>
                    <a:lnTo>
                      <a:pt x="135" y="0"/>
                    </a:lnTo>
                    <a:lnTo>
                      <a:pt x="151" y="1"/>
                    </a:lnTo>
                    <a:lnTo>
                      <a:pt x="167" y="3"/>
                    </a:lnTo>
                    <a:lnTo>
                      <a:pt x="183" y="6"/>
                    </a:lnTo>
                    <a:lnTo>
                      <a:pt x="199" y="9"/>
                    </a:lnTo>
                    <a:lnTo>
                      <a:pt x="214" y="14"/>
                    </a:lnTo>
                    <a:lnTo>
                      <a:pt x="231" y="18"/>
                    </a:lnTo>
                    <a:lnTo>
                      <a:pt x="24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4" name="Freeform 71"/>
              <p:cNvSpPr>
                <a:spLocks/>
              </p:cNvSpPr>
              <p:nvPr/>
            </p:nvSpPr>
            <p:spPr bwMode="auto">
              <a:xfrm>
                <a:off x="3037" y="1617"/>
                <a:ext cx="205" cy="305"/>
              </a:xfrm>
              <a:custGeom>
                <a:avLst/>
                <a:gdLst>
                  <a:gd name="T0" fmla="*/ 12 w 409"/>
                  <a:gd name="T1" fmla="*/ 0 h 611"/>
                  <a:gd name="T2" fmla="*/ 23 w 409"/>
                  <a:gd name="T3" fmla="*/ 7 h 611"/>
                  <a:gd name="T4" fmla="*/ 13 w 409"/>
                  <a:gd name="T5" fmla="*/ 13 h 611"/>
                  <a:gd name="T6" fmla="*/ 52 w 409"/>
                  <a:gd name="T7" fmla="*/ 38 h 611"/>
                  <a:gd name="T8" fmla="*/ 52 w 409"/>
                  <a:gd name="T9" fmla="*/ 76 h 611"/>
                  <a:gd name="T10" fmla="*/ 0 w 409"/>
                  <a:gd name="T11" fmla="*/ 76 h 611"/>
                  <a:gd name="T12" fmla="*/ 0 w 409"/>
                  <a:gd name="T13" fmla="*/ 29 h 611"/>
                  <a:gd name="T14" fmla="*/ 1 w 409"/>
                  <a:gd name="T15" fmla="*/ 25 h 611"/>
                  <a:gd name="T16" fmla="*/ 1 w 409"/>
                  <a:gd name="T17" fmla="*/ 21 h 611"/>
                  <a:gd name="T18" fmla="*/ 2 w 409"/>
                  <a:gd name="T19" fmla="*/ 17 h 611"/>
                  <a:gd name="T20" fmla="*/ 3 w 409"/>
                  <a:gd name="T21" fmla="*/ 13 h 611"/>
                  <a:gd name="T22" fmla="*/ 5 w 409"/>
                  <a:gd name="T23" fmla="*/ 10 h 611"/>
                  <a:gd name="T24" fmla="*/ 7 w 409"/>
                  <a:gd name="T25" fmla="*/ 6 h 611"/>
                  <a:gd name="T26" fmla="*/ 9 w 409"/>
                  <a:gd name="T27" fmla="*/ 3 h 611"/>
                  <a:gd name="T28" fmla="*/ 12 w 409"/>
                  <a:gd name="T29" fmla="*/ 0 h 6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9"/>
                  <a:gd name="T46" fmla="*/ 0 h 611"/>
                  <a:gd name="T47" fmla="*/ 409 w 409"/>
                  <a:gd name="T48" fmla="*/ 611 h 6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9" h="611">
                    <a:moveTo>
                      <a:pt x="91" y="0"/>
                    </a:moveTo>
                    <a:lnTo>
                      <a:pt x="182" y="58"/>
                    </a:lnTo>
                    <a:lnTo>
                      <a:pt x="99" y="110"/>
                    </a:lnTo>
                    <a:lnTo>
                      <a:pt x="409" y="311"/>
                    </a:lnTo>
                    <a:lnTo>
                      <a:pt x="409" y="611"/>
                    </a:lnTo>
                    <a:lnTo>
                      <a:pt x="0" y="611"/>
                    </a:lnTo>
                    <a:lnTo>
                      <a:pt x="0" y="239"/>
                    </a:lnTo>
                    <a:lnTo>
                      <a:pt x="1" y="205"/>
                    </a:lnTo>
                    <a:lnTo>
                      <a:pt x="6" y="173"/>
                    </a:lnTo>
                    <a:lnTo>
                      <a:pt x="14" y="141"/>
                    </a:lnTo>
                    <a:lnTo>
                      <a:pt x="23" y="111"/>
                    </a:lnTo>
                    <a:lnTo>
                      <a:pt x="37" y="81"/>
                    </a:lnTo>
                    <a:lnTo>
                      <a:pt x="52" y="52"/>
                    </a:lnTo>
                    <a:lnTo>
                      <a:pt x="70" y="2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5" name="Freeform 72"/>
              <p:cNvSpPr>
                <a:spLocks/>
              </p:cNvSpPr>
              <p:nvPr/>
            </p:nvSpPr>
            <p:spPr bwMode="auto">
              <a:xfrm>
                <a:off x="3188" y="1565"/>
                <a:ext cx="58" cy="48"/>
              </a:xfrm>
              <a:custGeom>
                <a:avLst/>
                <a:gdLst>
                  <a:gd name="T0" fmla="*/ 1 w 115"/>
                  <a:gd name="T1" fmla="*/ 0 h 95"/>
                  <a:gd name="T2" fmla="*/ 8 w 115"/>
                  <a:gd name="T3" fmla="*/ 4 h 95"/>
                  <a:gd name="T4" fmla="*/ 15 w 115"/>
                  <a:gd name="T5" fmla="*/ 1 h 95"/>
                  <a:gd name="T6" fmla="*/ 15 w 115"/>
                  <a:gd name="T7" fmla="*/ 12 h 95"/>
                  <a:gd name="T8" fmla="*/ 7 w 115"/>
                  <a:gd name="T9" fmla="*/ 7 h 95"/>
                  <a:gd name="T10" fmla="*/ 0 w 115"/>
                  <a:gd name="T11" fmla="*/ 12 h 95"/>
                  <a:gd name="T12" fmla="*/ 1 w 11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95"/>
                  <a:gd name="T23" fmla="*/ 115 w 115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95">
                    <a:moveTo>
                      <a:pt x="1" y="0"/>
                    </a:moveTo>
                    <a:lnTo>
                      <a:pt x="59" y="32"/>
                    </a:lnTo>
                    <a:lnTo>
                      <a:pt x="115" y="2"/>
                    </a:lnTo>
                    <a:lnTo>
                      <a:pt x="115" y="95"/>
                    </a:lnTo>
                    <a:lnTo>
                      <a:pt x="55" y="56"/>
                    </a:lnTo>
                    <a:lnTo>
                      <a:pt x="0" y="9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6" name="Rectangle 73"/>
              <p:cNvSpPr>
                <a:spLocks noChangeArrowheads="1"/>
              </p:cNvSpPr>
              <p:nvPr/>
            </p:nvSpPr>
            <p:spPr bwMode="auto">
              <a:xfrm>
                <a:off x="3181" y="1444"/>
                <a:ext cx="62" cy="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7" name="Freeform 74"/>
              <p:cNvSpPr>
                <a:spLocks/>
              </p:cNvSpPr>
              <p:nvPr/>
            </p:nvSpPr>
            <p:spPr bwMode="auto">
              <a:xfrm>
                <a:off x="3199" y="1799"/>
                <a:ext cx="22" cy="23"/>
              </a:xfrm>
              <a:custGeom>
                <a:avLst/>
                <a:gdLst>
                  <a:gd name="T0" fmla="*/ 2 w 45"/>
                  <a:gd name="T1" fmla="*/ 6 h 46"/>
                  <a:gd name="T2" fmla="*/ 3 w 45"/>
                  <a:gd name="T3" fmla="*/ 6 h 46"/>
                  <a:gd name="T4" fmla="*/ 4 w 45"/>
                  <a:gd name="T5" fmla="*/ 5 h 46"/>
                  <a:gd name="T6" fmla="*/ 5 w 45"/>
                  <a:gd name="T7" fmla="*/ 5 h 46"/>
                  <a:gd name="T8" fmla="*/ 5 w 45"/>
                  <a:gd name="T9" fmla="*/ 3 h 46"/>
                  <a:gd name="T10" fmla="*/ 5 w 45"/>
                  <a:gd name="T11" fmla="*/ 1 h 46"/>
                  <a:gd name="T12" fmla="*/ 4 w 45"/>
                  <a:gd name="T13" fmla="*/ 1 h 46"/>
                  <a:gd name="T14" fmla="*/ 3 w 45"/>
                  <a:gd name="T15" fmla="*/ 1 h 46"/>
                  <a:gd name="T16" fmla="*/ 2 w 45"/>
                  <a:gd name="T17" fmla="*/ 0 h 46"/>
                  <a:gd name="T18" fmla="*/ 1 w 45"/>
                  <a:gd name="T19" fmla="*/ 1 h 46"/>
                  <a:gd name="T20" fmla="*/ 0 w 45"/>
                  <a:gd name="T21" fmla="*/ 1 h 46"/>
                  <a:gd name="T22" fmla="*/ 0 w 45"/>
                  <a:gd name="T23" fmla="*/ 1 h 46"/>
                  <a:gd name="T24" fmla="*/ 0 w 45"/>
                  <a:gd name="T25" fmla="*/ 3 h 46"/>
                  <a:gd name="T26" fmla="*/ 0 w 45"/>
                  <a:gd name="T27" fmla="*/ 5 h 46"/>
                  <a:gd name="T28" fmla="*/ 0 w 45"/>
                  <a:gd name="T29" fmla="*/ 5 h 46"/>
                  <a:gd name="T30" fmla="*/ 1 w 45"/>
                  <a:gd name="T31" fmla="*/ 6 h 46"/>
                  <a:gd name="T32" fmla="*/ 2 w 45"/>
                  <a:gd name="T33" fmla="*/ 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6"/>
                  <a:gd name="T53" fmla="*/ 45 w 45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6">
                    <a:moveTo>
                      <a:pt x="22" y="46"/>
                    </a:moveTo>
                    <a:lnTo>
                      <a:pt x="31" y="44"/>
                    </a:lnTo>
                    <a:lnTo>
                      <a:pt x="38" y="39"/>
                    </a:lnTo>
                    <a:lnTo>
                      <a:pt x="43" y="33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3"/>
                    </a:lnTo>
                    <a:lnTo>
                      <a:pt x="3" y="33"/>
                    </a:lnTo>
                    <a:lnTo>
                      <a:pt x="7" y="39"/>
                    </a:lnTo>
                    <a:lnTo>
                      <a:pt x="14" y="44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48" name="Freeform 75"/>
              <p:cNvSpPr>
                <a:spLocks/>
              </p:cNvSpPr>
              <p:nvPr/>
            </p:nvSpPr>
            <p:spPr bwMode="auto">
              <a:xfrm>
                <a:off x="3199" y="1857"/>
                <a:ext cx="22" cy="22"/>
              </a:xfrm>
              <a:custGeom>
                <a:avLst/>
                <a:gdLst>
                  <a:gd name="T0" fmla="*/ 2 w 45"/>
                  <a:gd name="T1" fmla="*/ 5 h 45"/>
                  <a:gd name="T2" fmla="*/ 3 w 45"/>
                  <a:gd name="T3" fmla="*/ 5 h 45"/>
                  <a:gd name="T4" fmla="*/ 4 w 45"/>
                  <a:gd name="T5" fmla="*/ 4 h 45"/>
                  <a:gd name="T6" fmla="*/ 5 w 45"/>
                  <a:gd name="T7" fmla="*/ 4 h 45"/>
                  <a:gd name="T8" fmla="*/ 5 w 45"/>
                  <a:gd name="T9" fmla="*/ 2 h 45"/>
                  <a:gd name="T10" fmla="*/ 5 w 45"/>
                  <a:gd name="T11" fmla="*/ 1 h 45"/>
                  <a:gd name="T12" fmla="*/ 4 w 45"/>
                  <a:gd name="T13" fmla="*/ 0 h 45"/>
                  <a:gd name="T14" fmla="*/ 3 w 45"/>
                  <a:gd name="T15" fmla="*/ 0 h 45"/>
                  <a:gd name="T16" fmla="*/ 2 w 45"/>
                  <a:gd name="T17" fmla="*/ 0 h 45"/>
                  <a:gd name="T18" fmla="*/ 1 w 45"/>
                  <a:gd name="T19" fmla="*/ 0 h 45"/>
                  <a:gd name="T20" fmla="*/ 0 w 45"/>
                  <a:gd name="T21" fmla="*/ 0 h 45"/>
                  <a:gd name="T22" fmla="*/ 0 w 45"/>
                  <a:gd name="T23" fmla="*/ 1 h 45"/>
                  <a:gd name="T24" fmla="*/ 0 w 45"/>
                  <a:gd name="T25" fmla="*/ 2 h 45"/>
                  <a:gd name="T26" fmla="*/ 0 w 45"/>
                  <a:gd name="T27" fmla="*/ 4 h 45"/>
                  <a:gd name="T28" fmla="*/ 0 w 45"/>
                  <a:gd name="T29" fmla="*/ 4 h 45"/>
                  <a:gd name="T30" fmla="*/ 1 w 45"/>
                  <a:gd name="T31" fmla="*/ 5 h 45"/>
                  <a:gd name="T32" fmla="*/ 2 w 45"/>
                  <a:gd name="T33" fmla="*/ 5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5"/>
                  <a:gd name="T53" fmla="*/ 45 w 45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5">
                    <a:moveTo>
                      <a:pt x="22" y="45"/>
                    </a:move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7"/>
                    </a:lnTo>
                    <a:lnTo>
                      <a:pt x="3" y="13"/>
                    </a:lnTo>
                    <a:lnTo>
                      <a:pt x="0" y="23"/>
                    </a:lnTo>
                    <a:lnTo>
                      <a:pt x="3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2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3140" name="Freeform 76"/>
            <p:cNvSpPr>
              <a:spLocks/>
            </p:cNvSpPr>
            <p:nvPr/>
          </p:nvSpPr>
          <p:spPr bwMode="auto">
            <a:xfrm>
              <a:off x="2962" y="1660"/>
              <a:ext cx="13" cy="14"/>
            </a:xfrm>
            <a:custGeom>
              <a:avLst/>
              <a:gdLst>
                <a:gd name="T0" fmla="*/ 1 w 46"/>
                <a:gd name="T1" fmla="*/ 1 h 46"/>
                <a:gd name="T2" fmla="*/ 1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0 h 46"/>
                <a:gd name="T12" fmla="*/ 1 w 46"/>
                <a:gd name="T13" fmla="*/ 0 h 46"/>
                <a:gd name="T14" fmla="*/ 1 w 46"/>
                <a:gd name="T15" fmla="*/ 0 h 46"/>
                <a:gd name="T16" fmla="*/ 1 w 46"/>
                <a:gd name="T17" fmla="*/ 0 h 46"/>
                <a:gd name="T18" fmla="*/ 0 w 46"/>
                <a:gd name="T19" fmla="*/ 0 h 46"/>
                <a:gd name="T20" fmla="*/ 0 w 46"/>
                <a:gd name="T21" fmla="*/ 0 h 46"/>
                <a:gd name="T22" fmla="*/ 0 w 46"/>
                <a:gd name="T23" fmla="*/ 0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1 h 46"/>
                <a:gd name="T32" fmla="*/ 1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41" name="Freeform 77"/>
            <p:cNvSpPr>
              <a:spLocks/>
            </p:cNvSpPr>
            <p:nvPr/>
          </p:nvSpPr>
          <p:spPr bwMode="auto">
            <a:xfrm>
              <a:off x="2996" y="1660"/>
              <a:ext cx="14" cy="14"/>
            </a:xfrm>
            <a:custGeom>
              <a:avLst/>
              <a:gdLst>
                <a:gd name="T0" fmla="*/ 1 w 46"/>
                <a:gd name="T1" fmla="*/ 1 h 46"/>
                <a:gd name="T2" fmla="*/ 1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0 h 46"/>
                <a:gd name="T12" fmla="*/ 1 w 46"/>
                <a:gd name="T13" fmla="*/ 0 h 46"/>
                <a:gd name="T14" fmla="*/ 1 w 46"/>
                <a:gd name="T15" fmla="*/ 0 h 46"/>
                <a:gd name="T16" fmla="*/ 1 w 46"/>
                <a:gd name="T17" fmla="*/ 0 h 46"/>
                <a:gd name="T18" fmla="*/ 0 w 46"/>
                <a:gd name="T19" fmla="*/ 0 h 46"/>
                <a:gd name="T20" fmla="*/ 0 w 46"/>
                <a:gd name="T21" fmla="*/ 0 h 46"/>
                <a:gd name="T22" fmla="*/ 0 w 46"/>
                <a:gd name="T23" fmla="*/ 0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1 h 46"/>
                <a:gd name="T32" fmla="*/ 1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3142" name="Group 78"/>
            <p:cNvGrpSpPr>
              <a:grpSpLocks noChangeAspect="1"/>
            </p:cNvGrpSpPr>
            <p:nvPr/>
          </p:nvGrpSpPr>
          <p:grpSpPr bwMode="auto">
            <a:xfrm>
              <a:off x="2988" y="1808"/>
              <a:ext cx="285" cy="168"/>
              <a:chOff x="1728" y="1392"/>
              <a:chExt cx="741" cy="436"/>
            </a:xfrm>
          </p:grpSpPr>
          <p:sp>
            <p:nvSpPr>
              <p:cNvPr id="43143" name="AutoShape 79"/>
              <p:cNvSpPr>
                <a:spLocks noChangeAspect="1" noChangeArrowheads="1" noTextEdit="1"/>
              </p:cNvSpPr>
              <p:nvPr/>
            </p:nvSpPr>
            <p:spPr bwMode="auto">
              <a:xfrm>
                <a:off x="1728" y="1392"/>
                <a:ext cx="741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44" name="Freeform 80"/>
              <p:cNvSpPr>
                <a:spLocks/>
              </p:cNvSpPr>
              <p:nvPr/>
            </p:nvSpPr>
            <p:spPr bwMode="auto">
              <a:xfrm>
                <a:off x="1760" y="1419"/>
                <a:ext cx="668" cy="343"/>
              </a:xfrm>
              <a:custGeom>
                <a:avLst/>
                <a:gdLst>
                  <a:gd name="T0" fmla="*/ 0 w 1335"/>
                  <a:gd name="T1" fmla="*/ 46 h 686"/>
                  <a:gd name="T2" fmla="*/ 2 w 1335"/>
                  <a:gd name="T3" fmla="*/ 37 h 686"/>
                  <a:gd name="T4" fmla="*/ 7 w 1335"/>
                  <a:gd name="T5" fmla="*/ 29 h 686"/>
                  <a:gd name="T6" fmla="*/ 19 w 1335"/>
                  <a:gd name="T7" fmla="*/ 21 h 686"/>
                  <a:gd name="T8" fmla="*/ 32 w 1335"/>
                  <a:gd name="T9" fmla="*/ 19 h 686"/>
                  <a:gd name="T10" fmla="*/ 44 w 1335"/>
                  <a:gd name="T11" fmla="*/ 20 h 686"/>
                  <a:gd name="T12" fmla="*/ 53 w 1335"/>
                  <a:gd name="T13" fmla="*/ 25 h 686"/>
                  <a:gd name="T14" fmla="*/ 60 w 1335"/>
                  <a:gd name="T15" fmla="*/ 31 h 686"/>
                  <a:gd name="T16" fmla="*/ 79 w 1335"/>
                  <a:gd name="T17" fmla="*/ 25 h 686"/>
                  <a:gd name="T18" fmla="*/ 88 w 1335"/>
                  <a:gd name="T19" fmla="*/ 23 h 686"/>
                  <a:gd name="T20" fmla="*/ 97 w 1335"/>
                  <a:gd name="T21" fmla="*/ 20 h 686"/>
                  <a:gd name="T22" fmla="*/ 107 w 1335"/>
                  <a:gd name="T23" fmla="*/ 19 h 686"/>
                  <a:gd name="T24" fmla="*/ 111 w 1335"/>
                  <a:gd name="T25" fmla="*/ 19 h 686"/>
                  <a:gd name="T26" fmla="*/ 117 w 1335"/>
                  <a:gd name="T27" fmla="*/ 9 h 686"/>
                  <a:gd name="T28" fmla="*/ 124 w 1335"/>
                  <a:gd name="T29" fmla="*/ 3 h 686"/>
                  <a:gd name="T30" fmla="*/ 140 w 1335"/>
                  <a:gd name="T31" fmla="*/ 0 h 686"/>
                  <a:gd name="T32" fmla="*/ 150 w 1335"/>
                  <a:gd name="T33" fmla="*/ 3 h 686"/>
                  <a:gd name="T34" fmla="*/ 156 w 1335"/>
                  <a:gd name="T35" fmla="*/ 5 h 686"/>
                  <a:gd name="T36" fmla="*/ 160 w 1335"/>
                  <a:gd name="T37" fmla="*/ 10 h 686"/>
                  <a:gd name="T38" fmla="*/ 145 w 1335"/>
                  <a:gd name="T39" fmla="*/ 15 h 686"/>
                  <a:gd name="T40" fmla="*/ 130 w 1335"/>
                  <a:gd name="T41" fmla="*/ 21 h 686"/>
                  <a:gd name="T42" fmla="*/ 137 w 1335"/>
                  <a:gd name="T43" fmla="*/ 37 h 686"/>
                  <a:gd name="T44" fmla="*/ 153 w 1335"/>
                  <a:gd name="T45" fmla="*/ 36 h 686"/>
                  <a:gd name="T46" fmla="*/ 160 w 1335"/>
                  <a:gd name="T47" fmla="*/ 35 h 686"/>
                  <a:gd name="T48" fmla="*/ 167 w 1335"/>
                  <a:gd name="T49" fmla="*/ 33 h 686"/>
                  <a:gd name="T50" fmla="*/ 166 w 1335"/>
                  <a:gd name="T51" fmla="*/ 45 h 686"/>
                  <a:gd name="T52" fmla="*/ 158 w 1335"/>
                  <a:gd name="T53" fmla="*/ 54 h 686"/>
                  <a:gd name="T54" fmla="*/ 142 w 1335"/>
                  <a:gd name="T55" fmla="*/ 58 h 686"/>
                  <a:gd name="T56" fmla="*/ 129 w 1335"/>
                  <a:gd name="T57" fmla="*/ 53 h 686"/>
                  <a:gd name="T58" fmla="*/ 120 w 1335"/>
                  <a:gd name="T59" fmla="*/ 45 h 686"/>
                  <a:gd name="T60" fmla="*/ 114 w 1335"/>
                  <a:gd name="T61" fmla="*/ 48 h 686"/>
                  <a:gd name="T62" fmla="*/ 101 w 1335"/>
                  <a:gd name="T63" fmla="*/ 51 h 686"/>
                  <a:gd name="T64" fmla="*/ 97 w 1335"/>
                  <a:gd name="T65" fmla="*/ 53 h 686"/>
                  <a:gd name="T66" fmla="*/ 89 w 1335"/>
                  <a:gd name="T67" fmla="*/ 55 h 686"/>
                  <a:gd name="T68" fmla="*/ 81 w 1335"/>
                  <a:gd name="T69" fmla="*/ 57 h 686"/>
                  <a:gd name="T70" fmla="*/ 67 w 1335"/>
                  <a:gd name="T71" fmla="*/ 59 h 686"/>
                  <a:gd name="T72" fmla="*/ 60 w 1335"/>
                  <a:gd name="T73" fmla="*/ 73 h 686"/>
                  <a:gd name="T74" fmla="*/ 50 w 1335"/>
                  <a:gd name="T75" fmla="*/ 82 h 686"/>
                  <a:gd name="T76" fmla="*/ 33 w 1335"/>
                  <a:gd name="T77" fmla="*/ 86 h 686"/>
                  <a:gd name="T78" fmla="*/ 18 w 1335"/>
                  <a:gd name="T79" fmla="*/ 81 h 686"/>
                  <a:gd name="T80" fmla="*/ 11 w 1335"/>
                  <a:gd name="T81" fmla="*/ 76 h 686"/>
                  <a:gd name="T82" fmla="*/ 7 w 1335"/>
                  <a:gd name="T83" fmla="*/ 72 h 686"/>
                  <a:gd name="T84" fmla="*/ 19 w 1335"/>
                  <a:gd name="T85" fmla="*/ 68 h 686"/>
                  <a:gd name="T86" fmla="*/ 45 w 1335"/>
                  <a:gd name="T87" fmla="*/ 62 h 686"/>
                  <a:gd name="T88" fmla="*/ 35 w 1335"/>
                  <a:gd name="T89" fmla="*/ 43 h 686"/>
                  <a:gd name="T90" fmla="*/ 22 w 1335"/>
                  <a:gd name="T91" fmla="*/ 43 h 686"/>
                  <a:gd name="T92" fmla="*/ 4 w 1335"/>
                  <a:gd name="T93" fmla="*/ 44 h 686"/>
                  <a:gd name="T94" fmla="*/ 1 w 1335"/>
                  <a:gd name="T95" fmla="*/ 45 h 686"/>
                  <a:gd name="T96" fmla="*/ 0 w 1335"/>
                  <a:gd name="T97" fmla="*/ 46 h 686"/>
                  <a:gd name="T98" fmla="*/ 0 w 1335"/>
                  <a:gd name="T99" fmla="*/ 46 h 6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35"/>
                  <a:gd name="T151" fmla="*/ 0 h 686"/>
                  <a:gd name="T152" fmla="*/ 1335 w 1335"/>
                  <a:gd name="T153" fmla="*/ 686 h 6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35" h="686">
                    <a:moveTo>
                      <a:pt x="0" y="369"/>
                    </a:moveTo>
                    <a:lnTo>
                      <a:pt x="15" y="295"/>
                    </a:lnTo>
                    <a:lnTo>
                      <a:pt x="53" y="234"/>
                    </a:lnTo>
                    <a:lnTo>
                      <a:pt x="146" y="169"/>
                    </a:lnTo>
                    <a:lnTo>
                      <a:pt x="250" y="150"/>
                    </a:lnTo>
                    <a:lnTo>
                      <a:pt x="347" y="158"/>
                    </a:lnTo>
                    <a:lnTo>
                      <a:pt x="423" y="200"/>
                    </a:lnTo>
                    <a:lnTo>
                      <a:pt x="477" y="253"/>
                    </a:lnTo>
                    <a:lnTo>
                      <a:pt x="630" y="207"/>
                    </a:lnTo>
                    <a:lnTo>
                      <a:pt x="697" y="184"/>
                    </a:lnTo>
                    <a:lnTo>
                      <a:pt x="769" y="156"/>
                    </a:lnTo>
                    <a:lnTo>
                      <a:pt x="853" y="148"/>
                    </a:lnTo>
                    <a:lnTo>
                      <a:pt x="883" y="148"/>
                    </a:lnTo>
                    <a:lnTo>
                      <a:pt x="933" y="72"/>
                    </a:lnTo>
                    <a:lnTo>
                      <a:pt x="991" y="25"/>
                    </a:lnTo>
                    <a:lnTo>
                      <a:pt x="1117" y="0"/>
                    </a:lnTo>
                    <a:lnTo>
                      <a:pt x="1199" y="17"/>
                    </a:lnTo>
                    <a:lnTo>
                      <a:pt x="1244" y="40"/>
                    </a:lnTo>
                    <a:lnTo>
                      <a:pt x="1275" y="78"/>
                    </a:lnTo>
                    <a:lnTo>
                      <a:pt x="1157" y="122"/>
                    </a:lnTo>
                    <a:lnTo>
                      <a:pt x="1037" y="169"/>
                    </a:lnTo>
                    <a:lnTo>
                      <a:pt x="1096" y="295"/>
                    </a:lnTo>
                    <a:lnTo>
                      <a:pt x="1219" y="281"/>
                    </a:lnTo>
                    <a:lnTo>
                      <a:pt x="1280" y="278"/>
                    </a:lnTo>
                    <a:lnTo>
                      <a:pt x="1335" y="262"/>
                    </a:lnTo>
                    <a:lnTo>
                      <a:pt x="1326" y="361"/>
                    </a:lnTo>
                    <a:lnTo>
                      <a:pt x="1263" y="439"/>
                    </a:lnTo>
                    <a:lnTo>
                      <a:pt x="1132" y="468"/>
                    </a:lnTo>
                    <a:lnTo>
                      <a:pt x="1026" y="431"/>
                    </a:lnTo>
                    <a:lnTo>
                      <a:pt x="955" y="363"/>
                    </a:lnTo>
                    <a:lnTo>
                      <a:pt x="906" y="388"/>
                    </a:lnTo>
                    <a:lnTo>
                      <a:pt x="803" y="411"/>
                    </a:lnTo>
                    <a:lnTo>
                      <a:pt x="769" y="426"/>
                    </a:lnTo>
                    <a:lnTo>
                      <a:pt x="705" y="447"/>
                    </a:lnTo>
                    <a:lnTo>
                      <a:pt x="646" y="458"/>
                    </a:lnTo>
                    <a:lnTo>
                      <a:pt x="535" y="473"/>
                    </a:lnTo>
                    <a:lnTo>
                      <a:pt x="477" y="578"/>
                    </a:lnTo>
                    <a:lnTo>
                      <a:pt x="393" y="656"/>
                    </a:lnTo>
                    <a:lnTo>
                      <a:pt x="258" y="686"/>
                    </a:lnTo>
                    <a:lnTo>
                      <a:pt x="144" y="648"/>
                    </a:lnTo>
                    <a:lnTo>
                      <a:pt x="81" y="606"/>
                    </a:lnTo>
                    <a:lnTo>
                      <a:pt x="49" y="576"/>
                    </a:lnTo>
                    <a:lnTo>
                      <a:pt x="152" y="538"/>
                    </a:lnTo>
                    <a:lnTo>
                      <a:pt x="353" y="498"/>
                    </a:lnTo>
                    <a:lnTo>
                      <a:pt x="277" y="340"/>
                    </a:lnTo>
                    <a:lnTo>
                      <a:pt x="173" y="340"/>
                    </a:lnTo>
                    <a:lnTo>
                      <a:pt x="32" y="359"/>
                    </a:lnTo>
                    <a:lnTo>
                      <a:pt x="3" y="367"/>
                    </a:lnTo>
                    <a:lnTo>
                      <a:pt x="0" y="3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45" name="Freeform 81"/>
              <p:cNvSpPr>
                <a:spLocks/>
              </p:cNvSpPr>
              <p:nvPr/>
            </p:nvSpPr>
            <p:spPr bwMode="auto">
              <a:xfrm>
                <a:off x="1935" y="1664"/>
                <a:ext cx="25" cy="40"/>
              </a:xfrm>
              <a:custGeom>
                <a:avLst/>
                <a:gdLst>
                  <a:gd name="T0" fmla="*/ 5 w 50"/>
                  <a:gd name="T1" fmla="*/ 0 h 80"/>
                  <a:gd name="T2" fmla="*/ 6 w 50"/>
                  <a:gd name="T3" fmla="*/ 1 h 80"/>
                  <a:gd name="T4" fmla="*/ 6 w 50"/>
                  <a:gd name="T5" fmla="*/ 3 h 80"/>
                  <a:gd name="T6" fmla="*/ 6 w 50"/>
                  <a:gd name="T7" fmla="*/ 5 h 80"/>
                  <a:gd name="T8" fmla="*/ 5 w 50"/>
                  <a:gd name="T9" fmla="*/ 5 h 80"/>
                  <a:gd name="T10" fmla="*/ 3 w 50"/>
                  <a:gd name="T11" fmla="*/ 6 h 80"/>
                  <a:gd name="T12" fmla="*/ 3 w 50"/>
                  <a:gd name="T13" fmla="*/ 9 h 80"/>
                  <a:gd name="T14" fmla="*/ 1 w 50"/>
                  <a:gd name="T15" fmla="*/ 10 h 80"/>
                  <a:gd name="T16" fmla="*/ 0 w 50"/>
                  <a:gd name="T17" fmla="*/ 10 h 80"/>
                  <a:gd name="T18" fmla="*/ 0 w 50"/>
                  <a:gd name="T19" fmla="*/ 9 h 80"/>
                  <a:gd name="T20" fmla="*/ 1 w 50"/>
                  <a:gd name="T21" fmla="*/ 7 h 80"/>
                  <a:gd name="T22" fmla="*/ 2 w 50"/>
                  <a:gd name="T23" fmla="*/ 6 h 80"/>
                  <a:gd name="T24" fmla="*/ 2 w 50"/>
                  <a:gd name="T25" fmla="*/ 5 h 80"/>
                  <a:gd name="T26" fmla="*/ 3 w 50"/>
                  <a:gd name="T27" fmla="*/ 3 h 80"/>
                  <a:gd name="T28" fmla="*/ 3 w 50"/>
                  <a:gd name="T29" fmla="*/ 3 h 80"/>
                  <a:gd name="T30" fmla="*/ 3 w 50"/>
                  <a:gd name="T31" fmla="*/ 1 h 80"/>
                  <a:gd name="T32" fmla="*/ 5 w 50"/>
                  <a:gd name="T33" fmla="*/ 0 h 80"/>
                  <a:gd name="T34" fmla="*/ 5 w 5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80"/>
                  <a:gd name="T56" fmla="*/ 50 w 5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80">
                    <a:moveTo>
                      <a:pt x="40" y="0"/>
                    </a:moveTo>
                    <a:lnTo>
                      <a:pt x="48" y="10"/>
                    </a:lnTo>
                    <a:lnTo>
                      <a:pt x="50" y="21"/>
                    </a:lnTo>
                    <a:lnTo>
                      <a:pt x="48" y="33"/>
                    </a:lnTo>
                    <a:lnTo>
                      <a:pt x="40" y="46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8" y="74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4" y="57"/>
                    </a:lnTo>
                    <a:lnTo>
                      <a:pt x="10" y="48"/>
                    </a:lnTo>
                    <a:lnTo>
                      <a:pt x="14" y="36"/>
                    </a:lnTo>
                    <a:lnTo>
                      <a:pt x="19" y="27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46" name="Freeform 82"/>
              <p:cNvSpPr>
                <a:spLocks/>
              </p:cNvSpPr>
              <p:nvPr/>
            </p:nvSpPr>
            <p:spPr bwMode="auto">
              <a:xfrm>
                <a:off x="1895" y="1682"/>
                <a:ext cx="25" cy="30"/>
              </a:xfrm>
              <a:custGeom>
                <a:avLst/>
                <a:gdLst>
                  <a:gd name="T0" fmla="*/ 5 w 50"/>
                  <a:gd name="T1" fmla="*/ 0 h 61"/>
                  <a:gd name="T2" fmla="*/ 6 w 50"/>
                  <a:gd name="T3" fmla="*/ 1 h 61"/>
                  <a:gd name="T4" fmla="*/ 6 w 50"/>
                  <a:gd name="T5" fmla="*/ 2 h 61"/>
                  <a:gd name="T6" fmla="*/ 6 w 50"/>
                  <a:gd name="T7" fmla="*/ 3 h 61"/>
                  <a:gd name="T8" fmla="*/ 6 w 50"/>
                  <a:gd name="T9" fmla="*/ 4 h 61"/>
                  <a:gd name="T10" fmla="*/ 5 w 50"/>
                  <a:gd name="T11" fmla="*/ 6 h 61"/>
                  <a:gd name="T12" fmla="*/ 3 w 50"/>
                  <a:gd name="T13" fmla="*/ 7 h 61"/>
                  <a:gd name="T14" fmla="*/ 2 w 50"/>
                  <a:gd name="T15" fmla="*/ 7 h 61"/>
                  <a:gd name="T16" fmla="*/ 1 w 50"/>
                  <a:gd name="T17" fmla="*/ 7 h 61"/>
                  <a:gd name="T18" fmla="*/ 0 w 50"/>
                  <a:gd name="T19" fmla="*/ 6 h 61"/>
                  <a:gd name="T20" fmla="*/ 1 w 50"/>
                  <a:gd name="T21" fmla="*/ 5 h 61"/>
                  <a:gd name="T22" fmla="*/ 2 w 50"/>
                  <a:gd name="T23" fmla="*/ 4 h 61"/>
                  <a:gd name="T24" fmla="*/ 3 w 50"/>
                  <a:gd name="T25" fmla="*/ 2 h 61"/>
                  <a:gd name="T26" fmla="*/ 3 w 50"/>
                  <a:gd name="T27" fmla="*/ 1 h 61"/>
                  <a:gd name="T28" fmla="*/ 5 w 50"/>
                  <a:gd name="T29" fmla="*/ 0 h 61"/>
                  <a:gd name="T30" fmla="*/ 5 w 50"/>
                  <a:gd name="T31" fmla="*/ 0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"/>
                  <a:gd name="T49" fmla="*/ 0 h 61"/>
                  <a:gd name="T50" fmla="*/ 50 w 50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" h="61">
                    <a:moveTo>
                      <a:pt x="37" y="0"/>
                    </a:moveTo>
                    <a:lnTo>
                      <a:pt x="44" y="10"/>
                    </a:lnTo>
                    <a:lnTo>
                      <a:pt x="50" y="18"/>
                    </a:lnTo>
                    <a:lnTo>
                      <a:pt x="50" y="25"/>
                    </a:lnTo>
                    <a:lnTo>
                      <a:pt x="50" y="35"/>
                    </a:lnTo>
                    <a:lnTo>
                      <a:pt x="40" y="50"/>
                    </a:lnTo>
                    <a:lnTo>
                      <a:pt x="27" y="59"/>
                    </a:lnTo>
                    <a:lnTo>
                      <a:pt x="10" y="61"/>
                    </a:lnTo>
                    <a:lnTo>
                      <a:pt x="2" y="59"/>
                    </a:lnTo>
                    <a:lnTo>
                      <a:pt x="0" y="52"/>
                    </a:lnTo>
                    <a:lnTo>
                      <a:pt x="2" y="44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29" y="1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47" name="Freeform 83"/>
              <p:cNvSpPr>
                <a:spLocks/>
              </p:cNvSpPr>
              <p:nvPr/>
            </p:nvSpPr>
            <p:spPr bwMode="auto">
              <a:xfrm>
                <a:off x="1871" y="1692"/>
                <a:ext cx="17" cy="30"/>
              </a:xfrm>
              <a:custGeom>
                <a:avLst/>
                <a:gdLst>
                  <a:gd name="T0" fmla="*/ 3 w 32"/>
                  <a:gd name="T1" fmla="*/ 0 h 59"/>
                  <a:gd name="T2" fmla="*/ 4 w 32"/>
                  <a:gd name="T3" fmla="*/ 1 h 59"/>
                  <a:gd name="T4" fmla="*/ 5 w 32"/>
                  <a:gd name="T5" fmla="*/ 3 h 59"/>
                  <a:gd name="T6" fmla="*/ 5 w 32"/>
                  <a:gd name="T7" fmla="*/ 5 h 59"/>
                  <a:gd name="T8" fmla="*/ 4 w 32"/>
                  <a:gd name="T9" fmla="*/ 6 h 59"/>
                  <a:gd name="T10" fmla="*/ 3 w 32"/>
                  <a:gd name="T11" fmla="*/ 7 h 59"/>
                  <a:gd name="T12" fmla="*/ 2 w 32"/>
                  <a:gd name="T13" fmla="*/ 8 h 59"/>
                  <a:gd name="T14" fmla="*/ 2 w 32"/>
                  <a:gd name="T15" fmla="*/ 8 h 59"/>
                  <a:gd name="T16" fmla="*/ 1 w 32"/>
                  <a:gd name="T17" fmla="*/ 7 h 59"/>
                  <a:gd name="T18" fmla="*/ 1 w 32"/>
                  <a:gd name="T19" fmla="*/ 6 h 59"/>
                  <a:gd name="T20" fmla="*/ 0 w 32"/>
                  <a:gd name="T21" fmla="*/ 5 h 59"/>
                  <a:gd name="T22" fmla="*/ 1 w 32"/>
                  <a:gd name="T23" fmla="*/ 4 h 59"/>
                  <a:gd name="T24" fmla="*/ 2 w 32"/>
                  <a:gd name="T25" fmla="*/ 2 h 59"/>
                  <a:gd name="T26" fmla="*/ 3 w 32"/>
                  <a:gd name="T27" fmla="*/ 1 h 59"/>
                  <a:gd name="T28" fmla="*/ 3 w 32"/>
                  <a:gd name="T29" fmla="*/ 0 h 59"/>
                  <a:gd name="T30" fmla="*/ 3 w 32"/>
                  <a:gd name="T31" fmla="*/ 0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59"/>
                  <a:gd name="T50" fmla="*/ 32 w 32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59">
                    <a:moveTo>
                      <a:pt x="23" y="0"/>
                    </a:moveTo>
                    <a:lnTo>
                      <a:pt x="28" y="8"/>
                    </a:lnTo>
                    <a:lnTo>
                      <a:pt x="32" y="19"/>
                    </a:lnTo>
                    <a:lnTo>
                      <a:pt x="30" y="33"/>
                    </a:lnTo>
                    <a:lnTo>
                      <a:pt x="28" y="48"/>
                    </a:lnTo>
                    <a:lnTo>
                      <a:pt x="21" y="55"/>
                    </a:lnTo>
                    <a:lnTo>
                      <a:pt x="15" y="59"/>
                    </a:lnTo>
                    <a:lnTo>
                      <a:pt x="9" y="57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0" y="40"/>
                    </a:lnTo>
                    <a:lnTo>
                      <a:pt x="4" y="27"/>
                    </a:lnTo>
                    <a:lnTo>
                      <a:pt x="11" y="14"/>
                    </a:lnTo>
                    <a:lnTo>
                      <a:pt x="19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48" name="Freeform 84"/>
              <p:cNvSpPr>
                <a:spLocks/>
              </p:cNvSpPr>
              <p:nvPr/>
            </p:nvSpPr>
            <p:spPr bwMode="auto">
              <a:xfrm>
                <a:off x="1756" y="1590"/>
                <a:ext cx="172" cy="85"/>
              </a:xfrm>
              <a:custGeom>
                <a:avLst/>
                <a:gdLst>
                  <a:gd name="T0" fmla="*/ 0 w 346"/>
                  <a:gd name="T1" fmla="*/ 3 h 171"/>
                  <a:gd name="T2" fmla="*/ 2 w 346"/>
                  <a:gd name="T3" fmla="*/ 11 h 171"/>
                  <a:gd name="T4" fmla="*/ 28 w 346"/>
                  <a:gd name="T5" fmla="*/ 11 h 171"/>
                  <a:gd name="T6" fmla="*/ 30 w 346"/>
                  <a:gd name="T7" fmla="*/ 17 h 171"/>
                  <a:gd name="T8" fmla="*/ 32 w 346"/>
                  <a:gd name="T9" fmla="*/ 21 h 171"/>
                  <a:gd name="T10" fmla="*/ 43 w 346"/>
                  <a:gd name="T11" fmla="*/ 18 h 171"/>
                  <a:gd name="T12" fmla="*/ 35 w 346"/>
                  <a:gd name="T13" fmla="*/ 0 h 171"/>
                  <a:gd name="T14" fmla="*/ 16 w 346"/>
                  <a:gd name="T15" fmla="*/ 0 h 171"/>
                  <a:gd name="T16" fmla="*/ 1 w 346"/>
                  <a:gd name="T17" fmla="*/ 2 h 171"/>
                  <a:gd name="T18" fmla="*/ 0 w 346"/>
                  <a:gd name="T19" fmla="*/ 3 h 171"/>
                  <a:gd name="T20" fmla="*/ 0 w 346"/>
                  <a:gd name="T21" fmla="*/ 3 h 1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6"/>
                  <a:gd name="T34" fmla="*/ 0 h 171"/>
                  <a:gd name="T35" fmla="*/ 346 w 346"/>
                  <a:gd name="T36" fmla="*/ 171 h 1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6" h="171">
                    <a:moveTo>
                      <a:pt x="0" y="27"/>
                    </a:moveTo>
                    <a:lnTo>
                      <a:pt x="23" y="91"/>
                    </a:lnTo>
                    <a:lnTo>
                      <a:pt x="228" y="93"/>
                    </a:lnTo>
                    <a:lnTo>
                      <a:pt x="245" y="143"/>
                    </a:lnTo>
                    <a:lnTo>
                      <a:pt x="262" y="171"/>
                    </a:lnTo>
                    <a:lnTo>
                      <a:pt x="346" y="150"/>
                    </a:lnTo>
                    <a:lnTo>
                      <a:pt x="287" y="0"/>
                    </a:lnTo>
                    <a:lnTo>
                      <a:pt x="135" y="6"/>
                    </a:lnTo>
                    <a:lnTo>
                      <a:pt x="15" y="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FB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49" name="Freeform 85"/>
              <p:cNvSpPr>
                <a:spLocks/>
              </p:cNvSpPr>
              <p:nvPr/>
            </p:nvSpPr>
            <p:spPr bwMode="auto">
              <a:xfrm>
                <a:off x="1777" y="1580"/>
                <a:ext cx="661" cy="219"/>
              </a:xfrm>
              <a:custGeom>
                <a:avLst/>
                <a:gdLst>
                  <a:gd name="T0" fmla="*/ 1 w 1320"/>
                  <a:gd name="T1" fmla="*/ 31 h 437"/>
                  <a:gd name="T2" fmla="*/ 0 w 1320"/>
                  <a:gd name="T3" fmla="*/ 38 h 437"/>
                  <a:gd name="T4" fmla="*/ 7 w 1320"/>
                  <a:gd name="T5" fmla="*/ 44 h 437"/>
                  <a:gd name="T6" fmla="*/ 19 w 1320"/>
                  <a:gd name="T7" fmla="*/ 51 h 437"/>
                  <a:gd name="T8" fmla="*/ 31 w 1320"/>
                  <a:gd name="T9" fmla="*/ 55 h 437"/>
                  <a:gd name="T10" fmla="*/ 49 w 1320"/>
                  <a:gd name="T11" fmla="*/ 52 h 437"/>
                  <a:gd name="T12" fmla="*/ 58 w 1320"/>
                  <a:gd name="T13" fmla="*/ 43 h 437"/>
                  <a:gd name="T14" fmla="*/ 65 w 1320"/>
                  <a:gd name="T15" fmla="*/ 34 h 437"/>
                  <a:gd name="T16" fmla="*/ 66 w 1320"/>
                  <a:gd name="T17" fmla="*/ 28 h 437"/>
                  <a:gd name="T18" fmla="*/ 81 w 1320"/>
                  <a:gd name="T19" fmla="*/ 23 h 437"/>
                  <a:gd name="T20" fmla="*/ 104 w 1320"/>
                  <a:gd name="T21" fmla="*/ 19 h 437"/>
                  <a:gd name="T22" fmla="*/ 116 w 1320"/>
                  <a:gd name="T23" fmla="*/ 18 h 437"/>
                  <a:gd name="T24" fmla="*/ 125 w 1320"/>
                  <a:gd name="T25" fmla="*/ 25 h 437"/>
                  <a:gd name="T26" fmla="*/ 135 w 1320"/>
                  <a:gd name="T27" fmla="*/ 28 h 437"/>
                  <a:gd name="T28" fmla="*/ 144 w 1320"/>
                  <a:gd name="T29" fmla="*/ 27 h 437"/>
                  <a:gd name="T30" fmla="*/ 158 w 1320"/>
                  <a:gd name="T31" fmla="*/ 21 h 437"/>
                  <a:gd name="T32" fmla="*/ 166 w 1320"/>
                  <a:gd name="T33" fmla="*/ 10 h 437"/>
                  <a:gd name="T34" fmla="*/ 166 w 1320"/>
                  <a:gd name="T35" fmla="*/ 0 h 437"/>
                  <a:gd name="T36" fmla="*/ 159 w 1320"/>
                  <a:gd name="T37" fmla="*/ 10 h 437"/>
                  <a:gd name="T38" fmla="*/ 144 w 1320"/>
                  <a:gd name="T39" fmla="*/ 17 h 437"/>
                  <a:gd name="T40" fmla="*/ 129 w 1320"/>
                  <a:gd name="T41" fmla="*/ 17 h 437"/>
                  <a:gd name="T42" fmla="*/ 117 w 1320"/>
                  <a:gd name="T43" fmla="*/ 6 h 437"/>
                  <a:gd name="T44" fmla="*/ 101 w 1320"/>
                  <a:gd name="T45" fmla="*/ 10 h 437"/>
                  <a:gd name="T46" fmla="*/ 97 w 1320"/>
                  <a:gd name="T47" fmla="*/ 12 h 437"/>
                  <a:gd name="T48" fmla="*/ 87 w 1320"/>
                  <a:gd name="T49" fmla="*/ 15 h 437"/>
                  <a:gd name="T50" fmla="*/ 81 w 1320"/>
                  <a:gd name="T51" fmla="*/ 16 h 437"/>
                  <a:gd name="T52" fmla="*/ 69 w 1320"/>
                  <a:gd name="T53" fmla="*/ 17 h 437"/>
                  <a:gd name="T54" fmla="*/ 61 w 1320"/>
                  <a:gd name="T55" fmla="*/ 18 h 437"/>
                  <a:gd name="T56" fmla="*/ 56 w 1320"/>
                  <a:gd name="T57" fmla="*/ 31 h 437"/>
                  <a:gd name="T58" fmla="*/ 48 w 1320"/>
                  <a:gd name="T59" fmla="*/ 40 h 437"/>
                  <a:gd name="T60" fmla="*/ 34 w 1320"/>
                  <a:gd name="T61" fmla="*/ 46 h 437"/>
                  <a:gd name="T62" fmla="*/ 19 w 1320"/>
                  <a:gd name="T63" fmla="*/ 43 h 437"/>
                  <a:gd name="T64" fmla="*/ 9 w 1320"/>
                  <a:gd name="T65" fmla="*/ 37 h 437"/>
                  <a:gd name="T66" fmla="*/ 1 w 1320"/>
                  <a:gd name="T67" fmla="*/ 31 h 437"/>
                  <a:gd name="T68" fmla="*/ 1 w 1320"/>
                  <a:gd name="T69" fmla="*/ 31 h 4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0"/>
                  <a:gd name="T106" fmla="*/ 0 h 437"/>
                  <a:gd name="T107" fmla="*/ 1320 w 1320"/>
                  <a:gd name="T108" fmla="*/ 437 h 4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0" h="437">
                    <a:moveTo>
                      <a:pt x="2" y="241"/>
                    </a:moveTo>
                    <a:lnTo>
                      <a:pt x="0" y="300"/>
                    </a:lnTo>
                    <a:lnTo>
                      <a:pt x="51" y="352"/>
                    </a:lnTo>
                    <a:lnTo>
                      <a:pt x="146" y="407"/>
                    </a:lnTo>
                    <a:lnTo>
                      <a:pt x="245" y="437"/>
                    </a:lnTo>
                    <a:lnTo>
                      <a:pt x="386" y="411"/>
                    </a:lnTo>
                    <a:lnTo>
                      <a:pt x="463" y="344"/>
                    </a:lnTo>
                    <a:lnTo>
                      <a:pt x="519" y="268"/>
                    </a:lnTo>
                    <a:lnTo>
                      <a:pt x="526" y="217"/>
                    </a:lnTo>
                    <a:lnTo>
                      <a:pt x="644" y="183"/>
                    </a:lnTo>
                    <a:lnTo>
                      <a:pt x="828" y="148"/>
                    </a:lnTo>
                    <a:lnTo>
                      <a:pt x="921" y="137"/>
                    </a:lnTo>
                    <a:lnTo>
                      <a:pt x="992" y="194"/>
                    </a:lnTo>
                    <a:lnTo>
                      <a:pt x="1077" y="222"/>
                    </a:lnTo>
                    <a:lnTo>
                      <a:pt x="1144" y="215"/>
                    </a:lnTo>
                    <a:lnTo>
                      <a:pt x="1256" y="164"/>
                    </a:lnTo>
                    <a:lnTo>
                      <a:pt x="1320" y="76"/>
                    </a:lnTo>
                    <a:lnTo>
                      <a:pt x="1320" y="0"/>
                    </a:lnTo>
                    <a:lnTo>
                      <a:pt x="1269" y="78"/>
                    </a:lnTo>
                    <a:lnTo>
                      <a:pt x="1147" y="135"/>
                    </a:lnTo>
                    <a:lnTo>
                      <a:pt x="1024" y="129"/>
                    </a:lnTo>
                    <a:lnTo>
                      <a:pt x="933" y="46"/>
                    </a:lnTo>
                    <a:lnTo>
                      <a:pt x="807" y="78"/>
                    </a:lnTo>
                    <a:lnTo>
                      <a:pt x="769" y="89"/>
                    </a:lnTo>
                    <a:lnTo>
                      <a:pt x="688" y="118"/>
                    </a:lnTo>
                    <a:lnTo>
                      <a:pt x="642" y="127"/>
                    </a:lnTo>
                    <a:lnTo>
                      <a:pt x="545" y="129"/>
                    </a:lnTo>
                    <a:lnTo>
                      <a:pt x="488" y="141"/>
                    </a:lnTo>
                    <a:lnTo>
                      <a:pt x="448" y="245"/>
                    </a:lnTo>
                    <a:lnTo>
                      <a:pt x="378" y="314"/>
                    </a:lnTo>
                    <a:lnTo>
                      <a:pt x="268" y="363"/>
                    </a:lnTo>
                    <a:lnTo>
                      <a:pt x="150" y="344"/>
                    </a:lnTo>
                    <a:lnTo>
                      <a:pt x="66" y="293"/>
                    </a:lnTo>
                    <a:lnTo>
                      <a:pt x="2" y="241"/>
                    </a:lnTo>
                    <a:close/>
                  </a:path>
                </a:pathLst>
              </a:custGeom>
              <a:solidFill>
                <a:srgbClr val="BFB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0" name="Freeform 86"/>
              <p:cNvSpPr>
                <a:spLocks/>
              </p:cNvSpPr>
              <p:nvPr/>
            </p:nvSpPr>
            <p:spPr bwMode="auto">
              <a:xfrm>
                <a:off x="2280" y="1458"/>
                <a:ext cx="117" cy="82"/>
              </a:xfrm>
              <a:custGeom>
                <a:avLst/>
                <a:gdLst>
                  <a:gd name="T0" fmla="*/ 0 w 234"/>
                  <a:gd name="T1" fmla="*/ 12 h 163"/>
                  <a:gd name="T2" fmla="*/ 5 w 234"/>
                  <a:gd name="T3" fmla="*/ 21 h 163"/>
                  <a:gd name="T4" fmla="*/ 13 w 234"/>
                  <a:gd name="T5" fmla="*/ 16 h 163"/>
                  <a:gd name="T6" fmla="*/ 28 w 234"/>
                  <a:gd name="T7" fmla="*/ 10 h 163"/>
                  <a:gd name="T8" fmla="*/ 29 w 234"/>
                  <a:gd name="T9" fmla="*/ 3 h 163"/>
                  <a:gd name="T10" fmla="*/ 28 w 234"/>
                  <a:gd name="T11" fmla="*/ 0 h 163"/>
                  <a:gd name="T12" fmla="*/ 20 w 234"/>
                  <a:gd name="T13" fmla="*/ 4 h 163"/>
                  <a:gd name="T14" fmla="*/ 5 w 234"/>
                  <a:gd name="T15" fmla="*/ 9 h 163"/>
                  <a:gd name="T16" fmla="*/ 0 w 234"/>
                  <a:gd name="T17" fmla="*/ 12 h 163"/>
                  <a:gd name="T18" fmla="*/ 0 w 234"/>
                  <a:gd name="T19" fmla="*/ 12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4"/>
                  <a:gd name="T31" fmla="*/ 0 h 163"/>
                  <a:gd name="T32" fmla="*/ 234 w 234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4" h="163">
                    <a:moveTo>
                      <a:pt x="0" y="89"/>
                    </a:moveTo>
                    <a:lnTo>
                      <a:pt x="38" y="163"/>
                    </a:lnTo>
                    <a:lnTo>
                      <a:pt x="104" y="127"/>
                    </a:lnTo>
                    <a:lnTo>
                      <a:pt x="224" y="76"/>
                    </a:lnTo>
                    <a:lnTo>
                      <a:pt x="234" y="19"/>
                    </a:lnTo>
                    <a:lnTo>
                      <a:pt x="218" y="0"/>
                    </a:lnTo>
                    <a:lnTo>
                      <a:pt x="158" y="27"/>
                    </a:lnTo>
                    <a:lnTo>
                      <a:pt x="38" y="7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B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1" name="Freeform 87"/>
              <p:cNvSpPr>
                <a:spLocks/>
              </p:cNvSpPr>
              <p:nvPr/>
            </p:nvSpPr>
            <p:spPr bwMode="auto">
              <a:xfrm>
                <a:off x="2315" y="1480"/>
                <a:ext cx="74" cy="37"/>
              </a:xfrm>
              <a:custGeom>
                <a:avLst/>
                <a:gdLst>
                  <a:gd name="T0" fmla="*/ 18 w 148"/>
                  <a:gd name="T1" fmla="*/ 0 h 74"/>
                  <a:gd name="T2" fmla="*/ 19 w 148"/>
                  <a:gd name="T3" fmla="*/ 1 h 74"/>
                  <a:gd name="T4" fmla="*/ 19 w 148"/>
                  <a:gd name="T5" fmla="*/ 2 h 74"/>
                  <a:gd name="T6" fmla="*/ 18 w 148"/>
                  <a:gd name="T7" fmla="*/ 4 h 74"/>
                  <a:gd name="T8" fmla="*/ 17 w 148"/>
                  <a:gd name="T9" fmla="*/ 4 h 74"/>
                  <a:gd name="T10" fmla="*/ 14 w 148"/>
                  <a:gd name="T11" fmla="*/ 5 h 74"/>
                  <a:gd name="T12" fmla="*/ 12 w 148"/>
                  <a:gd name="T13" fmla="*/ 5 h 74"/>
                  <a:gd name="T14" fmla="*/ 10 w 148"/>
                  <a:gd name="T15" fmla="*/ 6 h 74"/>
                  <a:gd name="T16" fmla="*/ 9 w 148"/>
                  <a:gd name="T17" fmla="*/ 7 h 74"/>
                  <a:gd name="T18" fmla="*/ 6 w 148"/>
                  <a:gd name="T19" fmla="*/ 8 h 74"/>
                  <a:gd name="T20" fmla="*/ 5 w 148"/>
                  <a:gd name="T21" fmla="*/ 9 h 74"/>
                  <a:gd name="T22" fmla="*/ 2 w 148"/>
                  <a:gd name="T23" fmla="*/ 9 h 74"/>
                  <a:gd name="T24" fmla="*/ 0 w 148"/>
                  <a:gd name="T25" fmla="*/ 9 h 74"/>
                  <a:gd name="T26" fmla="*/ 1 w 148"/>
                  <a:gd name="T27" fmla="*/ 7 h 74"/>
                  <a:gd name="T28" fmla="*/ 2 w 148"/>
                  <a:gd name="T29" fmla="*/ 6 h 74"/>
                  <a:gd name="T30" fmla="*/ 3 w 148"/>
                  <a:gd name="T31" fmla="*/ 5 h 74"/>
                  <a:gd name="T32" fmla="*/ 5 w 148"/>
                  <a:gd name="T33" fmla="*/ 5 h 74"/>
                  <a:gd name="T34" fmla="*/ 7 w 148"/>
                  <a:gd name="T35" fmla="*/ 5 h 74"/>
                  <a:gd name="T36" fmla="*/ 9 w 148"/>
                  <a:gd name="T37" fmla="*/ 4 h 74"/>
                  <a:gd name="T38" fmla="*/ 11 w 148"/>
                  <a:gd name="T39" fmla="*/ 3 h 74"/>
                  <a:gd name="T40" fmla="*/ 13 w 148"/>
                  <a:gd name="T41" fmla="*/ 2 h 74"/>
                  <a:gd name="T42" fmla="*/ 13 w 148"/>
                  <a:gd name="T43" fmla="*/ 1 h 74"/>
                  <a:gd name="T44" fmla="*/ 15 w 148"/>
                  <a:gd name="T45" fmla="*/ 1 h 74"/>
                  <a:gd name="T46" fmla="*/ 17 w 148"/>
                  <a:gd name="T47" fmla="*/ 1 h 74"/>
                  <a:gd name="T48" fmla="*/ 18 w 148"/>
                  <a:gd name="T49" fmla="*/ 0 h 74"/>
                  <a:gd name="T50" fmla="*/ 18 w 148"/>
                  <a:gd name="T51" fmla="*/ 0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8"/>
                  <a:gd name="T79" fmla="*/ 0 h 74"/>
                  <a:gd name="T80" fmla="*/ 148 w 148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8" h="74">
                    <a:moveTo>
                      <a:pt x="141" y="0"/>
                    </a:moveTo>
                    <a:lnTo>
                      <a:pt x="148" y="5"/>
                    </a:lnTo>
                    <a:lnTo>
                      <a:pt x="148" y="21"/>
                    </a:lnTo>
                    <a:lnTo>
                      <a:pt x="141" y="32"/>
                    </a:lnTo>
                    <a:lnTo>
                      <a:pt x="129" y="32"/>
                    </a:lnTo>
                    <a:lnTo>
                      <a:pt x="112" y="36"/>
                    </a:lnTo>
                    <a:lnTo>
                      <a:pt x="97" y="45"/>
                    </a:lnTo>
                    <a:lnTo>
                      <a:pt x="80" y="51"/>
                    </a:lnTo>
                    <a:lnTo>
                      <a:pt x="65" y="59"/>
                    </a:lnTo>
                    <a:lnTo>
                      <a:pt x="50" y="64"/>
                    </a:lnTo>
                    <a:lnTo>
                      <a:pt x="33" y="70"/>
                    </a:lnTo>
                    <a:lnTo>
                      <a:pt x="17" y="72"/>
                    </a:lnTo>
                    <a:lnTo>
                      <a:pt x="0" y="74"/>
                    </a:lnTo>
                    <a:lnTo>
                      <a:pt x="6" y="59"/>
                    </a:lnTo>
                    <a:lnTo>
                      <a:pt x="17" y="51"/>
                    </a:lnTo>
                    <a:lnTo>
                      <a:pt x="31" y="45"/>
                    </a:lnTo>
                    <a:lnTo>
                      <a:pt x="46" y="41"/>
                    </a:lnTo>
                    <a:lnTo>
                      <a:pt x="59" y="36"/>
                    </a:lnTo>
                    <a:lnTo>
                      <a:pt x="76" y="32"/>
                    </a:lnTo>
                    <a:lnTo>
                      <a:pt x="90" y="24"/>
                    </a:lnTo>
                    <a:lnTo>
                      <a:pt x="105" y="19"/>
                    </a:lnTo>
                    <a:lnTo>
                      <a:pt x="110" y="13"/>
                    </a:lnTo>
                    <a:lnTo>
                      <a:pt x="124" y="7"/>
                    </a:lnTo>
                    <a:lnTo>
                      <a:pt x="135" y="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2" name="Freeform 88"/>
              <p:cNvSpPr>
                <a:spLocks/>
              </p:cNvSpPr>
              <p:nvPr/>
            </p:nvSpPr>
            <p:spPr bwMode="auto">
              <a:xfrm>
                <a:off x="2345" y="1558"/>
                <a:ext cx="85" cy="22"/>
              </a:xfrm>
              <a:custGeom>
                <a:avLst/>
                <a:gdLst>
                  <a:gd name="T0" fmla="*/ 19 w 171"/>
                  <a:gd name="T1" fmla="*/ 0 h 44"/>
                  <a:gd name="T2" fmla="*/ 19 w 171"/>
                  <a:gd name="T3" fmla="*/ 1 h 44"/>
                  <a:gd name="T4" fmla="*/ 20 w 171"/>
                  <a:gd name="T5" fmla="*/ 1 h 44"/>
                  <a:gd name="T6" fmla="*/ 20 w 171"/>
                  <a:gd name="T7" fmla="*/ 1 h 44"/>
                  <a:gd name="T8" fmla="*/ 21 w 171"/>
                  <a:gd name="T9" fmla="*/ 3 h 44"/>
                  <a:gd name="T10" fmla="*/ 19 w 171"/>
                  <a:gd name="T11" fmla="*/ 3 h 44"/>
                  <a:gd name="T12" fmla="*/ 18 w 171"/>
                  <a:gd name="T13" fmla="*/ 3 h 44"/>
                  <a:gd name="T14" fmla="*/ 17 w 171"/>
                  <a:gd name="T15" fmla="*/ 3 h 44"/>
                  <a:gd name="T16" fmla="*/ 15 w 171"/>
                  <a:gd name="T17" fmla="*/ 3 h 44"/>
                  <a:gd name="T18" fmla="*/ 14 w 171"/>
                  <a:gd name="T19" fmla="*/ 3 h 44"/>
                  <a:gd name="T20" fmla="*/ 13 w 171"/>
                  <a:gd name="T21" fmla="*/ 3 h 44"/>
                  <a:gd name="T22" fmla="*/ 11 w 171"/>
                  <a:gd name="T23" fmla="*/ 3 h 44"/>
                  <a:gd name="T24" fmla="*/ 10 w 171"/>
                  <a:gd name="T25" fmla="*/ 5 h 44"/>
                  <a:gd name="T26" fmla="*/ 9 w 171"/>
                  <a:gd name="T27" fmla="*/ 5 h 44"/>
                  <a:gd name="T28" fmla="*/ 7 w 171"/>
                  <a:gd name="T29" fmla="*/ 5 h 44"/>
                  <a:gd name="T30" fmla="*/ 6 w 171"/>
                  <a:gd name="T31" fmla="*/ 5 h 44"/>
                  <a:gd name="T32" fmla="*/ 5 w 171"/>
                  <a:gd name="T33" fmla="*/ 5 h 44"/>
                  <a:gd name="T34" fmla="*/ 3 w 171"/>
                  <a:gd name="T35" fmla="*/ 5 h 44"/>
                  <a:gd name="T36" fmla="*/ 2 w 171"/>
                  <a:gd name="T37" fmla="*/ 5 h 44"/>
                  <a:gd name="T38" fmla="*/ 1 w 171"/>
                  <a:gd name="T39" fmla="*/ 6 h 44"/>
                  <a:gd name="T40" fmla="*/ 0 w 171"/>
                  <a:gd name="T41" fmla="*/ 6 h 44"/>
                  <a:gd name="T42" fmla="*/ 0 w 171"/>
                  <a:gd name="T43" fmla="*/ 5 h 44"/>
                  <a:gd name="T44" fmla="*/ 1 w 171"/>
                  <a:gd name="T45" fmla="*/ 3 h 44"/>
                  <a:gd name="T46" fmla="*/ 2 w 171"/>
                  <a:gd name="T47" fmla="*/ 3 h 44"/>
                  <a:gd name="T48" fmla="*/ 3 w 171"/>
                  <a:gd name="T49" fmla="*/ 3 h 44"/>
                  <a:gd name="T50" fmla="*/ 4 w 171"/>
                  <a:gd name="T51" fmla="*/ 3 h 44"/>
                  <a:gd name="T52" fmla="*/ 5 w 171"/>
                  <a:gd name="T53" fmla="*/ 3 h 44"/>
                  <a:gd name="T54" fmla="*/ 6 w 171"/>
                  <a:gd name="T55" fmla="*/ 2 h 44"/>
                  <a:gd name="T56" fmla="*/ 7 w 171"/>
                  <a:gd name="T57" fmla="*/ 1 h 44"/>
                  <a:gd name="T58" fmla="*/ 8 w 171"/>
                  <a:gd name="T59" fmla="*/ 1 h 44"/>
                  <a:gd name="T60" fmla="*/ 10 w 171"/>
                  <a:gd name="T61" fmla="*/ 1 h 44"/>
                  <a:gd name="T62" fmla="*/ 11 w 171"/>
                  <a:gd name="T63" fmla="*/ 1 h 44"/>
                  <a:gd name="T64" fmla="*/ 12 w 171"/>
                  <a:gd name="T65" fmla="*/ 1 h 44"/>
                  <a:gd name="T66" fmla="*/ 13 w 171"/>
                  <a:gd name="T67" fmla="*/ 1 h 44"/>
                  <a:gd name="T68" fmla="*/ 15 w 171"/>
                  <a:gd name="T69" fmla="*/ 1 h 44"/>
                  <a:gd name="T70" fmla="*/ 16 w 171"/>
                  <a:gd name="T71" fmla="*/ 1 h 44"/>
                  <a:gd name="T72" fmla="*/ 17 w 171"/>
                  <a:gd name="T73" fmla="*/ 1 h 44"/>
                  <a:gd name="T74" fmla="*/ 18 w 171"/>
                  <a:gd name="T75" fmla="*/ 0 h 44"/>
                  <a:gd name="T76" fmla="*/ 19 w 171"/>
                  <a:gd name="T77" fmla="*/ 0 h 44"/>
                  <a:gd name="T78" fmla="*/ 19 w 171"/>
                  <a:gd name="T79" fmla="*/ 0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1"/>
                  <a:gd name="T121" fmla="*/ 0 h 44"/>
                  <a:gd name="T122" fmla="*/ 171 w 171"/>
                  <a:gd name="T123" fmla="*/ 44 h 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1" h="44">
                    <a:moveTo>
                      <a:pt x="158" y="0"/>
                    </a:moveTo>
                    <a:lnTo>
                      <a:pt x="158" y="2"/>
                    </a:lnTo>
                    <a:lnTo>
                      <a:pt x="164" y="8"/>
                    </a:lnTo>
                    <a:lnTo>
                      <a:pt x="167" y="14"/>
                    </a:lnTo>
                    <a:lnTo>
                      <a:pt x="171" y="19"/>
                    </a:lnTo>
                    <a:lnTo>
                      <a:pt x="158" y="19"/>
                    </a:lnTo>
                    <a:lnTo>
                      <a:pt x="148" y="23"/>
                    </a:lnTo>
                    <a:lnTo>
                      <a:pt x="137" y="23"/>
                    </a:lnTo>
                    <a:lnTo>
                      <a:pt x="127" y="27"/>
                    </a:lnTo>
                    <a:lnTo>
                      <a:pt x="116" y="29"/>
                    </a:lnTo>
                    <a:lnTo>
                      <a:pt x="107" y="29"/>
                    </a:lnTo>
                    <a:lnTo>
                      <a:pt x="95" y="31"/>
                    </a:lnTo>
                    <a:lnTo>
                      <a:pt x="86" y="35"/>
                    </a:lnTo>
                    <a:lnTo>
                      <a:pt x="74" y="35"/>
                    </a:lnTo>
                    <a:lnTo>
                      <a:pt x="63" y="37"/>
                    </a:lnTo>
                    <a:lnTo>
                      <a:pt x="51" y="38"/>
                    </a:lnTo>
                    <a:lnTo>
                      <a:pt x="42" y="38"/>
                    </a:lnTo>
                    <a:lnTo>
                      <a:pt x="31" y="38"/>
                    </a:lnTo>
                    <a:lnTo>
                      <a:pt x="21" y="40"/>
                    </a:lnTo>
                    <a:lnTo>
                      <a:pt x="10" y="42"/>
                    </a:lnTo>
                    <a:lnTo>
                      <a:pt x="0" y="44"/>
                    </a:lnTo>
                    <a:lnTo>
                      <a:pt x="4" y="35"/>
                    </a:lnTo>
                    <a:lnTo>
                      <a:pt x="10" y="27"/>
                    </a:lnTo>
                    <a:lnTo>
                      <a:pt x="17" y="23"/>
                    </a:lnTo>
                    <a:lnTo>
                      <a:pt x="27" y="21"/>
                    </a:lnTo>
                    <a:lnTo>
                      <a:pt x="34" y="19"/>
                    </a:lnTo>
                    <a:lnTo>
                      <a:pt x="44" y="18"/>
                    </a:lnTo>
                    <a:lnTo>
                      <a:pt x="51" y="16"/>
                    </a:lnTo>
                    <a:lnTo>
                      <a:pt x="61" y="14"/>
                    </a:lnTo>
                    <a:lnTo>
                      <a:pt x="70" y="12"/>
                    </a:lnTo>
                    <a:lnTo>
                      <a:pt x="80" y="12"/>
                    </a:lnTo>
                    <a:lnTo>
                      <a:pt x="89" y="10"/>
                    </a:lnTo>
                    <a:lnTo>
                      <a:pt x="99" y="10"/>
                    </a:lnTo>
                    <a:lnTo>
                      <a:pt x="108" y="8"/>
                    </a:lnTo>
                    <a:lnTo>
                      <a:pt x="120" y="6"/>
                    </a:lnTo>
                    <a:lnTo>
                      <a:pt x="129" y="4"/>
                    </a:lnTo>
                    <a:lnTo>
                      <a:pt x="139" y="2"/>
                    </a:lnTo>
                    <a:lnTo>
                      <a:pt x="14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3" name="Freeform 89"/>
              <p:cNvSpPr>
                <a:spLocks/>
              </p:cNvSpPr>
              <p:nvPr/>
            </p:nvSpPr>
            <p:spPr bwMode="auto">
              <a:xfrm>
                <a:off x="2270" y="1566"/>
                <a:ext cx="151" cy="68"/>
              </a:xfrm>
              <a:custGeom>
                <a:avLst/>
                <a:gdLst>
                  <a:gd name="T0" fmla="*/ 37 w 302"/>
                  <a:gd name="T1" fmla="*/ 0 h 136"/>
                  <a:gd name="T2" fmla="*/ 38 w 302"/>
                  <a:gd name="T3" fmla="*/ 1 h 136"/>
                  <a:gd name="T4" fmla="*/ 38 w 302"/>
                  <a:gd name="T5" fmla="*/ 2 h 136"/>
                  <a:gd name="T6" fmla="*/ 38 w 302"/>
                  <a:gd name="T7" fmla="*/ 3 h 136"/>
                  <a:gd name="T8" fmla="*/ 37 w 302"/>
                  <a:gd name="T9" fmla="*/ 5 h 136"/>
                  <a:gd name="T10" fmla="*/ 37 w 302"/>
                  <a:gd name="T11" fmla="*/ 7 h 136"/>
                  <a:gd name="T12" fmla="*/ 36 w 302"/>
                  <a:gd name="T13" fmla="*/ 9 h 136"/>
                  <a:gd name="T14" fmla="*/ 35 w 302"/>
                  <a:gd name="T15" fmla="*/ 10 h 136"/>
                  <a:gd name="T16" fmla="*/ 34 w 302"/>
                  <a:gd name="T17" fmla="*/ 11 h 136"/>
                  <a:gd name="T18" fmla="*/ 31 w 302"/>
                  <a:gd name="T19" fmla="*/ 12 h 136"/>
                  <a:gd name="T20" fmla="*/ 29 w 302"/>
                  <a:gd name="T21" fmla="*/ 14 h 136"/>
                  <a:gd name="T22" fmla="*/ 27 w 302"/>
                  <a:gd name="T23" fmla="*/ 15 h 136"/>
                  <a:gd name="T24" fmla="*/ 25 w 302"/>
                  <a:gd name="T25" fmla="*/ 15 h 136"/>
                  <a:gd name="T26" fmla="*/ 23 w 302"/>
                  <a:gd name="T27" fmla="*/ 17 h 136"/>
                  <a:gd name="T28" fmla="*/ 21 w 302"/>
                  <a:gd name="T29" fmla="*/ 17 h 136"/>
                  <a:gd name="T30" fmla="*/ 19 w 302"/>
                  <a:gd name="T31" fmla="*/ 17 h 136"/>
                  <a:gd name="T32" fmla="*/ 18 w 302"/>
                  <a:gd name="T33" fmla="*/ 17 h 136"/>
                  <a:gd name="T34" fmla="*/ 15 w 302"/>
                  <a:gd name="T35" fmla="*/ 17 h 136"/>
                  <a:gd name="T36" fmla="*/ 13 w 302"/>
                  <a:gd name="T37" fmla="*/ 17 h 136"/>
                  <a:gd name="T38" fmla="*/ 11 w 302"/>
                  <a:gd name="T39" fmla="*/ 17 h 136"/>
                  <a:gd name="T40" fmla="*/ 9 w 302"/>
                  <a:gd name="T41" fmla="*/ 15 h 136"/>
                  <a:gd name="T42" fmla="*/ 7 w 302"/>
                  <a:gd name="T43" fmla="*/ 15 h 136"/>
                  <a:gd name="T44" fmla="*/ 5 w 302"/>
                  <a:gd name="T45" fmla="*/ 14 h 136"/>
                  <a:gd name="T46" fmla="*/ 3 w 302"/>
                  <a:gd name="T47" fmla="*/ 14 h 136"/>
                  <a:gd name="T48" fmla="*/ 1 w 302"/>
                  <a:gd name="T49" fmla="*/ 13 h 136"/>
                  <a:gd name="T50" fmla="*/ 1 w 302"/>
                  <a:gd name="T51" fmla="*/ 12 h 136"/>
                  <a:gd name="T52" fmla="*/ 0 w 302"/>
                  <a:gd name="T53" fmla="*/ 11 h 136"/>
                  <a:gd name="T54" fmla="*/ 1 w 302"/>
                  <a:gd name="T55" fmla="*/ 10 h 136"/>
                  <a:gd name="T56" fmla="*/ 2 w 302"/>
                  <a:gd name="T57" fmla="*/ 10 h 136"/>
                  <a:gd name="T58" fmla="*/ 4 w 302"/>
                  <a:gd name="T59" fmla="*/ 11 h 136"/>
                  <a:gd name="T60" fmla="*/ 6 w 302"/>
                  <a:gd name="T61" fmla="*/ 12 h 136"/>
                  <a:gd name="T62" fmla="*/ 7 w 302"/>
                  <a:gd name="T63" fmla="*/ 12 h 136"/>
                  <a:gd name="T64" fmla="*/ 9 w 302"/>
                  <a:gd name="T65" fmla="*/ 12 h 136"/>
                  <a:gd name="T66" fmla="*/ 9 w 302"/>
                  <a:gd name="T67" fmla="*/ 13 h 136"/>
                  <a:gd name="T68" fmla="*/ 10 w 302"/>
                  <a:gd name="T69" fmla="*/ 13 h 136"/>
                  <a:gd name="T70" fmla="*/ 11 w 302"/>
                  <a:gd name="T71" fmla="*/ 13 h 136"/>
                  <a:gd name="T72" fmla="*/ 12 w 302"/>
                  <a:gd name="T73" fmla="*/ 14 h 136"/>
                  <a:gd name="T74" fmla="*/ 14 w 302"/>
                  <a:gd name="T75" fmla="*/ 14 h 136"/>
                  <a:gd name="T76" fmla="*/ 15 w 302"/>
                  <a:gd name="T77" fmla="*/ 14 h 136"/>
                  <a:gd name="T78" fmla="*/ 17 w 302"/>
                  <a:gd name="T79" fmla="*/ 14 h 136"/>
                  <a:gd name="T80" fmla="*/ 18 w 302"/>
                  <a:gd name="T81" fmla="*/ 14 h 136"/>
                  <a:gd name="T82" fmla="*/ 19 w 302"/>
                  <a:gd name="T83" fmla="*/ 14 h 136"/>
                  <a:gd name="T84" fmla="*/ 20 w 302"/>
                  <a:gd name="T85" fmla="*/ 14 h 136"/>
                  <a:gd name="T86" fmla="*/ 21 w 302"/>
                  <a:gd name="T87" fmla="*/ 14 h 136"/>
                  <a:gd name="T88" fmla="*/ 22 w 302"/>
                  <a:gd name="T89" fmla="*/ 14 h 136"/>
                  <a:gd name="T90" fmla="*/ 23 w 302"/>
                  <a:gd name="T91" fmla="*/ 13 h 136"/>
                  <a:gd name="T92" fmla="*/ 24 w 302"/>
                  <a:gd name="T93" fmla="*/ 13 h 136"/>
                  <a:gd name="T94" fmla="*/ 26 w 302"/>
                  <a:gd name="T95" fmla="*/ 12 h 136"/>
                  <a:gd name="T96" fmla="*/ 28 w 302"/>
                  <a:gd name="T97" fmla="*/ 11 h 136"/>
                  <a:gd name="T98" fmla="*/ 29 w 302"/>
                  <a:gd name="T99" fmla="*/ 10 h 136"/>
                  <a:gd name="T100" fmla="*/ 31 w 302"/>
                  <a:gd name="T101" fmla="*/ 9 h 136"/>
                  <a:gd name="T102" fmla="*/ 33 w 302"/>
                  <a:gd name="T103" fmla="*/ 7 h 136"/>
                  <a:gd name="T104" fmla="*/ 33 w 302"/>
                  <a:gd name="T105" fmla="*/ 6 h 136"/>
                  <a:gd name="T106" fmla="*/ 34 w 302"/>
                  <a:gd name="T107" fmla="*/ 5 h 136"/>
                  <a:gd name="T108" fmla="*/ 34 w 302"/>
                  <a:gd name="T109" fmla="*/ 4 h 136"/>
                  <a:gd name="T110" fmla="*/ 35 w 302"/>
                  <a:gd name="T111" fmla="*/ 3 h 136"/>
                  <a:gd name="T112" fmla="*/ 36 w 302"/>
                  <a:gd name="T113" fmla="*/ 1 h 136"/>
                  <a:gd name="T114" fmla="*/ 37 w 302"/>
                  <a:gd name="T115" fmla="*/ 1 h 136"/>
                  <a:gd name="T116" fmla="*/ 37 w 302"/>
                  <a:gd name="T117" fmla="*/ 0 h 136"/>
                  <a:gd name="T118" fmla="*/ 37 w 302"/>
                  <a:gd name="T119" fmla="*/ 0 h 1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2"/>
                  <a:gd name="T181" fmla="*/ 0 h 136"/>
                  <a:gd name="T182" fmla="*/ 302 w 302"/>
                  <a:gd name="T183" fmla="*/ 136 h 1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2" h="136">
                    <a:moveTo>
                      <a:pt x="295" y="0"/>
                    </a:moveTo>
                    <a:lnTo>
                      <a:pt x="298" y="7"/>
                    </a:lnTo>
                    <a:lnTo>
                      <a:pt x="302" y="19"/>
                    </a:lnTo>
                    <a:lnTo>
                      <a:pt x="298" y="30"/>
                    </a:lnTo>
                    <a:lnTo>
                      <a:pt x="296" y="43"/>
                    </a:lnTo>
                    <a:lnTo>
                      <a:pt x="289" y="57"/>
                    </a:lnTo>
                    <a:lnTo>
                      <a:pt x="281" y="70"/>
                    </a:lnTo>
                    <a:lnTo>
                      <a:pt x="274" y="81"/>
                    </a:lnTo>
                    <a:lnTo>
                      <a:pt x="266" y="93"/>
                    </a:lnTo>
                    <a:lnTo>
                      <a:pt x="251" y="102"/>
                    </a:lnTo>
                    <a:lnTo>
                      <a:pt x="238" y="112"/>
                    </a:lnTo>
                    <a:lnTo>
                      <a:pt x="220" y="121"/>
                    </a:lnTo>
                    <a:lnTo>
                      <a:pt x="207" y="127"/>
                    </a:lnTo>
                    <a:lnTo>
                      <a:pt x="190" y="131"/>
                    </a:lnTo>
                    <a:lnTo>
                      <a:pt x="173" y="133"/>
                    </a:lnTo>
                    <a:lnTo>
                      <a:pt x="158" y="135"/>
                    </a:lnTo>
                    <a:lnTo>
                      <a:pt x="141" y="136"/>
                    </a:lnTo>
                    <a:lnTo>
                      <a:pt x="124" y="135"/>
                    </a:lnTo>
                    <a:lnTo>
                      <a:pt x="108" y="133"/>
                    </a:lnTo>
                    <a:lnTo>
                      <a:pt x="91" y="131"/>
                    </a:lnTo>
                    <a:lnTo>
                      <a:pt x="74" y="127"/>
                    </a:lnTo>
                    <a:lnTo>
                      <a:pt x="59" y="121"/>
                    </a:lnTo>
                    <a:lnTo>
                      <a:pt x="42" y="116"/>
                    </a:lnTo>
                    <a:lnTo>
                      <a:pt x="29" y="112"/>
                    </a:lnTo>
                    <a:lnTo>
                      <a:pt x="13" y="106"/>
                    </a:lnTo>
                    <a:lnTo>
                      <a:pt x="6" y="98"/>
                    </a:lnTo>
                    <a:lnTo>
                      <a:pt x="0" y="91"/>
                    </a:lnTo>
                    <a:lnTo>
                      <a:pt x="10" y="85"/>
                    </a:lnTo>
                    <a:lnTo>
                      <a:pt x="21" y="83"/>
                    </a:lnTo>
                    <a:lnTo>
                      <a:pt x="32" y="91"/>
                    </a:lnTo>
                    <a:lnTo>
                      <a:pt x="49" y="97"/>
                    </a:lnTo>
                    <a:lnTo>
                      <a:pt x="57" y="98"/>
                    </a:lnTo>
                    <a:lnTo>
                      <a:pt x="67" y="102"/>
                    </a:lnTo>
                    <a:lnTo>
                      <a:pt x="76" y="104"/>
                    </a:lnTo>
                    <a:lnTo>
                      <a:pt x="86" y="108"/>
                    </a:lnTo>
                    <a:lnTo>
                      <a:pt x="93" y="110"/>
                    </a:lnTo>
                    <a:lnTo>
                      <a:pt x="103" y="112"/>
                    </a:lnTo>
                    <a:lnTo>
                      <a:pt x="112" y="112"/>
                    </a:lnTo>
                    <a:lnTo>
                      <a:pt x="122" y="112"/>
                    </a:lnTo>
                    <a:lnTo>
                      <a:pt x="131" y="112"/>
                    </a:lnTo>
                    <a:lnTo>
                      <a:pt x="141" y="112"/>
                    </a:lnTo>
                    <a:lnTo>
                      <a:pt x="150" y="112"/>
                    </a:lnTo>
                    <a:lnTo>
                      <a:pt x="160" y="114"/>
                    </a:lnTo>
                    <a:lnTo>
                      <a:pt x="169" y="112"/>
                    </a:lnTo>
                    <a:lnTo>
                      <a:pt x="179" y="112"/>
                    </a:lnTo>
                    <a:lnTo>
                      <a:pt x="186" y="110"/>
                    </a:lnTo>
                    <a:lnTo>
                      <a:pt x="196" y="108"/>
                    </a:lnTo>
                    <a:lnTo>
                      <a:pt x="211" y="102"/>
                    </a:lnTo>
                    <a:lnTo>
                      <a:pt x="228" y="93"/>
                    </a:lnTo>
                    <a:lnTo>
                      <a:pt x="239" y="83"/>
                    </a:lnTo>
                    <a:lnTo>
                      <a:pt x="253" y="70"/>
                    </a:lnTo>
                    <a:lnTo>
                      <a:pt x="258" y="62"/>
                    </a:lnTo>
                    <a:lnTo>
                      <a:pt x="262" y="53"/>
                    </a:lnTo>
                    <a:lnTo>
                      <a:pt x="268" y="45"/>
                    </a:lnTo>
                    <a:lnTo>
                      <a:pt x="272" y="38"/>
                    </a:lnTo>
                    <a:lnTo>
                      <a:pt x="276" y="26"/>
                    </a:lnTo>
                    <a:lnTo>
                      <a:pt x="283" y="15"/>
                    </a:lnTo>
                    <a:lnTo>
                      <a:pt x="289" y="3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4" name="Freeform 90"/>
              <p:cNvSpPr>
                <a:spLocks/>
              </p:cNvSpPr>
              <p:nvPr/>
            </p:nvSpPr>
            <p:spPr bwMode="auto">
              <a:xfrm>
                <a:off x="2259" y="1431"/>
                <a:ext cx="99" cy="28"/>
              </a:xfrm>
              <a:custGeom>
                <a:avLst/>
                <a:gdLst>
                  <a:gd name="T0" fmla="*/ 10 w 198"/>
                  <a:gd name="T1" fmla="*/ 0 h 57"/>
                  <a:gd name="T2" fmla="*/ 12 w 198"/>
                  <a:gd name="T3" fmla="*/ 0 h 57"/>
                  <a:gd name="T4" fmla="*/ 13 w 198"/>
                  <a:gd name="T5" fmla="*/ 0 h 57"/>
                  <a:gd name="T6" fmla="*/ 14 w 198"/>
                  <a:gd name="T7" fmla="*/ 0 h 57"/>
                  <a:gd name="T8" fmla="*/ 15 w 198"/>
                  <a:gd name="T9" fmla="*/ 0 h 57"/>
                  <a:gd name="T10" fmla="*/ 17 w 198"/>
                  <a:gd name="T11" fmla="*/ 0 h 57"/>
                  <a:gd name="T12" fmla="*/ 18 w 198"/>
                  <a:gd name="T13" fmla="*/ 1 h 57"/>
                  <a:gd name="T14" fmla="*/ 20 w 198"/>
                  <a:gd name="T15" fmla="*/ 2 h 57"/>
                  <a:gd name="T16" fmla="*/ 22 w 198"/>
                  <a:gd name="T17" fmla="*/ 3 h 57"/>
                  <a:gd name="T18" fmla="*/ 24 w 198"/>
                  <a:gd name="T19" fmla="*/ 4 h 57"/>
                  <a:gd name="T20" fmla="*/ 25 w 198"/>
                  <a:gd name="T21" fmla="*/ 6 h 57"/>
                  <a:gd name="T22" fmla="*/ 24 w 198"/>
                  <a:gd name="T23" fmla="*/ 6 h 57"/>
                  <a:gd name="T24" fmla="*/ 23 w 198"/>
                  <a:gd name="T25" fmla="*/ 7 h 57"/>
                  <a:gd name="T26" fmla="*/ 21 w 198"/>
                  <a:gd name="T27" fmla="*/ 6 h 57"/>
                  <a:gd name="T28" fmla="*/ 20 w 198"/>
                  <a:gd name="T29" fmla="*/ 5 h 57"/>
                  <a:gd name="T30" fmla="*/ 19 w 198"/>
                  <a:gd name="T31" fmla="*/ 5 h 57"/>
                  <a:gd name="T32" fmla="*/ 18 w 198"/>
                  <a:gd name="T33" fmla="*/ 4 h 57"/>
                  <a:gd name="T34" fmla="*/ 17 w 198"/>
                  <a:gd name="T35" fmla="*/ 4 h 57"/>
                  <a:gd name="T36" fmla="*/ 15 w 198"/>
                  <a:gd name="T37" fmla="*/ 3 h 57"/>
                  <a:gd name="T38" fmla="*/ 13 w 198"/>
                  <a:gd name="T39" fmla="*/ 3 h 57"/>
                  <a:gd name="T40" fmla="*/ 12 w 198"/>
                  <a:gd name="T41" fmla="*/ 3 h 57"/>
                  <a:gd name="T42" fmla="*/ 12 w 198"/>
                  <a:gd name="T43" fmla="*/ 2 h 57"/>
                  <a:gd name="T44" fmla="*/ 10 w 198"/>
                  <a:gd name="T45" fmla="*/ 2 h 57"/>
                  <a:gd name="T46" fmla="*/ 9 w 198"/>
                  <a:gd name="T47" fmla="*/ 2 h 57"/>
                  <a:gd name="T48" fmla="*/ 7 w 198"/>
                  <a:gd name="T49" fmla="*/ 2 h 57"/>
                  <a:gd name="T50" fmla="*/ 6 w 198"/>
                  <a:gd name="T51" fmla="*/ 2 h 57"/>
                  <a:gd name="T52" fmla="*/ 5 w 198"/>
                  <a:gd name="T53" fmla="*/ 2 h 57"/>
                  <a:gd name="T54" fmla="*/ 3 w 198"/>
                  <a:gd name="T55" fmla="*/ 3 h 57"/>
                  <a:gd name="T56" fmla="*/ 2 w 198"/>
                  <a:gd name="T57" fmla="*/ 3 h 57"/>
                  <a:gd name="T58" fmla="*/ 1 w 198"/>
                  <a:gd name="T59" fmla="*/ 3 h 57"/>
                  <a:gd name="T60" fmla="*/ 0 w 198"/>
                  <a:gd name="T61" fmla="*/ 2 h 57"/>
                  <a:gd name="T62" fmla="*/ 1 w 198"/>
                  <a:gd name="T63" fmla="*/ 1 h 57"/>
                  <a:gd name="T64" fmla="*/ 2 w 198"/>
                  <a:gd name="T65" fmla="*/ 0 h 57"/>
                  <a:gd name="T66" fmla="*/ 3 w 198"/>
                  <a:gd name="T67" fmla="*/ 0 h 57"/>
                  <a:gd name="T68" fmla="*/ 4 w 198"/>
                  <a:gd name="T69" fmla="*/ 0 h 57"/>
                  <a:gd name="T70" fmla="*/ 6 w 198"/>
                  <a:gd name="T71" fmla="*/ 0 h 57"/>
                  <a:gd name="T72" fmla="*/ 6 w 198"/>
                  <a:gd name="T73" fmla="*/ 0 h 57"/>
                  <a:gd name="T74" fmla="*/ 7 w 198"/>
                  <a:gd name="T75" fmla="*/ 0 h 57"/>
                  <a:gd name="T76" fmla="*/ 10 w 198"/>
                  <a:gd name="T77" fmla="*/ 0 h 57"/>
                  <a:gd name="T78" fmla="*/ 10 w 198"/>
                  <a:gd name="T79" fmla="*/ 0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8"/>
                  <a:gd name="T121" fmla="*/ 0 h 57"/>
                  <a:gd name="T122" fmla="*/ 198 w 198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8" h="57">
                    <a:moveTo>
                      <a:pt x="74" y="0"/>
                    </a:moveTo>
                    <a:lnTo>
                      <a:pt x="91" y="0"/>
                    </a:lnTo>
                    <a:lnTo>
                      <a:pt x="108" y="4"/>
                    </a:lnTo>
                    <a:lnTo>
                      <a:pt x="116" y="4"/>
                    </a:lnTo>
                    <a:lnTo>
                      <a:pt x="126" y="6"/>
                    </a:lnTo>
                    <a:lnTo>
                      <a:pt x="133" y="7"/>
                    </a:lnTo>
                    <a:lnTo>
                      <a:pt x="143" y="13"/>
                    </a:lnTo>
                    <a:lnTo>
                      <a:pt x="158" y="17"/>
                    </a:lnTo>
                    <a:lnTo>
                      <a:pt x="173" y="28"/>
                    </a:lnTo>
                    <a:lnTo>
                      <a:pt x="186" y="38"/>
                    </a:lnTo>
                    <a:lnTo>
                      <a:pt x="198" y="55"/>
                    </a:lnTo>
                    <a:lnTo>
                      <a:pt x="188" y="55"/>
                    </a:lnTo>
                    <a:lnTo>
                      <a:pt x="179" y="57"/>
                    </a:lnTo>
                    <a:lnTo>
                      <a:pt x="167" y="51"/>
                    </a:lnTo>
                    <a:lnTo>
                      <a:pt x="158" y="45"/>
                    </a:lnTo>
                    <a:lnTo>
                      <a:pt x="148" y="40"/>
                    </a:lnTo>
                    <a:lnTo>
                      <a:pt x="139" y="36"/>
                    </a:lnTo>
                    <a:lnTo>
                      <a:pt x="129" y="32"/>
                    </a:lnTo>
                    <a:lnTo>
                      <a:pt x="120" y="28"/>
                    </a:lnTo>
                    <a:lnTo>
                      <a:pt x="110" y="25"/>
                    </a:lnTo>
                    <a:lnTo>
                      <a:pt x="101" y="25"/>
                    </a:lnTo>
                    <a:lnTo>
                      <a:pt x="89" y="23"/>
                    </a:lnTo>
                    <a:lnTo>
                      <a:pt x="78" y="21"/>
                    </a:lnTo>
                    <a:lnTo>
                      <a:pt x="67" y="21"/>
                    </a:lnTo>
                    <a:lnTo>
                      <a:pt x="57" y="23"/>
                    </a:lnTo>
                    <a:lnTo>
                      <a:pt x="46" y="23"/>
                    </a:lnTo>
                    <a:lnTo>
                      <a:pt x="36" y="23"/>
                    </a:lnTo>
                    <a:lnTo>
                      <a:pt x="25" y="25"/>
                    </a:lnTo>
                    <a:lnTo>
                      <a:pt x="15" y="28"/>
                    </a:lnTo>
                    <a:lnTo>
                      <a:pt x="6" y="25"/>
                    </a:lnTo>
                    <a:lnTo>
                      <a:pt x="0" y="19"/>
                    </a:lnTo>
                    <a:lnTo>
                      <a:pt x="4" y="11"/>
                    </a:lnTo>
                    <a:lnTo>
                      <a:pt x="13" y="6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5" name="Freeform 91"/>
              <p:cNvSpPr>
                <a:spLocks/>
              </p:cNvSpPr>
              <p:nvPr/>
            </p:nvSpPr>
            <p:spPr bwMode="auto">
              <a:xfrm>
                <a:off x="2259" y="1452"/>
                <a:ext cx="97" cy="120"/>
              </a:xfrm>
              <a:custGeom>
                <a:avLst/>
                <a:gdLst>
                  <a:gd name="T0" fmla="*/ 23 w 194"/>
                  <a:gd name="T1" fmla="*/ 0 h 241"/>
                  <a:gd name="T2" fmla="*/ 24 w 194"/>
                  <a:gd name="T3" fmla="*/ 1 h 241"/>
                  <a:gd name="T4" fmla="*/ 23 w 194"/>
                  <a:gd name="T5" fmla="*/ 2 h 241"/>
                  <a:gd name="T6" fmla="*/ 20 w 194"/>
                  <a:gd name="T7" fmla="*/ 2 h 241"/>
                  <a:gd name="T8" fmla="*/ 18 w 194"/>
                  <a:gd name="T9" fmla="*/ 4 h 241"/>
                  <a:gd name="T10" fmla="*/ 14 w 194"/>
                  <a:gd name="T11" fmla="*/ 5 h 241"/>
                  <a:gd name="T12" fmla="*/ 12 w 194"/>
                  <a:gd name="T13" fmla="*/ 6 h 241"/>
                  <a:gd name="T14" fmla="*/ 10 w 194"/>
                  <a:gd name="T15" fmla="*/ 7 h 241"/>
                  <a:gd name="T16" fmla="*/ 7 w 194"/>
                  <a:gd name="T17" fmla="*/ 8 h 241"/>
                  <a:gd name="T18" fmla="*/ 5 w 194"/>
                  <a:gd name="T19" fmla="*/ 9 h 241"/>
                  <a:gd name="T20" fmla="*/ 3 w 194"/>
                  <a:gd name="T21" fmla="*/ 11 h 241"/>
                  <a:gd name="T22" fmla="*/ 4 w 194"/>
                  <a:gd name="T23" fmla="*/ 14 h 241"/>
                  <a:gd name="T24" fmla="*/ 5 w 194"/>
                  <a:gd name="T25" fmla="*/ 16 h 241"/>
                  <a:gd name="T26" fmla="*/ 5 w 194"/>
                  <a:gd name="T27" fmla="*/ 18 h 241"/>
                  <a:gd name="T28" fmla="*/ 6 w 194"/>
                  <a:gd name="T29" fmla="*/ 20 h 241"/>
                  <a:gd name="T30" fmla="*/ 6 w 194"/>
                  <a:gd name="T31" fmla="*/ 22 h 241"/>
                  <a:gd name="T32" fmla="*/ 7 w 194"/>
                  <a:gd name="T33" fmla="*/ 25 h 241"/>
                  <a:gd name="T34" fmla="*/ 9 w 194"/>
                  <a:gd name="T35" fmla="*/ 27 h 241"/>
                  <a:gd name="T36" fmla="*/ 9 w 194"/>
                  <a:gd name="T37" fmla="*/ 29 h 241"/>
                  <a:gd name="T38" fmla="*/ 6 w 194"/>
                  <a:gd name="T39" fmla="*/ 28 h 241"/>
                  <a:gd name="T40" fmla="*/ 6 w 194"/>
                  <a:gd name="T41" fmla="*/ 27 h 241"/>
                  <a:gd name="T42" fmla="*/ 4 w 194"/>
                  <a:gd name="T43" fmla="*/ 24 h 241"/>
                  <a:gd name="T44" fmla="*/ 3 w 194"/>
                  <a:gd name="T45" fmla="*/ 22 h 241"/>
                  <a:gd name="T46" fmla="*/ 3 w 194"/>
                  <a:gd name="T47" fmla="*/ 20 h 241"/>
                  <a:gd name="T48" fmla="*/ 2 w 194"/>
                  <a:gd name="T49" fmla="*/ 17 h 241"/>
                  <a:gd name="T50" fmla="*/ 2 w 194"/>
                  <a:gd name="T51" fmla="*/ 15 h 241"/>
                  <a:gd name="T52" fmla="*/ 1 w 194"/>
                  <a:gd name="T53" fmla="*/ 13 h 241"/>
                  <a:gd name="T54" fmla="*/ 0 w 194"/>
                  <a:gd name="T55" fmla="*/ 10 h 241"/>
                  <a:gd name="T56" fmla="*/ 1 w 194"/>
                  <a:gd name="T57" fmla="*/ 9 h 241"/>
                  <a:gd name="T58" fmla="*/ 3 w 194"/>
                  <a:gd name="T59" fmla="*/ 7 h 241"/>
                  <a:gd name="T60" fmla="*/ 6 w 194"/>
                  <a:gd name="T61" fmla="*/ 5 h 241"/>
                  <a:gd name="T62" fmla="*/ 11 w 194"/>
                  <a:gd name="T63" fmla="*/ 4 h 241"/>
                  <a:gd name="T64" fmla="*/ 13 w 194"/>
                  <a:gd name="T65" fmla="*/ 2 h 241"/>
                  <a:gd name="T66" fmla="*/ 15 w 194"/>
                  <a:gd name="T67" fmla="*/ 1 h 241"/>
                  <a:gd name="T68" fmla="*/ 18 w 194"/>
                  <a:gd name="T69" fmla="*/ 0 h 241"/>
                  <a:gd name="T70" fmla="*/ 21 w 194"/>
                  <a:gd name="T71" fmla="*/ 0 h 241"/>
                  <a:gd name="T72" fmla="*/ 22 w 194"/>
                  <a:gd name="T73" fmla="*/ 0 h 2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4"/>
                  <a:gd name="T112" fmla="*/ 0 h 241"/>
                  <a:gd name="T113" fmla="*/ 194 w 194"/>
                  <a:gd name="T114" fmla="*/ 241 h 2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4" h="241">
                    <a:moveTo>
                      <a:pt x="173" y="0"/>
                    </a:moveTo>
                    <a:lnTo>
                      <a:pt x="177" y="2"/>
                    </a:lnTo>
                    <a:lnTo>
                      <a:pt x="183" y="5"/>
                    </a:lnTo>
                    <a:lnTo>
                      <a:pt x="190" y="11"/>
                    </a:lnTo>
                    <a:lnTo>
                      <a:pt x="194" y="17"/>
                    </a:lnTo>
                    <a:lnTo>
                      <a:pt x="181" y="19"/>
                    </a:lnTo>
                    <a:lnTo>
                      <a:pt x="171" y="22"/>
                    </a:lnTo>
                    <a:lnTo>
                      <a:pt x="160" y="22"/>
                    </a:lnTo>
                    <a:lnTo>
                      <a:pt x="150" y="28"/>
                    </a:lnTo>
                    <a:lnTo>
                      <a:pt x="139" y="32"/>
                    </a:lnTo>
                    <a:lnTo>
                      <a:pt x="129" y="34"/>
                    </a:lnTo>
                    <a:lnTo>
                      <a:pt x="118" y="40"/>
                    </a:lnTo>
                    <a:lnTo>
                      <a:pt x="108" y="43"/>
                    </a:lnTo>
                    <a:lnTo>
                      <a:pt x="97" y="49"/>
                    </a:lnTo>
                    <a:lnTo>
                      <a:pt x="88" y="53"/>
                    </a:lnTo>
                    <a:lnTo>
                      <a:pt x="78" y="59"/>
                    </a:lnTo>
                    <a:lnTo>
                      <a:pt x="69" y="62"/>
                    </a:lnTo>
                    <a:lnTo>
                      <a:pt x="57" y="68"/>
                    </a:lnTo>
                    <a:lnTo>
                      <a:pt x="48" y="72"/>
                    </a:lnTo>
                    <a:lnTo>
                      <a:pt x="38" y="78"/>
                    </a:lnTo>
                    <a:lnTo>
                      <a:pt x="29" y="83"/>
                    </a:lnTo>
                    <a:lnTo>
                      <a:pt x="29" y="93"/>
                    </a:lnTo>
                    <a:lnTo>
                      <a:pt x="31" y="102"/>
                    </a:lnTo>
                    <a:lnTo>
                      <a:pt x="32" y="112"/>
                    </a:lnTo>
                    <a:lnTo>
                      <a:pt x="32" y="121"/>
                    </a:lnTo>
                    <a:lnTo>
                      <a:pt x="34" y="129"/>
                    </a:lnTo>
                    <a:lnTo>
                      <a:pt x="38" y="138"/>
                    </a:lnTo>
                    <a:lnTo>
                      <a:pt x="40" y="148"/>
                    </a:lnTo>
                    <a:lnTo>
                      <a:pt x="42" y="157"/>
                    </a:lnTo>
                    <a:lnTo>
                      <a:pt x="44" y="165"/>
                    </a:lnTo>
                    <a:lnTo>
                      <a:pt x="48" y="174"/>
                    </a:lnTo>
                    <a:lnTo>
                      <a:pt x="53" y="182"/>
                    </a:lnTo>
                    <a:lnTo>
                      <a:pt x="57" y="192"/>
                    </a:lnTo>
                    <a:lnTo>
                      <a:pt x="61" y="201"/>
                    </a:lnTo>
                    <a:lnTo>
                      <a:pt x="65" y="211"/>
                    </a:lnTo>
                    <a:lnTo>
                      <a:pt x="70" y="220"/>
                    </a:lnTo>
                    <a:lnTo>
                      <a:pt x="76" y="230"/>
                    </a:lnTo>
                    <a:lnTo>
                      <a:pt x="70" y="233"/>
                    </a:lnTo>
                    <a:lnTo>
                      <a:pt x="63" y="241"/>
                    </a:lnTo>
                    <a:lnTo>
                      <a:pt x="53" y="231"/>
                    </a:lnTo>
                    <a:lnTo>
                      <a:pt x="48" y="224"/>
                    </a:lnTo>
                    <a:lnTo>
                      <a:pt x="42" y="216"/>
                    </a:lnTo>
                    <a:lnTo>
                      <a:pt x="36" y="209"/>
                    </a:lnTo>
                    <a:lnTo>
                      <a:pt x="32" y="199"/>
                    </a:lnTo>
                    <a:lnTo>
                      <a:pt x="29" y="190"/>
                    </a:lnTo>
                    <a:lnTo>
                      <a:pt x="25" y="180"/>
                    </a:lnTo>
                    <a:lnTo>
                      <a:pt x="23" y="171"/>
                    </a:lnTo>
                    <a:lnTo>
                      <a:pt x="21" y="161"/>
                    </a:lnTo>
                    <a:lnTo>
                      <a:pt x="19" y="152"/>
                    </a:lnTo>
                    <a:lnTo>
                      <a:pt x="15" y="142"/>
                    </a:lnTo>
                    <a:lnTo>
                      <a:pt x="13" y="133"/>
                    </a:lnTo>
                    <a:lnTo>
                      <a:pt x="12" y="123"/>
                    </a:lnTo>
                    <a:lnTo>
                      <a:pt x="8" y="114"/>
                    </a:lnTo>
                    <a:lnTo>
                      <a:pt x="4" y="106"/>
                    </a:lnTo>
                    <a:lnTo>
                      <a:pt x="2" y="98"/>
                    </a:lnTo>
                    <a:lnTo>
                      <a:pt x="0" y="87"/>
                    </a:lnTo>
                    <a:lnTo>
                      <a:pt x="2" y="79"/>
                    </a:lnTo>
                    <a:lnTo>
                      <a:pt x="4" y="72"/>
                    </a:lnTo>
                    <a:lnTo>
                      <a:pt x="10" y="68"/>
                    </a:lnTo>
                    <a:lnTo>
                      <a:pt x="21" y="57"/>
                    </a:lnTo>
                    <a:lnTo>
                      <a:pt x="36" y="51"/>
                    </a:lnTo>
                    <a:lnTo>
                      <a:pt x="51" y="45"/>
                    </a:lnTo>
                    <a:lnTo>
                      <a:pt x="69" y="41"/>
                    </a:lnTo>
                    <a:lnTo>
                      <a:pt x="84" y="32"/>
                    </a:lnTo>
                    <a:lnTo>
                      <a:pt x="99" y="26"/>
                    </a:lnTo>
                    <a:lnTo>
                      <a:pt x="107" y="21"/>
                    </a:lnTo>
                    <a:lnTo>
                      <a:pt x="114" y="15"/>
                    </a:lnTo>
                    <a:lnTo>
                      <a:pt x="124" y="13"/>
                    </a:lnTo>
                    <a:lnTo>
                      <a:pt x="133" y="11"/>
                    </a:lnTo>
                    <a:lnTo>
                      <a:pt x="143" y="7"/>
                    </a:lnTo>
                    <a:lnTo>
                      <a:pt x="152" y="3"/>
                    </a:lnTo>
                    <a:lnTo>
                      <a:pt x="162" y="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6" name="Freeform 92"/>
              <p:cNvSpPr>
                <a:spLocks/>
              </p:cNvSpPr>
              <p:nvPr/>
            </p:nvSpPr>
            <p:spPr bwMode="auto">
              <a:xfrm>
                <a:off x="1900" y="1506"/>
                <a:ext cx="315" cy="64"/>
              </a:xfrm>
              <a:custGeom>
                <a:avLst/>
                <a:gdLst>
                  <a:gd name="T0" fmla="*/ 2 w 631"/>
                  <a:gd name="T1" fmla="*/ 0 h 127"/>
                  <a:gd name="T2" fmla="*/ 5 w 631"/>
                  <a:gd name="T3" fmla="*/ 1 h 127"/>
                  <a:gd name="T4" fmla="*/ 8 w 631"/>
                  <a:gd name="T5" fmla="*/ 2 h 127"/>
                  <a:gd name="T6" fmla="*/ 11 w 631"/>
                  <a:gd name="T7" fmla="*/ 3 h 127"/>
                  <a:gd name="T8" fmla="*/ 13 w 631"/>
                  <a:gd name="T9" fmla="*/ 5 h 127"/>
                  <a:gd name="T10" fmla="*/ 16 w 631"/>
                  <a:gd name="T11" fmla="*/ 8 h 127"/>
                  <a:gd name="T12" fmla="*/ 19 w 631"/>
                  <a:gd name="T13" fmla="*/ 10 h 127"/>
                  <a:gd name="T14" fmla="*/ 21 w 631"/>
                  <a:gd name="T15" fmla="*/ 12 h 127"/>
                  <a:gd name="T16" fmla="*/ 24 w 631"/>
                  <a:gd name="T17" fmla="*/ 13 h 127"/>
                  <a:gd name="T18" fmla="*/ 27 w 631"/>
                  <a:gd name="T19" fmla="*/ 12 h 127"/>
                  <a:gd name="T20" fmla="*/ 29 w 631"/>
                  <a:gd name="T21" fmla="*/ 11 h 127"/>
                  <a:gd name="T22" fmla="*/ 32 w 631"/>
                  <a:gd name="T23" fmla="*/ 10 h 127"/>
                  <a:gd name="T24" fmla="*/ 35 w 631"/>
                  <a:gd name="T25" fmla="*/ 9 h 127"/>
                  <a:gd name="T26" fmla="*/ 38 w 631"/>
                  <a:gd name="T27" fmla="*/ 8 h 127"/>
                  <a:gd name="T28" fmla="*/ 41 w 631"/>
                  <a:gd name="T29" fmla="*/ 8 h 127"/>
                  <a:gd name="T30" fmla="*/ 44 w 631"/>
                  <a:gd name="T31" fmla="*/ 7 h 127"/>
                  <a:gd name="T32" fmla="*/ 47 w 631"/>
                  <a:gd name="T33" fmla="*/ 6 h 127"/>
                  <a:gd name="T34" fmla="*/ 51 w 631"/>
                  <a:gd name="T35" fmla="*/ 5 h 127"/>
                  <a:gd name="T36" fmla="*/ 55 w 631"/>
                  <a:gd name="T37" fmla="*/ 4 h 127"/>
                  <a:gd name="T38" fmla="*/ 59 w 631"/>
                  <a:gd name="T39" fmla="*/ 3 h 127"/>
                  <a:gd name="T40" fmla="*/ 63 w 631"/>
                  <a:gd name="T41" fmla="*/ 3 h 127"/>
                  <a:gd name="T42" fmla="*/ 67 w 631"/>
                  <a:gd name="T43" fmla="*/ 2 h 127"/>
                  <a:gd name="T44" fmla="*/ 71 w 631"/>
                  <a:gd name="T45" fmla="*/ 2 h 127"/>
                  <a:gd name="T46" fmla="*/ 75 w 631"/>
                  <a:gd name="T47" fmla="*/ 1 h 127"/>
                  <a:gd name="T48" fmla="*/ 78 w 631"/>
                  <a:gd name="T49" fmla="*/ 2 h 127"/>
                  <a:gd name="T50" fmla="*/ 77 w 631"/>
                  <a:gd name="T51" fmla="*/ 4 h 127"/>
                  <a:gd name="T52" fmla="*/ 75 w 631"/>
                  <a:gd name="T53" fmla="*/ 4 h 127"/>
                  <a:gd name="T54" fmla="*/ 72 w 631"/>
                  <a:gd name="T55" fmla="*/ 4 h 127"/>
                  <a:gd name="T56" fmla="*/ 70 w 631"/>
                  <a:gd name="T57" fmla="*/ 5 h 127"/>
                  <a:gd name="T58" fmla="*/ 68 w 631"/>
                  <a:gd name="T59" fmla="*/ 5 h 127"/>
                  <a:gd name="T60" fmla="*/ 66 w 631"/>
                  <a:gd name="T61" fmla="*/ 5 h 127"/>
                  <a:gd name="T62" fmla="*/ 64 w 631"/>
                  <a:gd name="T63" fmla="*/ 6 h 127"/>
                  <a:gd name="T64" fmla="*/ 61 w 631"/>
                  <a:gd name="T65" fmla="*/ 6 h 127"/>
                  <a:gd name="T66" fmla="*/ 59 w 631"/>
                  <a:gd name="T67" fmla="*/ 6 h 127"/>
                  <a:gd name="T68" fmla="*/ 57 w 631"/>
                  <a:gd name="T69" fmla="*/ 7 h 127"/>
                  <a:gd name="T70" fmla="*/ 55 w 631"/>
                  <a:gd name="T71" fmla="*/ 7 h 127"/>
                  <a:gd name="T72" fmla="*/ 53 w 631"/>
                  <a:gd name="T73" fmla="*/ 8 h 127"/>
                  <a:gd name="T74" fmla="*/ 49 w 631"/>
                  <a:gd name="T75" fmla="*/ 8 h 127"/>
                  <a:gd name="T76" fmla="*/ 45 w 631"/>
                  <a:gd name="T77" fmla="*/ 10 h 127"/>
                  <a:gd name="T78" fmla="*/ 42 w 631"/>
                  <a:gd name="T79" fmla="*/ 11 h 127"/>
                  <a:gd name="T80" fmla="*/ 39 w 631"/>
                  <a:gd name="T81" fmla="*/ 11 h 127"/>
                  <a:gd name="T82" fmla="*/ 37 w 631"/>
                  <a:gd name="T83" fmla="*/ 11 h 127"/>
                  <a:gd name="T84" fmla="*/ 34 w 631"/>
                  <a:gd name="T85" fmla="*/ 12 h 127"/>
                  <a:gd name="T86" fmla="*/ 32 w 631"/>
                  <a:gd name="T87" fmla="*/ 13 h 127"/>
                  <a:gd name="T88" fmla="*/ 29 w 631"/>
                  <a:gd name="T89" fmla="*/ 14 h 127"/>
                  <a:gd name="T90" fmla="*/ 27 w 631"/>
                  <a:gd name="T91" fmla="*/ 15 h 127"/>
                  <a:gd name="T92" fmla="*/ 25 w 631"/>
                  <a:gd name="T93" fmla="*/ 16 h 127"/>
                  <a:gd name="T94" fmla="*/ 22 w 631"/>
                  <a:gd name="T95" fmla="*/ 16 h 127"/>
                  <a:gd name="T96" fmla="*/ 20 w 631"/>
                  <a:gd name="T97" fmla="*/ 15 h 127"/>
                  <a:gd name="T98" fmla="*/ 18 w 631"/>
                  <a:gd name="T99" fmla="*/ 13 h 127"/>
                  <a:gd name="T100" fmla="*/ 16 w 631"/>
                  <a:gd name="T101" fmla="*/ 11 h 127"/>
                  <a:gd name="T102" fmla="*/ 14 w 631"/>
                  <a:gd name="T103" fmla="*/ 9 h 127"/>
                  <a:gd name="T104" fmla="*/ 12 w 631"/>
                  <a:gd name="T105" fmla="*/ 7 h 127"/>
                  <a:gd name="T106" fmla="*/ 10 w 631"/>
                  <a:gd name="T107" fmla="*/ 5 h 127"/>
                  <a:gd name="T108" fmla="*/ 8 w 631"/>
                  <a:gd name="T109" fmla="*/ 4 h 127"/>
                  <a:gd name="T110" fmla="*/ 6 w 631"/>
                  <a:gd name="T111" fmla="*/ 4 h 127"/>
                  <a:gd name="T112" fmla="*/ 3 w 631"/>
                  <a:gd name="T113" fmla="*/ 4 h 127"/>
                  <a:gd name="T114" fmla="*/ 1 w 631"/>
                  <a:gd name="T115" fmla="*/ 3 h 127"/>
                  <a:gd name="T116" fmla="*/ 0 w 631"/>
                  <a:gd name="T117" fmla="*/ 2 h 127"/>
                  <a:gd name="T118" fmla="*/ 0 w 631"/>
                  <a:gd name="T119" fmla="*/ 1 h 1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1"/>
                  <a:gd name="T181" fmla="*/ 0 h 127"/>
                  <a:gd name="T182" fmla="*/ 631 w 631"/>
                  <a:gd name="T183" fmla="*/ 127 h 1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1" h="127">
                    <a:moveTo>
                      <a:pt x="6" y="2"/>
                    </a:moveTo>
                    <a:lnTo>
                      <a:pt x="19" y="0"/>
                    </a:lnTo>
                    <a:lnTo>
                      <a:pt x="30" y="2"/>
                    </a:lnTo>
                    <a:lnTo>
                      <a:pt x="42" y="2"/>
                    </a:lnTo>
                    <a:lnTo>
                      <a:pt x="55" y="6"/>
                    </a:lnTo>
                    <a:lnTo>
                      <a:pt x="66" y="11"/>
                    </a:lnTo>
                    <a:lnTo>
                      <a:pt x="78" y="15"/>
                    </a:lnTo>
                    <a:lnTo>
                      <a:pt x="89" y="23"/>
                    </a:lnTo>
                    <a:lnTo>
                      <a:pt x="101" y="32"/>
                    </a:lnTo>
                    <a:lnTo>
                      <a:pt x="110" y="38"/>
                    </a:lnTo>
                    <a:lnTo>
                      <a:pt x="122" y="47"/>
                    </a:lnTo>
                    <a:lnTo>
                      <a:pt x="131" y="57"/>
                    </a:lnTo>
                    <a:lnTo>
                      <a:pt x="142" y="66"/>
                    </a:lnTo>
                    <a:lnTo>
                      <a:pt x="152" y="76"/>
                    </a:lnTo>
                    <a:lnTo>
                      <a:pt x="163" y="85"/>
                    </a:lnTo>
                    <a:lnTo>
                      <a:pt x="175" y="95"/>
                    </a:lnTo>
                    <a:lnTo>
                      <a:pt x="186" y="106"/>
                    </a:lnTo>
                    <a:lnTo>
                      <a:pt x="196" y="103"/>
                    </a:lnTo>
                    <a:lnTo>
                      <a:pt x="207" y="99"/>
                    </a:lnTo>
                    <a:lnTo>
                      <a:pt x="218" y="93"/>
                    </a:lnTo>
                    <a:lnTo>
                      <a:pt x="230" y="91"/>
                    </a:lnTo>
                    <a:lnTo>
                      <a:pt x="239" y="85"/>
                    </a:lnTo>
                    <a:lnTo>
                      <a:pt x="251" y="82"/>
                    </a:lnTo>
                    <a:lnTo>
                      <a:pt x="262" y="78"/>
                    </a:lnTo>
                    <a:lnTo>
                      <a:pt x="275" y="74"/>
                    </a:lnTo>
                    <a:lnTo>
                      <a:pt x="285" y="70"/>
                    </a:lnTo>
                    <a:lnTo>
                      <a:pt x="296" y="66"/>
                    </a:lnTo>
                    <a:lnTo>
                      <a:pt x="308" y="63"/>
                    </a:lnTo>
                    <a:lnTo>
                      <a:pt x="319" y="61"/>
                    </a:lnTo>
                    <a:lnTo>
                      <a:pt x="331" y="57"/>
                    </a:lnTo>
                    <a:lnTo>
                      <a:pt x="344" y="55"/>
                    </a:lnTo>
                    <a:lnTo>
                      <a:pt x="355" y="53"/>
                    </a:lnTo>
                    <a:lnTo>
                      <a:pt x="367" y="53"/>
                    </a:lnTo>
                    <a:lnTo>
                      <a:pt x="382" y="47"/>
                    </a:lnTo>
                    <a:lnTo>
                      <a:pt x="397" y="44"/>
                    </a:lnTo>
                    <a:lnTo>
                      <a:pt x="414" y="38"/>
                    </a:lnTo>
                    <a:lnTo>
                      <a:pt x="429" y="34"/>
                    </a:lnTo>
                    <a:lnTo>
                      <a:pt x="445" y="30"/>
                    </a:lnTo>
                    <a:lnTo>
                      <a:pt x="460" y="27"/>
                    </a:lnTo>
                    <a:lnTo>
                      <a:pt x="475" y="23"/>
                    </a:lnTo>
                    <a:lnTo>
                      <a:pt x="494" y="23"/>
                    </a:lnTo>
                    <a:lnTo>
                      <a:pt x="507" y="19"/>
                    </a:lnTo>
                    <a:lnTo>
                      <a:pt x="524" y="17"/>
                    </a:lnTo>
                    <a:lnTo>
                      <a:pt x="541" y="13"/>
                    </a:lnTo>
                    <a:lnTo>
                      <a:pt x="559" y="13"/>
                    </a:lnTo>
                    <a:lnTo>
                      <a:pt x="574" y="11"/>
                    </a:lnTo>
                    <a:lnTo>
                      <a:pt x="591" y="9"/>
                    </a:lnTo>
                    <a:lnTo>
                      <a:pt x="606" y="8"/>
                    </a:lnTo>
                    <a:lnTo>
                      <a:pt x="623" y="8"/>
                    </a:lnTo>
                    <a:lnTo>
                      <a:pt x="627" y="15"/>
                    </a:lnTo>
                    <a:lnTo>
                      <a:pt x="631" y="25"/>
                    </a:lnTo>
                    <a:lnTo>
                      <a:pt x="621" y="25"/>
                    </a:lnTo>
                    <a:lnTo>
                      <a:pt x="612" y="27"/>
                    </a:lnTo>
                    <a:lnTo>
                      <a:pt x="602" y="28"/>
                    </a:lnTo>
                    <a:lnTo>
                      <a:pt x="595" y="30"/>
                    </a:lnTo>
                    <a:lnTo>
                      <a:pt x="583" y="32"/>
                    </a:lnTo>
                    <a:lnTo>
                      <a:pt x="576" y="32"/>
                    </a:lnTo>
                    <a:lnTo>
                      <a:pt x="566" y="34"/>
                    </a:lnTo>
                    <a:lnTo>
                      <a:pt x="559" y="36"/>
                    </a:lnTo>
                    <a:lnTo>
                      <a:pt x="549" y="36"/>
                    </a:lnTo>
                    <a:lnTo>
                      <a:pt x="540" y="38"/>
                    </a:lnTo>
                    <a:lnTo>
                      <a:pt x="530" y="40"/>
                    </a:lnTo>
                    <a:lnTo>
                      <a:pt x="522" y="42"/>
                    </a:lnTo>
                    <a:lnTo>
                      <a:pt x="513" y="42"/>
                    </a:lnTo>
                    <a:lnTo>
                      <a:pt x="505" y="44"/>
                    </a:lnTo>
                    <a:lnTo>
                      <a:pt x="494" y="44"/>
                    </a:lnTo>
                    <a:lnTo>
                      <a:pt x="486" y="47"/>
                    </a:lnTo>
                    <a:lnTo>
                      <a:pt x="477" y="47"/>
                    </a:lnTo>
                    <a:lnTo>
                      <a:pt x="467" y="49"/>
                    </a:lnTo>
                    <a:lnTo>
                      <a:pt x="458" y="51"/>
                    </a:lnTo>
                    <a:lnTo>
                      <a:pt x="450" y="53"/>
                    </a:lnTo>
                    <a:lnTo>
                      <a:pt x="441" y="53"/>
                    </a:lnTo>
                    <a:lnTo>
                      <a:pt x="433" y="55"/>
                    </a:lnTo>
                    <a:lnTo>
                      <a:pt x="424" y="57"/>
                    </a:lnTo>
                    <a:lnTo>
                      <a:pt x="414" y="61"/>
                    </a:lnTo>
                    <a:lnTo>
                      <a:pt x="397" y="63"/>
                    </a:lnTo>
                    <a:lnTo>
                      <a:pt x="382" y="68"/>
                    </a:lnTo>
                    <a:lnTo>
                      <a:pt x="365" y="74"/>
                    </a:lnTo>
                    <a:lnTo>
                      <a:pt x="348" y="84"/>
                    </a:lnTo>
                    <a:lnTo>
                      <a:pt x="336" y="82"/>
                    </a:lnTo>
                    <a:lnTo>
                      <a:pt x="327" y="82"/>
                    </a:lnTo>
                    <a:lnTo>
                      <a:pt x="317" y="84"/>
                    </a:lnTo>
                    <a:lnTo>
                      <a:pt x="308" y="84"/>
                    </a:lnTo>
                    <a:lnTo>
                      <a:pt x="296" y="85"/>
                    </a:lnTo>
                    <a:lnTo>
                      <a:pt x="287" y="89"/>
                    </a:lnTo>
                    <a:lnTo>
                      <a:pt x="277" y="93"/>
                    </a:lnTo>
                    <a:lnTo>
                      <a:pt x="268" y="97"/>
                    </a:lnTo>
                    <a:lnTo>
                      <a:pt x="258" y="101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30" y="114"/>
                    </a:lnTo>
                    <a:lnTo>
                      <a:pt x="220" y="116"/>
                    </a:lnTo>
                    <a:lnTo>
                      <a:pt x="211" y="120"/>
                    </a:lnTo>
                    <a:lnTo>
                      <a:pt x="201" y="123"/>
                    </a:lnTo>
                    <a:lnTo>
                      <a:pt x="194" y="127"/>
                    </a:lnTo>
                    <a:lnTo>
                      <a:pt x="180" y="125"/>
                    </a:lnTo>
                    <a:lnTo>
                      <a:pt x="171" y="123"/>
                    </a:lnTo>
                    <a:lnTo>
                      <a:pt x="161" y="116"/>
                    </a:lnTo>
                    <a:lnTo>
                      <a:pt x="154" y="112"/>
                    </a:lnTo>
                    <a:lnTo>
                      <a:pt x="144" y="103"/>
                    </a:lnTo>
                    <a:lnTo>
                      <a:pt x="139" y="95"/>
                    </a:lnTo>
                    <a:lnTo>
                      <a:pt x="129" y="87"/>
                    </a:lnTo>
                    <a:lnTo>
                      <a:pt x="123" y="80"/>
                    </a:lnTo>
                    <a:lnTo>
                      <a:pt x="116" y="70"/>
                    </a:lnTo>
                    <a:lnTo>
                      <a:pt x="108" y="61"/>
                    </a:lnTo>
                    <a:lnTo>
                      <a:pt x="101" y="53"/>
                    </a:lnTo>
                    <a:lnTo>
                      <a:pt x="93" y="46"/>
                    </a:lnTo>
                    <a:lnTo>
                      <a:pt x="84" y="40"/>
                    </a:lnTo>
                    <a:lnTo>
                      <a:pt x="76" y="36"/>
                    </a:lnTo>
                    <a:lnTo>
                      <a:pt x="66" y="32"/>
                    </a:lnTo>
                    <a:lnTo>
                      <a:pt x="57" y="32"/>
                    </a:lnTo>
                    <a:lnTo>
                      <a:pt x="49" y="28"/>
                    </a:lnTo>
                    <a:lnTo>
                      <a:pt x="40" y="28"/>
                    </a:lnTo>
                    <a:lnTo>
                      <a:pt x="28" y="25"/>
                    </a:lnTo>
                    <a:lnTo>
                      <a:pt x="19" y="23"/>
                    </a:lnTo>
                    <a:lnTo>
                      <a:pt x="8" y="19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7" name="Freeform 93"/>
              <p:cNvSpPr>
                <a:spLocks/>
              </p:cNvSpPr>
              <p:nvPr/>
            </p:nvSpPr>
            <p:spPr bwMode="auto">
              <a:xfrm>
                <a:off x="1773" y="1608"/>
                <a:ext cx="133" cy="46"/>
              </a:xfrm>
              <a:custGeom>
                <a:avLst/>
                <a:gdLst>
                  <a:gd name="T0" fmla="*/ 21 w 266"/>
                  <a:gd name="T1" fmla="*/ 0 h 93"/>
                  <a:gd name="T2" fmla="*/ 22 w 266"/>
                  <a:gd name="T3" fmla="*/ 0 h 93"/>
                  <a:gd name="T4" fmla="*/ 23 w 266"/>
                  <a:gd name="T5" fmla="*/ 0 h 93"/>
                  <a:gd name="T6" fmla="*/ 24 w 266"/>
                  <a:gd name="T7" fmla="*/ 0 h 93"/>
                  <a:gd name="T8" fmla="*/ 25 w 266"/>
                  <a:gd name="T9" fmla="*/ 0 h 93"/>
                  <a:gd name="T10" fmla="*/ 27 w 266"/>
                  <a:gd name="T11" fmla="*/ 1 h 93"/>
                  <a:gd name="T12" fmla="*/ 29 w 266"/>
                  <a:gd name="T13" fmla="*/ 2 h 93"/>
                  <a:gd name="T14" fmla="*/ 30 w 266"/>
                  <a:gd name="T15" fmla="*/ 4 h 93"/>
                  <a:gd name="T16" fmla="*/ 31 w 266"/>
                  <a:gd name="T17" fmla="*/ 6 h 93"/>
                  <a:gd name="T18" fmla="*/ 33 w 266"/>
                  <a:gd name="T19" fmla="*/ 8 h 93"/>
                  <a:gd name="T20" fmla="*/ 33 w 266"/>
                  <a:gd name="T21" fmla="*/ 10 h 93"/>
                  <a:gd name="T22" fmla="*/ 33 w 266"/>
                  <a:gd name="T23" fmla="*/ 10 h 93"/>
                  <a:gd name="T24" fmla="*/ 33 w 266"/>
                  <a:gd name="T25" fmla="*/ 11 h 93"/>
                  <a:gd name="T26" fmla="*/ 31 w 266"/>
                  <a:gd name="T27" fmla="*/ 11 h 93"/>
                  <a:gd name="T28" fmla="*/ 31 w 266"/>
                  <a:gd name="T29" fmla="*/ 11 h 93"/>
                  <a:gd name="T30" fmla="*/ 30 w 266"/>
                  <a:gd name="T31" fmla="*/ 10 h 93"/>
                  <a:gd name="T32" fmla="*/ 29 w 266"/>
                  <a:gd name="T33" fmla="*/ 8 h 93"/>
                  <a:gd name="T34" fmla="*/ 28 w 266"/>
                  <a:gd name="T35" fmla="*/ 6 h 93"/>
                  <a:gd name="T36" fmla="*/ 27 w 266"/>
                  <a:gd name="T37" fmla="*/ 5 h 93"/>
                  <a:gd name="T38" fmla="*/ 26 w 266"/>
                  <a:gd name="T39" fmla="*/ 4 h 93"/>
                  <a:gd name="T40" fmla="*/ 25 w 266"/>
                  <a:gd name="T41" fmla="*/ 3 h 93"/>
                  <a:gd name="T42" fmla="*/ 23 w 266"/>
                  <a:gd name="T43" fmla="*/ 2 h 93"/>
                  <a:gd name="T44" fmla="*/ 21 w 266"/>
                  <a:gd name="T45" fmla="*/ 3 h 93"/>
                  <a:gd name="T46" fmla="*/ 20 w 266"/>
                  <a:gd name="T47" fmla="*/ 3 h 93"/>
                  <a:gd name="T48" fmla="*/ 19 w 266"/>
                  <a:gd name="T49" fmla="*/ 3 h 93"/>
                  <a:gd name="T50" fmla="*/ 17 w 266"/>
                  <a:gd name="T51" fmla="*/ 3 h 93"/>
                  <a:gd name="T52" fmla="*/ 17 w 266"/>
                  <a:gd name="T53" fmla="*/ 3 h 93"/>
                  <a:gd name="T54" fmla="*/ 15 w 266"/>
                  <a:gd name="T55" fmla="*/ 3 h 93"/>
                  <a:gd name="T56" fmla="*/ 14 w 266"/>
                  <a:gd name="T57" fmla="*/ 3 h 93"/>
                  <a:gd name="T58" fmla="*/ 13 w 266"/>
                  <a:gd name="T59" fmla="*/ 3 h 93"/>
                  <a:gd name="T60" fmla="*/ 11 w 266"/>
                  <a:gd name="T61" fmla="*/ 3 h 93"/>
                  <a:gd name="T62" fmla="*/ 10 w 266"/>
                  <a:gd name="T63" fmla="*/ 3 h 93"/>
                  <a:gd name="T64" fmla="*/ 9 w 266"/>
                  <a:gd name="T65" fmla="*/ 3 h 93"/>
                  <a:gd name="T66" fmla="*/ 8 w 266"/>
                  <a:gd name="T67" fmla="*/ 3 h 93"/>
                  <a:gd name="T68" fmla="*/ 6 w 266"/>
                  <a:gd name="T69" fmla="*/ 3 h 93"/>
                  <a:gd name="T70" fmla="*/ 5 w 266"/>
                  <a:gd name="T71" fmla="*/ 3 h 93"/>
                  <a:gd name="T72" fmla="*/ 4 w 266"/>
                  <a:gd name="T73" fmla="*/ 3 h 93"/>
                  <a:gd name="T74" fmla="*/ 3 w 266"/>
                  <a:gd name="T75" fmla="*/ 3 h 93"/>
                  <a:gd name="T76" fmla="*/ 2 w 266"/>
                  <a:gd name="T77" fmla="*/ 4 h 93"/>
                  <a:gd name="T78" fmla="*/ 1 w 266"/>
                  <a:gd name="T79" fmla="*/ 3 h 93"/>
                  <a:gd name="T80" fmla="*/ 0 w 266"/>
                  <a:gd name="T81" fmla="*/ 2 h 93"/>
                  <a:gd name="T82" fmla="*/ 1 w 266"/>
                  <a:gd name="T83" fmla="*/ 1 h 93"/>
                  <a:gd name="T84" fmla="*/ 2 w 266"/>
                  <a:gd name="T85" fmla="*/ 1 h 93"/>
                  <a:gd name="T86" fmla="*/ 3 w 266"/>
                  <a:gd name="T87" fmla="*/ 0 h 93"/>
                  <a:gd name="T88" fmla="*/ 4 w 266"/>
                  <a:gd name="T89" fmla="*/ 0 h 93"/>
                  <a:gd name="T90" fmla="*/ 5 w 266"/>
                  <a:gd name="T91" fmla="*/ 0 h 93"/>
                  <a:gd name="T92" fmla="*/ 6 w 266"/>
                  <a:gd name="T93" fmla="*/ 1 h 93"/>
                  <a:gd name="T94" fmla="*/ 8 w 266"/>
                  <a:gd name="T95" fmla="*/ 1 h 93"/>
                  <a:gd name="T96" fmla="*/ 9 w 266"/>
                  <a:gd name="T97" fmla="*/ 1 h 93"/>
                  <a:gd name="T98" fmla="*/ 11 w 266"/>
                  <a:gd name="T99" fmla="*/ 1 h 93"/>
                  <a:gd name="T100" fmla="*/ 13 w 266"/>
                  <a:gd name="T101" fmla="*/ 1 h 93"/>
                  <a:gd name="T102" fmla="*/ 15 w 266"/>
                  <a:gd name="T103" fmla="*/ 0 h 93"/>
                  <a:gd name="T104" fmla="*/ 17 w 266"/>
                  <a:gd name="T105" fmla="*/ 0 h 93"/>
                  <a:gd name="T106" fmla="*/ 19 w 266"/>
                  <a:gd name="T107" fmla="*/ 0 h 93"/>
                  <a:gd name="T108" fmla="*/ 21 w 266"/>
                  <a:gd name="T109" fmla="*/ 0 h 93"/>
                  <a:gd name="T110" fmla="*/ 21 w 266"/>
                  <a:gd name="T111" fmla="*/ 0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6"/>
                  <a:gd name="T169" fmla="*/ 0 h 93"/>
                  <a:gd name="T170" fmla="*/ 266 w 266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6" h="93">
                    <a:moveTo>
                      <a:pt x="175" y="2"/>
                    </a:moveTo>
                    <a:lnTo>
                      <a:pt x="183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7" y="2"/>
                    </a:lnTo>
                    <a:lnTo>
                      <a:pt x="219" y="10"/>
                    </a:lnTo>
                    <a:lnTo>
                      <a:pt x="232" y="23"/>
                    </a:lnTo>
                    <a:lnTo>
                      <a:pt x="240" y="36"/>
                    </a:lnTo>
                    <a:lnTo>
                      <a:pt x="249" y="50"/>
                    </a:lnTo>
                    <a:lnTo>
                      <a:pt x="257" y="65"/>
                    </a:lnTo>
                    <a:lnTo>
                      <a:pt x="266" y="80"/>
                    </a:lnTo>
                    <a:lnTo>
                      <a:pt x="264" y="86"/>
                    </a:lnTo>
                    <a:lnTo>
                      <a:pt x="264" y="93"/>
                    </a:lnTo>
                    <a:lnTo>
                      <a:pt x="255" y="93"/>
                    </a:lnTo>
                    <a:lnTo>
                      <a:pt x="251" y="93"/>
                    </a:lnTo>
                    <a:lnTo>
                      <a:pt x="242" y="80"/>
                    </a:lnTo>
                    <a:lnTo>
                      <a:pt x="234" y="71"/>
                    </a:lnTo>
                    <a:lnTo>
                      <a:pt x="226" y="55"/>
                    </a:lnTo>
                    <a:lnTo>
                      <a:pt x="219" y="44"/>
                    </a:lnTo>
                    <a:lnTo>
                      <a:pt x="209" y="33"/>
                    </a:lnTo>
                    <a:lnTo>
                      <a:pt x="200" y="25"/>
                    </a:lnTo>
                    <a:lnTo>
                      <a:pt x="187" y="21"/>
                    </a:lnTo>
                    <a:lnTo>
                      <a:pt x="173" y="27"/>
                    </a:lnTo>
                    <a:lnTo>
                      <a:pt x="162" y="27"/>
                    </a:lnTo>
                    <a:lnTo>
                      <a:pt x="152" y="29"/>
                    </a:lnTo>
                    <a:lnTo>
                      <a:pt x="143" y="29"/>
                    </a:lnTo>
                    <a:lnTo>
                      <a:pt x="133" y="29"/>
                    </a:lnTo>
                    <a:lnTo>
                      <a:pt x="124" y="29"/>
                    </a:lnTo>
                    <a:lnTo>
                      <a:pt x="114" y="29"/>
                    </a:lnTo>
                    <a:lnTo>
                      <a:pt x="105" y="29"/>
                    </a:lnTo>
                    <a:lnTo>
                      <a:pt x="95" y="31"/>
                    </a:lnTo>
                    <a:lnTo>
                      <a:pt x="84" y="31"/>
                    </a:lnTo>
                    <a:lnTo>
                      <a:pt x="74" y="31"/>
                    </a:lnTo>
                    <a:lnTo>
                      <a:pt x="65" y="31"/>
                    </a:lnTo>
                    <a:lnTo>
                      <a:pt x="55" y="31"/>
                    </a:lnTo>
                    <a:lnTo>
                      <a:pt x="46" y="31"/>
                    </a:lnTo>
                    <a:lnTo>
                      <a:pt x="36" y="31"/>
                    </a:lnTo>
                    <a:lnTo>
                      <a:pt x="27" y="31"/>
                    </a:lnTo>
                    <a:lnTo>
                      <a:pt x="17" y="33"/>
                    </a:lnTo>
                    <a:lnTo>
                      <a:pt x="4" y="27"/>
                    </a:lnTo>
                    <a:lnTo>
                      <a:pt x="0" y="19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25" y="4"/>
                    </a:lnTo>
                    <a:lnTo>
                      <a:pt x="36" y="2"/>
                    </a:lnTo>
                    <a:lnTo>
                      <a:pt x="46" y="4"/>
                    </a:lnTo>
                    <a:lnTo>
                      <a:pt x="50" y="10"/>
                    </a:lnTo>
                    <a:lnTo>
                      <a:pt x="65" y="10"/>
                    </a:lnTo>
                    <a:lnTo>
                      <a:pt x="78" y="10"/>
                    </a:lnTo>
                    <a:lnTo>
                      <a:pt x="95" y="8"/>
                    </a:lnTo>
                    <a:lnTo>
                      <a:pt x="111" y="8"/>
                    </a:lnTo>
                    <a:lnTo>
                      <a:pt x="126" y="6"/>
                    </a:lnTo>
                    <a:lnTo>
                      <a:pt x="143" y="6"/>
                    </a:lnTo>
                    <a:lnTo>
                      <a:pt x="156" y="4"/>
                    </a:lnTo>
                    <a:lnTo>
                      <a:pt x="17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8" name="Freeform 94"/>
              <p:cNvSpPr>
                <a:spLocks/>
              </p:cNvSpPr>
              <p:nvPr/>
            </p:nvSpPr>
            <p:spPr bwMode="auto">
              <a:xfrm>
                <a:off x="1796" y="1563"/>
                <a:ext cx="150" cy="87"/>
              </a:xfrm>
              <a:custGeom>
                <a:avLst/>
                <a:gdLst>
                  <a:gd name="T0" fmla="*/ 18 w 298"/>
                  <a:gd name="T1" fmla="*/ 0 h 175"/>
                  <a:gd name="T2" fmla="*/ 20 w 298"/>
                  <a:gd name="T3" fmla="*/ 0 h 175"/>
                  <a:gd name="T4" fmla="*/ 22 w 298"/>
                  <a:gd name="T5" fmla="*/ 0 h 175"/>
                  <a:gd name="T6" fmla="*/ 25 w 298"/>
                  <a:gd name="T7" fmla="*/ 0 h 175"/>
                  <a:gd name="T8" fmla="*/ 28 w 298"/>
                  <a:gd name="T9" fmla="*/ 2 h 175"/>
                  <a:gd name="T10" fmla="*/ 30 w 298"/>
                  <a:gd name="T11" fmla="*/ 4 h 175"/>
                  <a:gd name="T12" fmla="*/ 31 w 298"/>
                  <a:gd name="T13" fmla="*/ 6 h 175"/>
                  <a:gd name="T14" fmla="*/ 32 w 298"/>
                  <a:gd name="T15" fmla="*/ 10 h 175"/>
                  <a:gd name="T16" fmla="*/ 34 w 298"/>
                  <a:gd name="T17" fmla="*/ 13 h 175"/>
                  <a:gd name="T18" fmla="*/ 36 w 298"/>
                  <a:gd name="T19" fmla="*/ 16 h 175"/>
                  <a:gd name="T20" fmla="*/ 37 w 298"/>
                  <a:gd name="T21" fmla="*/ 20 h 175"/>
                  <a:gd name="T22" fmla="*/ 37 w 298"/>
                  <a:gd name="T23" fmla="*/ 21 h 175"/>
                  <a:gd name="T24" fmla="*/ 35 w 298"/>
                  <a:gd name="T25" fmla="*/ 20 h 175"/>
                  <a:gd name="T26" fmla="*/ 33 w 298"/>
                  <a:gd name="T27" fmla="*/ 17 h 175"/>
                  <a:gd name="T28" fmla="*/ 32 w 298"/>
                  <a:gd name="T29" fmla="*/ 15 h 175"/>
                  <a:gd name="T30" fmla="*/ 31 w 298"/>
                  <a:gd name="T31" fmla="*/ 13 h 175"/>
                  <a:gd name="T32" fmla="*/ 30 w 298"/>
                  <a:gd name="T33" fmla="*/ 10 h 175"/>
                  <a:gd name="T34" fmla="*/ 28 w 298"/>
                  <a:gd name="T35" fmla="*/ 8 h 175"/>
                  <a:gd name="T36" fmla="*/ 27 w 298"/>
                  <a:gd name="T37" fmla="*/ 6 h 175"/>
                  <a:gd name="T38" fmla="*/ 25 w 298"/>
                  <a:gd name="T39" fmla="*/ 4 h 175"/>
                  <a:gd name="T40" fmla="*/ 23 w 298"/>
                  <a:gd name="T41" fmla="*/ 3 h 175"/>
                  <a:gd name="T42" fmla="*/ 20 w 298"/>
                  <a:gd name="T43" fmla="*/ 3 h 175"/>
                  <a:gd name="T44" fmla="*/ 17 w 298"/>
                  <a:gd name="T45" fmla="*/ 3 h 175"/>
                  <a:gd name="T46" fmla="*/ 14 w 298"/>
                  <a:gd name="T47" fmla="*/ 3 h 175"/>
                  <a:gd name="T48" fmla="*/ 11 w 298"/>
                  <a:gd name="T49" fmla="*/ 3 h 175"/>
                  <a:gd name="T50" fmla="*/ 8 w 298"/>
                  <a:gd name="T51" fmla="*/ 4 h 175"/>
                  <a:gd name="T52" fmla="*/ 5 w 298"/>
                  <a:gd name="T53" fmla="*/ 4 h 175"/>
                  <a:gd name="T54" fmla="*/ 3 w 298"/>
                  <a:gd name="T55" fmla="*/ 4 h 175"/>
                  <a:gd name="T56" fmla="*/ 0 w 298"/>
                  <a:gd name="T57" fmla="*/ 3 h 175"/>
                  <a:gd name="T58" fmla="*/ 1 w 298"/>
                  <a:gd name="T59" fmla="*/ 2 h 175"/>
                  <a:gd name="T60" fmla="*/ 4 w 298"/>
                  <a:gd name="T61" fmla="*/ 1 h 175"/>
                  <a:gd name="T62" fmla="*/ 7 w 298"/>
                  <a:gd name="T63" fmla="*/ 1 h 175"/>
                  <a:gd name="T64" fmla="*/ 10 w 298"/>
                  <a:gd name="T65" fmla="*/ 1 h 175"/>
                  <a:gd name="T66" fmla="*/ 13 w 298"/>
                  <a:gd name="T67" fmla="*/ 1 h 175"/>
                  <a:gd name="T68" fmla="*/ 15 w 298"/>
                  <a:gd name="T69" fmla="*/ 0 h 175"/>
                  <a:gd name="T70" fmla="*/ 16 w 298"/>
                  <a:gd name="T71" fmla="*/ 0 h 17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8"/>
                  <a:gd name="T109" fmla="*/ 0 h 175"/>
                  <a:gd name="T110" fmla="*/ 298 w 298"/>
                  <a:gd name="T111" fmla="*/ 175 h 17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8" h="175">
                    <a:moveTo>
                      <a:pt x="127" y="6"/>
                    </a:moveTo>
                    <a:lnTo>
                      <a:pt x="137" y="2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165" y="2"/>
                    </a:lnTo>
                    <a:lnTo>
                      <a:pt x="173" y="2"/>
                    </a:lnTo>
                    <a:lnTo>
                      <a:pt x="182" y="4"/>
                    </a:lnTo>
                    <a:lnTo>
                      <a:pt x="192" y="6"/>
                    </a:lnTo>
                    <a:lnTo>
                      <a:pt x="201" y="9"/>
                    </a:lnTo>
                    <a:lnTo>
                      <a:pt x="216" y="17"/>
                    </a:lnTo>
                    <a:lnTo>
                      <a:pt x="230" y="28"/>
                    </a:lnTo>
                    <a:lnTo>
                      <a:pt x="235" y="36"/>
                    </a:lnTo>
                    <a:lnTo>
                      <a:pt x="239" y="46"/>
                    </a:lnTo>
                    <a:lnTo>
                      <a:pt x="243" y="53"/>
                    </a:lnTo>
                    <a:lnTo>
                      <a:pt x="247" y="66"/>
                    </a:lnTo>
                    <a:lnTo>
                      <a:pt x="251" y="80"/>
                    </a:lnTo>
                    <a:lnTo>
                      <a:pt x="258" y="91"/>
                    </a:lnTo>
                    <a:lnTo>
                      <a:pt x="266" y="104"/>
                    </a:lnTo>
                    <a:lnTo>
                      <a:pt x="277" y="118"/>
                    </a:lnTo>
                    <a:lnTo>
                      <a:pt x="283" y="129"/>
                    </a:lnTo>
                    <a:lnTo>
                      <a:pt x="291" y="144"/>
                    </a:lnTo>
                    <a:lnTo>
                      <a:pt x="294" y="160"/>
                    </a:lnTo>
                    <a:lnTo>
                      <a:pt x="298" y="175"/>
                    </a:lnTo>
                    <a:lnTo>
                      <a:pt x="289" y="173"/>
                    </a:lnTo>
                    <a:lnTo>
                      <a:pt x="281" y="171"/>
                    </a:lnTo>
                    <a:lnTo>
                      <a:pt x="273" y="161"/>
                    </a:lnTo>
                    <a:lnTo>
                      <a:pt x="266" y="152"/>
                    </a:lnTo>
                    <a:lnTo>
                      <a:pt x="262" y="142"/>
                    </a:lnTo>
                    <a:lnTo>
                      <a:pt x="256" y="133"/>
                    </a:lnTo>
                    <a:lnTo>
                      <a:pt x="251" y="123"/>
                    </a:lnTo>
                    <a:lnTo>
                      <a:pt x="247" y="114"/>
                    </a:lnTo>
                    <a:lnTo>
                      <a:pt x="241" y="104"/>
                    </a:lnTo>
                    <a:lnTo>
                      <a:pt x="237" y="97"/>
                    </a:lnTo>
                    <a:lnTo>
                      <a:pt x="232" y="87"/>
                    </a:lnTo>
                    <a:lnTo>
                      <a:pt x="228" y="78"/>
                    </a:lnTo>
                    <a:lnTo>
                      <a:pt x="222" y="68"/>
                    </a:lnTo>
                    <a:lnTo>
                      <a:pt x="218" y="59"/>
                    </a:lnTo>
                    <a:lnTo>
                      <a:pt x="211" y="49"/>
                    </a:lnTo>
                    <a:lnTo>
                      <a:pt x="205" y="42"/>
                    </a:lnTo>
                    <a:lnTo>
                      <a:pt x="197" y="34"/>
                    </a:lnTo>
                    <a:lnTo>
                      <a:pt x="192" y="28"/>
                    </a:lnTo>
                    <a:lnTo>
                      <a:pt x="178" y="25"/>
                    </a:lnTo>
                    <a:lnTo>
                      <a:pt x="169" y="25"/>
                    </a:lnTo>
                    <a:lnTo>
                      <a:pt x="156" y="25"/>
                    </a:lnTo>
                    <a:lnTo>
                      <a:pt x="144" y="25"/>
                    </a:lnTo>
                    <a:lnTo>
                      <a:pt x="131" y="25"/>
                    </a:lnTo>
                    <a:lnTo>
                      <a:pt x="121" y="27"/>
                    </a:lnTo>
                    <a:lnTo>
                      <a:pt x="108" y="28"/>
                    </a:lnTo>
                    <a:lnTo>
                      <a:pt x="99" y="28"/>
                    </a:lnTo>
                    <a:lnTo>
                      <a:pt x="87" y="28"/>
                    </a:lnTo>
                    <a:lnTo>
                      <a:pt x="76" y="30"/>
                    </a:lnTo>
                    <a:lnTo>
                      <a:pt x="64" y="32"/>
                    </a:lnTo>
                    <a:lnTo>
                      <a:pt x="53" y="34"/>
                    </a:lnTo>
                    <a:lnTo>
                      <a:pt x="40" y="34"/>
                    </a:lnTo>
                    <a:lnTo>
                      <a:pt x="30" y="36"/>
                    </a:lnTo>
                    <a:lnTo>
                      <a:pt x="19" y="36"/>
                    </a:lnTo>
                    <a:lnTo>
                      <a:pt x="7" y="3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9" y="17"/>
                    </a:lnTo>
                    <a:lnTo>
                      <a:pt x="30" y="15"/>
                    </a:lnTo>
                    <a:lnTo>
                      <a:pt x="42" y="15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74" y="11"/>
                    </a:lnTo>
                    <a:lnTo>
                      <a:pt x="89" y="9"/>
                    </a:lnTo>
                    <a:lnTo>
                      <a:pt x="99" y="9"/>
                    </a:lnTo>
                    <a:lnTo>
                      <a:pt x="108" y="8"/>
                    </a:lnTo>
                    <a:lnTo>
                      <a:pt x="118" y="6"/>
                    </a:lnTo>
                    <a:lnTo>
                      <a:pt x="12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59" name="Freeform 95"/>
              <p:cNvSpPr>
                <a:spLocks/>
              </p:cNvSpPr>
              <p:nvPr/>
            </p:nvSpPr>
            <p:spPr bwMode="auto">
              <a:xfrm>
                <a:off x="1829" y="1680"/>
                <a:ext cx="89" cy="40"/>
              </a:xfrm>
              <a:custGeom>
                <a:avLst/>
                <a:gdLst>
                  <a:gd name="T0" fmla="*/ 20 w 179"/>
                  <a:gd name="T1" fmla="*/ 0 h 79"/>
                  <a:gd name="T2" fmla="*/ 21 w 179"/>
                  <a:gd name="T3" fmla="*/ 1 h 79"/>
                  <a:gd name="T4" fmla="*/ 22 w 179"/>
                  <a:gd name="T5" fmla="*/ 3 h 79"/>
                  <a:gd name="T6" fmla="*/ 20 w 179"/>
                  <a:gd name="T7" fmla="*/ 3 h 79"/>
                  <a:gd name="T8" fmla="*/ 19 w 179"/>
                  <a:gd name="T9" fmla="*/ 4 h 79"/>
                  <a:gd name="T10" fmla="*/ 17 w 179"/>
                  <a:gd name="T11" fmla="*/ 4 h 79"/>
                  <a:gd name="T12" fmla="*/ 16 w 179"/>
                  <a:gd name="T13" fmla="*/ 5 h 79"/>
                  <a:gd name="T14" fmla="*/ 15 w 179"/>
                  <a:gd name="T15" fmla="*/ 5 h 79"/>
                  <a:gd name="T16" fmla="*/ 14 w 179"/>
                  <a:gd name="T17" fmla="*/ 5 h 79"/>
                  <a:gd name="T18" fmla="*/ 12 w 179"/>
                  <a:gd name="T19" fmla="*/ 6 h 79"/>
                  <a:gd name="T20" fmla="*/ 11 w 179"/>
                  <a:gd name="T21" fmla="*/ 6 h 79"/>
                  <a:gd name="T22" fmla="*/ 9 w 179"/>
                  <a:gd name="T23" fmla="*/ 6 h 79"/>
                  <a:gd name="T24" fmla="*/ 8 w 179"/>
                  <a:gd name="T25" fmla="*/ 7 h 79"/>
                  <a:gd name="T26" fmla="*/ 6 w 179"/>
                  <a:gd name="T27" fmla="*/ 7 h 79"/>
                  <a:gd name="T28" fmla="*/ 5 w 179"/>
                  <a:gd name="T29" fmla="*/ 8 h 79"/>
                  <a:gd name="T30" fmla="*/ 4 w 179"/>
                  <a:gd name="T31" fmla="*/ 8 h 79"/>
                  <a:gd name="T32" fmla="*/ 2 w 179"/>
                  <a:gd name="T33" fmla="*/ 9 h 79"/>
                  <a:gd name="T34" fmla="*/ 1 w 179"/>
                  <a:gd name="T35" fmla="*/ 9 h 79"/>
                  <a:gd name="T36" fmla="*/ 0 w 179"/>
                  <a:gd name="T37" fmla="*/ 10 h 79"/>
                  <a:gd name="T38" fmla="*/ 0 w 179"/>
                  <a:gd name="T39" fmla="*/ 9 h 79"/>
                  <a:gd name="T40" fmla="*/ 0 w 179"/>
                  <a:gd name="T41" fmla="*/ 8 h 79"/>
                  <a:gd name="T42" fmla="*/ 1 w 179"/>
                  <a:gd name="T43" fmla="*/ 7 h 79"/>
                  <a:gd name="T44" fmla="*/ 2 w 179"/>
                  <a:gd name="T45" fmla="*/ 6 h 79"/>
                  <a:gd name="T46" fmla="*/ 3 w 179"/>
                  <a:gd name="T47" fmla="*/ 6 h 79"/>
                  <a:gd name="T48" fmla="*/ 4 w 179"/>
                  <a:gd name="T49" fmla="*/ 5 h 79"/>
                  <a:gd name="T50" fmla="*/ 6 w 179"/>
                  <a:gd name="T51" fmla="*/ 4 h 79"/>
                  <a:gd name="T52" fmla="*/ 7 w 179"/>
                  <a:gd name="T53" fmla="*/ 4 h 79"/>
                  <a:gd name="T54" fmla="*/ 8 w 179"/>
                  <a:gd name="T55" fmla="*/ 3 h 79"/>
                  <a:gd name="T56" fmla="*/ 10 w 179"/>
                  <a:gd name="T57" fmla="*/ 3 h 79"/>
                  <a:gd name="T58" fmla="*/ 11 w 179"/>
                  <a:gd name="T59" fmla="*/ 3 h 79"/>
                  <a:gd name="T60" fmla="*/ 12 w 179"/>
                  <a:gd name="T61" fmla="*/ 3 h 79"/>
                  <a:gd name="T62" fmla="*/ 13 w 179"/>
                  <a:gd name="T63" fmla="*/ 2 h 79"/>
                  <a:gd name="T64" fmla="*/ 15 w 179"/>
                  <a:gd name="T65" fmla="*/ 2 h 79"/>
                  <a:gd name="T66" fmla="*/ 16 w 179"/>
                  <a:gd name="T67" fmla="*/ 2 h 79"/>
                  <a:gd name="T68" fmla="*/ 17 w 179"/>
                  <a:gd name="T69" fmla="*/ 1 h 79"/>
                  <a:gd name="T70" fmla="*/ 19 w 179"/>
                  <a:gd name="T71" fmla="*/ 1 h 79"/>
                  <a:gd name="T72" fmla="*/ 20 w 179"/>
                  <a:gd name="T73" fmla="*/ 0 h 79"/>
                  <a:gd name="T74" fmla="*/ 20 w 179"/>
                  <a:gd name="T75" fmla="*/ 0 h 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9"/>
                  <a:gd name="T115" fmla="*/ 0 h 79"/>
                  <a:gd name="T116" fmla="*/ 179 w 179"/>
                  <a:gd name="T117" fmla="*/ 79 h 7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9" h="79">
                    <a:moveTo>
                      <a:pt x="164" y="0"/>
                    </a:moveTo>
                    <a:lnTo>
                      <a:pt x="171" y="5"/>
                    </a:lnTo>
                    <a:lnTo>
                      <a:pt x="179" y="21"/>
                    </a:lnTo>
                    <a:lnTo>
                      <a:pt x="166" y="24"/>
                    </a:lnTo>
                    <a:lnTo>
                      <a:pt x="156" y="26"/>
                    </a:lnTo>
                    <a:lnTo>
                      <a:pt x="143" y="30"/>
                    </a:lnTo>
                    <a:lnTo>
                      <a:pt x="133" y="34"/>
                    </a:lnTo>
                    <a:lnTo>
                      <a:pt x="122" y="34"/>
                    </a:lnTo>
                    <a:lnTo>
                      <a:pt x="113" y="38"/>
                    </a:lnTo>
                    <a:lnTo>
                      <a:pt x="99" y="41"/>
                    </a:lnTo>
                    <a:lnTo>
                      <a:pt x="90" y="43"/>
                    </a:lnTo>
                    <a:lnTo>
                      <a:pt x="76" y="45"/>
                    </a:lnTo>
                    <a:lnTo>
                      <a:pt x="67" y="49"/>
                    </a:lnTo>
                    <a:lnTo>
                      <a:pt x="54" y="53"/>
                    </a:lnTo>
                    <a:lnTo>
                      <a:pt x="44" y="57"/>
                    </a:lnTo>
                    <a:lnTo>
                      <a:pt x="35" y="62"/>
                    </a:lnTo>
                    <a:lnTo>
                      <a:pt x="23" y="66"/>
                    </a:lnTo>
                    <a:lnTo>
                      <a:pt x="14" y="72"/>
                    </a:lnTo>
                    <a:lnTo>
                      <a:pt x="4" y="79"/>
                    </a:lnTo>
                    <a:lnTo>
                      <a:pt x="2" y="70"/>
                    </a:lnTo>
                    <a:lnTo>
                      <a:pt x="0" y="60"/>
                    </a:lnTo>
                    <a:lnTo>
                      <a:pt x="8" y="53"/>
                    </a:lnTo>
                    <a:lnTo>
                      <a:pt x="18" y="45"/>
                    </a:lnTo>
                    <a:lnTo>
                      <a:pt x="27" y="41"/>
                    </a:lnTo>
                    <a:lnTo>
                      <a:pt x="38" y="36"/>
                    </a:lnTo>
                    <a:lnTo>
                      <a:pt x="48" y="32"/>
                    </a:lnTo>
                    <a:lnTo>
                      <a:pt x="57" y="28"/>
                    </a:lnTo>
                    <a:lnTo>
                      <a:pt x="69" y="24"/>
                    </a:lnTo>
                    <a:lnTo>
                      <a:pt x="80" y="24"/>
                    </a:lnTo>
                    <a:lnTo>
                      <a:pt x="90" y="21"/>
                    </a:lnTo>
                    <a:lnTo>
                      <a:pt x="101" y="17"/>
                    </a:lnTo>
                    <a:lnTo>
                      <a:pt x="111" y="15"/>
                    </a:lnTo>
                    <a:lnTo>
                      <a:pt x="122" y="13"/>
                    </a:lnTo>
                    <a:lnTo>
                      <a:pt x="132" y="9"/>
                    </a:lnTo>
                    <a:lnTo>
                      <a:pt x="143" y="5"/>
                    </a:lnTo>
                    <a:lnTo>
                      <a:pt x="154" y="3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0" name="Freeform 96"/>
              <p:cNvSpPr>
                <a:spLocks/>
              </p:cNvSpPr>
              <p:nvPr/>
            </p:nvSpPr>
            <p:spPr bwMode="auto">
              <a:xfrm>
                <a:off x="1833" y="1583"/>
                <a:ext cx="371" cy="155"/>
              </a:xfrm>
              <a:custGeom>
                <a:avLst/>
                <a:gdLst>
                  <a:gd name="T0" fmla="*/ 92 w 741"/>
                  <a:gd name="T1" fmla="*/ 2 h 310"/>
                  <a:gd name="T2" fmla="*/ 90 w 741"/>
                  <a:gd name="T3" fmla="*/ 4 h 310"/>
                  <a:gd name="T4" fmla="*/ 86 w 741"/>
                  <a:gd name="T5" fmla="*/ 4 h 310"/>
                  <a:gd name="T6" fmla="*/ 81 w 741"/>
                  <a:gd name="T7" fmla="*/ 5 h 310"/>
                  <a:gd name="T8" fmla="*/ 77 w 741"/>
                  <a:gd name="T9" fmla="*/ 5 h 310"/>
                  <a:gd name="T10" fmla="*/ 73 w 741"/>
                  <a:gd name="T11" fmla="*/ 6 h 310"/>
                  <a:gd name="T12" fmla="*/ 69 w 741"/>
                  <a:gd name="T13" fmla="*/ 7 h 310"/>
                  <a:gd name="T14" fmla="*/ 64 w 741"/>
                  <a:gd name="T15" fmla="*/ 7 h 310"/>
                  <a:gd name="T16" fmla="*/ 60 w 741"/>
                  <a:gd name="T17" fmla="*/ 9 h 310"/>
                  <a:gd name="T18" fmla="*/ 56 w 741"/>
                  <a:gd name="T19" fmla="*/ 10 h 310"/>
                  <a:gd name="T20" fmla="*/ 52 w 741"/>
                  <a:gd name="T21" fmla="*/ 10 h 310"/>
                  <a:gd name="T22" fmla="*/ 48 w 741"/>
                  <a:gd name="T23" fmla="*/ 11 h 310"/>
                  <a:gd name="T24" fmla="*/ 44 w 741"/>
                  <a:gd name="T25" fmla="*/ 13 h 310"/>
                  <a:gd name="T26" fmla="*/ 42 w 741"/>
                  <a:gd name="T27" fmla="*/ 18 h 310"/>
                  <a:gd name="T28" fmla="*/ 39 w 741"/>
                  <a:gd name="T29" fmla="*/ 23 h 310"/>
                  <a:gd name="T30" fmla="*/ 36 w 741"/>
                  <a:gd name="T31" fmla="*/ 28 h 310"/>
                  <a:gd name="T32" fmla="*/ 32 w 741"/>
                  <a:gd name="T33" fmla="*/ 33 h 310"/>
                  <a:gd name="T34" fmla="*/ 28 w 741"/>
                  <a:gd name="T35" fmla="*/ 36 h 310"/>
                  <a:gd name="T36" fmla="*/ 22 w 741"/>
                  <a:gd name="T37" fmla="*/ 39 h 310"/>
                  <a:gd name="T38" fmla="*/ 16 w 741"/>
                  <a:gd name="T39" fmla="*/ 39 h 310"/>
                  <a:gd name="T40" fmla="*/ 13 w 741"/>
                  <a:gd name="T41" fmla="*/ 39 h 310"/>
                  <a:gd name="T42" fmla="*/ 10 w 741"/>
                  <a:gd name="T43" fmla="*/ 39 h 310"/>
                  <a:gd name="T44" fmla="*/ 6 w 741"/>
                  <a:gd name="T45" fmla="*/ 39 h 310"/>
                  <a:gd name="T46" fmla="*/ 2 w 741"/>
                  <a:gd name="T47" fmla="*/ 37 h 310"/>
                  <a:gd name="T48" fmla="*/ 1 w 741"/>
                  <a:gd name="T49" fmla="*/ 33 h 310"/>
                  <a:gd name="T50" fmla="*/ 6 w 741"/>
                  <a:gd name="T51" fmla="*/ 36 h 310"/>
                  <a:gd name="T52" fmla="*/ 11 w 741"/>
                  <a:gd name="T53" fmla="*/ 37 h 310"/>
                  <a:gd name="T54" fmla="*/ 17 w 741"/>
                  <a:gd name="T55" fmla="*/ 36 h 310"/>
                  <a:gd name="T56" fmla="*/ 23 w 741"/>
                  <a:gd name="T57" fmla="*/ 35 h 310"/>
                  <a:gd name="T58" fmla="*/ 28 w 741"/>
                  <a:gd name="T59" fmla="*/ 33 h 310"/>
                  <a:gd name="T60" fmla="*/ 32 w 741"/>
                  <a:gd name="T61" fmla="*/ 29 h 310"/>
                  <a:gd name="T62" fmla="*/ 34 w 741"/>
                  <a:gd name="T63" fmla="*/ 25 h 310"/>
                  <a:gd name="T64" fmla="*/ 37 w 741"/>
                  <a:gd name="T65" fmla="*/ 22 h 310"/>
                  <a:gd name="T66" fmla="*/ 38 w 741"/>
                  <a:gd name="T67" fmla="*/ 19 h 310"/>
                  <a:gd name="T68" fmla="*/ 40 w 741"/>
                  <a:gd name="T69" fmla="*/ 14 h 310"/>
                  <a:gd name="T70" fmla="*/ 42 w 741"/>
                  <a:gd name="T71" fmla="*/ 10 h 310"/>
                  <a:gd name="T72" fmla="*/ 46 w 741"/>
                  <a:gd name="T73" fmla="*/ 9 h 310"/>
                  <a:gd name="T74" fmla="*/ 50 w 741"/>
                  <a:gd name="T75" fmla="*/ 7 h 310"/>
                  <a:gd name="T76" fmla="*/ 55 w 741"/>
                  <a:gd name="T77" fmla="*/ 7 h 310"/>
                  <a:gd name="T78" fmla="*/ 59 w 741"/>
                  <a:gd name="T79" fmla="*/ 6 h 310"/>
                  <a:gd name="T80" fmla="*/ 64 w 741"/>
                  <a:gd name="T81" fmla="*/ 5 h 310"/>
                  <a:gd name="T82" fmla="*/ 69 w 741"/>
                  <a:gd name="T83" fmla="*/ 5 h 310"/>
                  <a:gd name="T84" fmla="*/ 74 w 741"/>
                  <a:gd name="T85" fmla="*/ 3 h 310"/>
                  <a:gd name="T86" fmla="*/ 80 w 741"/>
                  <a:gd name="T87" fmla="*/ 2 h 310"/>
                  <a:gd name="T88" fmla="*/ 85 w 741"/>
                  <a:gd name="T89" fmla="*/ 1 h 310"/>
                  <a:gd name="T90" fmla="*/ 90 w 741"/>
                  <a:gd name="T91" fmla="*/ 1 h 3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41"/>
                  <a:gd name="T139" fmla="*/ 0 h 310"/>
                  <a:gd name="T140" fmla="*/ 741 w 741"/>
                  <a:gd name="T141" fmla="*/ 310 h 3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41" h="310">
                    <a:moveTo>
                      <a:pt x="733" y="0"/>
                    </a:moveTo>
                    <a:lnTo>
                      <a:pt x="741" y="9"/>
                    </a:lnTo>
                    <a:lnTo>
                      <a:pt x="735" y="23"/>
                    </a:lnTo>
                    <a:lnTo>
                      <a:pt x="728" y="28"/>
                    </a:lnTo>
                    <a:lnTo>
                      <a:pt x="722" y="32"/>
                    </a:lnTo>
                    <a:lnTo>
                      <a:pt x="714" y="32"/>
                    </a:lnTo>
                    <a:lnTo>
                      <a:pt x="709" y="30"/>
                    </a:lnTo>
                    <a:lnTo>
                      <a:pt x="697" y="30"/>
                    </a:lnTo>
                    <a:lnTo>
                      <a:pt x="686" y="32"/>
                    </a:lnTo>
                    <a:lnTo>
                      <a:pt x="673" y="32"/>
                    </a:lnTo>
                    <a:lnTo>
                      <a:pt x="661" y="36"/>
                    </a:lnTo>
                    <a:lnTo>
                      <a:pt x="648" y="38"/>
                    </a:lnTo>
                    <a:lnTo>
                      <a:pt x="638" y="40"/>
                    </a:lnTo>
                    <a:lnTo>
                      <a:pt x="625" y="42"/>
                    </a:lnTo>
                    <a:lnTo>
                      <a:pt x="616" y="45"/>
                    </a:lnTo>
                    <a:lnTo>
                      <a:pt x="602" y="45"/>
                    </a:lnTo>
                    <a:lnTo>
                      <a:pt x="591" y="49"/>
                    </a:lnTo>
                    <a:lnTo>
                      <a:pt x="579" y="49"/>
                    </a:lnTo>
                    <a:lnTo>
                      <a:pt x="568" y="53"/>
                    </a:lnTo>
                    <a:lnTo>
                      <a:pt x="557" y="55"/>
                    </a:lnTo>
                    <a:lnTo>
                      <a:pt x="547" y="59"/>
                    </a:lnTo>
                    <a:lnTo>
                      <a:pt x="534" y="59"/>
                    </a:lnTo>
                    <a:lnTo>
                      <a:pt x="524" y="63"/>
                    </a:lnTo>
                    <a:lnTo>
                      <a:pt x="511" y="63"/>
                    </a:lnTo>
                    <a:lnTo>
                      <a:pt x="500" y="66"/>
                    </a:lnTo>
                    <a:lnTo>
                      <a:pt x="488" y="68"/>
                    </a:lnTo>
                    <a:lnTo>
                      <a:pt x="479" y="70"/>
                    </a:lnTo>
                    <a:lnTo>
                      <a:pt x="465" y="72"/>
                    </a:lnTo>
                    <a:lnTo>
                      <a:pt x="456" y="76"/>
                    </a:lnTo>
                    <a:lnTo>
                      <a:pt x="443" y="78"/>
                    </a:lnTo>
                    <a:lnTo>
                      <a:pt x="433" y="80"/>
                    </a:lnTo>
                    <a:lnTo>
                      <a:pt x="420" y="82"/>
                    </a:lnTo>
                    <a:lnTo>
                      <a:pt x="410" y="85"/>
                    </a:lnTo>
                    <a:lnTo>
                      <a:pt x="399" y="89"/>
                    </a:lnTo>
                    <a:lnTo>
                      <a:pt x="389" y="91"/>
                    </a:lnTo>
                    <a:lnTo>
                      <a:pt x="378" y="93"/>
                    </a:lnTo>
                    <a:lnTo>
                      <a:pt x="367" y="99"/>
                    </a:lnTo>
                    <a:lnTo>
                      <a:pt x="355" y="99"/>
                    </a:lnTo>
                    <a:lnTo>
                      <a:pt x="346" y="104"/>
                    </a:lnTo>
                    <a:lnTo>
                      <a:pt x="340" y="118"/>
                    </a:lnTo>
                    <a:lnTo>
                      <a:pt x="334" y="129"/>
                    </a:lnTo>
                    <a:lnTo>
                      <a:pt x="329" y="144"/>
                    </a:lnTo>
                    <a:lnTo>
                      <a:pt x="323" y="158"/>
                    </a:lnTo>
                    <a:lnTo>
                      <a:pt x="315" y="171"/>
                    </a:lnTo>
                    <a:lnTo>
                      <a:pt x="310" y="186"/>
                    </a:lnTo>
                    <a:lnTo>
                      <a:pt x="302" y="197"/>
                    </a:lnTo>
                    <a:lnTo>
                      <a:pt x="294" y="213"/>
                    </a:lnTo>
                    <a:lnTo>
                      <a:pt x="285" y="224"/>
                    </a:lnTo>
                    <a:lnTo>
                      <a:pt x="275" y="237"/>
                    </a:lnTo>
                    <a:lnTo>
                      <a:pt x="264" y="247"/>
                    </a:lnTo>
                    <a:lnTo>
                      <a:pt x="255" y="260"/>
                    </a:lnTo>
                    <a:lnTo>
                      <a:pt x="243" y="270"/>
                    </a:lnTo>
                    <a:lnTo>
                      <a:pt x="230" y="279"/>
                    </a:lnTo>
                    <a:lnTo>
                      <a:pt x="217" y="287"/>
                    </a:lnTo>
                    <a:lnTo>
                      <a:pt x="203" y="296"/>
                    </a:lnTo>
                    <a:lnTo>
                      <a:pt x="186" y="300"/>
                    </a:lnTo>
                    <a:lnTo>
                      <a:pt x="171" y="306"/>
                    </a:lnTo>
                    <a:lnTo>
                      <a:pt x="154" y="308"/>
                    </a:lnTo>
                    <a:lnTo>
                      <a:pt x="137" y="310"/>
                    </a:lnTo>
                    <a:lnTo>
                      <a:pt x="127" y="310"/>
                    </a:lnTo>
                    <a:lnTo>
                      <a:pt x="118" y="310"/>
                    </a:lnTo>
                    <a:lnTo>
                      <a:pt x="108" y="310"/>
                    </a:lnTo>
                    <a:lnTo>
                      <a:pt x="101" y="310"/>
                    </a:lnTo>
                    <a:lnTo>
                      <a:pt x="91" y="310"/>
                    </a:lnTo>
                    <a:lnTo>
                      <a:pt x="84" y="310"/>
                    </a:lnTo>
                    <a:lnTo>
                      <a:pt x="74" y="310"/>
                    </a:lnTo>
                    <a:lnTo>
                      <a:pt x="65" y="310"/>
                    </a:lnTo>
                    <a:lnTo>
                      <a:pt x="55" y="308"/>
                    </a:lnTo>
                    <a:lnTo>
                      <a:pt x="46" y="308"/>
                    </a:lnTo>
                    <a:lnTo>
                      <a:pt x="36" y="304"/>
                    </a:lnTo>
                    <a:lnTo>
                      <a:pt x="30" y="302"/>
                    </a:lnTo>
                    <a:lnTo>
                      <a:pt x="15" y="294"/>
                    </a:lnTo>
                    <a:lnTo>
                      <a:pt x="0" y="281"/>
                    </a:lnTo>
                    <a:lnTo>
                      <a:pt x="0" y="272"/>
                    </a:lnTo>
                    <a:lnTo>
                      <a:pt x="2" y="262"/>
                    </a:lnTo>
                    <a:lnTo>
                      <a:pt x="13" y="268"/>
                    </a:lnTo>
                    <a:lnTo>
                      <a:pt x="27" y="277"/>
                    </a:lnTo>
                    <a:lnTo>
                      <a:pt x="42" y="281"/>
                    </a:lnTo>
                    <a:lnTo>
                      <a:pt x="57" y="287"/>
                    </a:lnTo>
                    <a:lnTo>
                      <a:pt x="72" y="287"/>
                    </a:lnTo>
                    <a:lnTo>
                      <a:pt x="87" y="291"/>
                    </a:lnTo>
                    <a:lnTo>
                      <a:pt x="103" y="291"/>
                    </a:lnTo>
                    <a:lnTo>
                      <a:pt x="120" y="291"/>
                    </a:lnTo>
                    <a:lnTo>
                      <a:pt x="133" y="287"/>
                    </a:lnTo>
                    <a:lnTo>
                      <a:pt x="150" y="287"/>
                    </a:lnTo>
                    <a:lnTo>
                      <a:pt x="163" y="281"/>
                    </a:lnTo>
                    <a:lnTo>
                      <a:pt x="180" y="277"/>
                    </a:lnTo>
                    <a:lnTo>
                      <a:pt x="192" y="272"/>
                    </a:lnTo>
                    <a:lnTo>
                      <a:pt x="207" y="266"/>
                    </a:lnTo>
                    <a:lnTo>
                      <a:pt x="220" y="258"/>
                    </a:lnTo>
                    <a:lnTo>
                      <a:pt x="234" y="251"/>
                    </a:lnTo>
                    <a:lnTo>
                      <a:pt x="241" y="241"/>
                    </a:lnTo>
                    <a:lnTo>
                      <a:pt x="249" y="232"/>
                    </a:lnTo>
                    <a:lnTo>
                      <a:pt x="256" y="222"/>
                    </a:lnTo>
                    <a:lnTo>
                      <a:pt x="264" y="215"/>
                    </a:lnTo>
                    <a:lnTo>
                      <a:pt x="272" y="205"/>
                    </a:lnTo>
                    <a:lnTo>
                      <a:pt x="277" y="196"/>
                    </a:lnTo>
                    <a:lnTo>
                      <a:pt x="281" y="186"/>
                    </a:lnTo>
                    <a:lnTo>
                      <a:pt x="289" y="177"/>
                    </a:lnTo>
                    <a:lnTo>
                      <a:pt x="293" y="165"/>
                    </a:lnTo>
                    <a:lnTo>
                      <a:pt x="296" y="156"/>
                    </a:lnTo>
                    <a:lnTo>
                      <a:pt x="302" y="146"/>
                    </a:lnTo>
                    <a:lnTo>
                      <a:pt x="306" y="137"/>
                    </a:lnTo>
                    <a:lnTo>
                      <a:pt x="310" y="125"/>
                    </a:lnTo>
                    <a:lnTo>
                      <a:pt x="313" y="116"/>
                    </a:lnTo>
                    <a:lnTo>
                      <a:pt x="317" y="106"/>
                    </a:lnTo>
                    <a:lnTo>
                      <a:pt x="321" y="97"/>
                    </a:lnTo>
                    <a:lnTo>
                      <a:pt x="331" y="87"/>
                    </a:lnTo>
                    <a:lnTo>
                      <a:pt x="340" y="82"/>
                    </a:lnTo>
                    <a:lnTo>
                      <a:pt x="351" y="78"/>
                    </a:lnTo>
                    <a:lnTo>
                      <a:pt x="361" y="72"/>
                    </a:lnTo>
                    <a:lnTo>
                      <a:pt x="372" y="68"/>
                    </a:lnTo>
                    <a:lnTo>
                      <a:pt x="386" y="66"/>
                    </a:lnTo>
                    <a:lnTo>
                      <a:pt x="397" y="63"/>
                    </a:lnTo>
                    <a:lnTo>
                      <a:pt x="410" y="63"/>
                    </a:lnTo>
                    <a:lnTo>
                      <a:pt x="420" y="59"/>
                    </a:lnTo>
                    <a:lnTo>
                      <a:pt x="433" y="59"/>
                    </a:lnTo>
                    <a:lnTo>
                      <a:pt x="445" y="57"/>
                    </a:lnTo>
                    <a:lnTo>
                      <a:pt x="458" y="57"/>
                    </a:lnTo>
                    <a:lnTo>
                      <a:pt x="469" y="53"/>
                    </a:lnTo>
                    <a:lnTo>
                      <a:pt x="481" y="51"/>
                    </a:lnTo>
                    <a:lnTo>
                      <a:pt x="494" y="49"/>
                    </a:lnTo>
                    <a:lnTo>
                      <a:pt x="507" y="47"/>
                    </a:lnTo>
                    <a:lnTo>
                      <a:pt x="519" y="42"/>
                    </a:lnTo>
                    <a:lnTo>
                      <a:pt x="534" y="40"/>
                    </a:lnTo>
                    <a:lnTo>
                      <a:pt x="547" y="36"/>
                    </a:lnTo>
                    <a:lnTo>
                      <a:pt x="562" y="32"/>
                    </a:lnTo>
                    <a:lnTo>
                      <a:pt x="576" y="30"/>
                    </a:lnTo>
                    <a:lnTo>
                      <a:pt x="589" y="28"/>
                    </a:lnTo>
                    <a:lnTo>
                      <a:pt x="604" y="25"/>
                    </a:lnTo>
                    <a:lnTo>
                      <a:pt x="617" y="23"/>
                    </a:lnTo>
                    <a:lnTo>
                      <a:pt x="633" y="19"/>
                    </a:lnTo>
                    <a:lnTo>
                      <a:pt x="648" y="17"/>
                    </a:lnTo>
                    <a:lnTo>
                      <a:pt x="661" y="13"/>
                    </a:lnTo>
                    <a:lnTo>
                      <a:pt x="676" y="11"/>
                    </a:lnTo>
                    <a:lnTo>
                      <a:pt x="690" y="7"/>
                    </a:lnTo>
                    <a:lnTo>
                      <a:pt x="705" y="6"/>
                    </a:lnTo>
                    <a:lnTo>
                      <a:pt x="718" y="2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1" name="Freeform 97"/>
              <p:cNvSpPr>
                <a:spLocks/>
              </p:cNvSpPr>
              <p:nvPr/>
            </p:nvSpPr>
            <p:spPr bwMode="auto">
              <a:xfrm>
                <a:off x="1812" y="1710"/>
                <a:ext cx="211" cy="72"/>
              </a:xfrm>
              <a:custGeom>
                <a:avLst/>
                <a:gdLst>
                  <a:gd name="T0" fmla="*/ 52 w 424"/>
                  <a:gd name="T1" fmla="*/ 1 h 145"/>
                  <a:gd name="T2" fmla="*/ 52 w 424"/>
                  <a:gd name="T3" fmla="*/ 4 h 145"/>
                  <a:gd name="T4" fmla="*/ 50 w 424"/>
                  <a:gd name="T5" fmla="*/ 7 h 145"/>
                  <a:gd name="T6" fmla="*/ 46 w 424"/>
                  <a:gd name="T7" fmla="*/ 10 h 145"/>
                  <a:gd name="T8" fmla="*/ 44 w 424"/>
                  <a:gd name="T9" fmla="*/ 12 h 145"/>
                  <a:gd name="T10" fmla="*/ 41 w 424"/>
                  <a:gd name="T11" fmla="*/ 13 h 145"/>
                  <a:gd name="T12" fmla="*/ 39 w 424"/>
                  <a:gd name="T13" fmla="*/ 14 h 145"/>
                  <a:gd name="T14" fmla="*/ 36 w 424"/>
                  <a:gd name="T15" fmla="*/ 15 h 145"/>
                  <a:gd name="T16" fmla="*/ 33 w 424"/>
                  <a:gd name="T17" fmla="*/ 16 h 145"/>
                  <a:gd name="T18" fmla="*/ 30 w 424"/>
                  <a:gd name="T19" fmla="*/ 17 h 145"/>
                  <a:gd name="T20" fmla="*/ 28 w 424"/>
                  <a:gd name="T21" fmla="*/ 17 h 145"/>
                  <a:gd name="T22" fmla="*/ 25 w 424"/>
                  <a:gd name="T23" fmla="*/ 17 h 145"/>
                  <a:gd name="T24" fmla="*/ 22 w 424"/>
                  <a:gd name="T25" fmla="*/ 17 h 145"/>
                  <a:gd name="T26" fmla="*/ 20 w 424"/>
                  <a:gd name="T27" fmla="*/ 17 h 145"/>
                  <a:gd name="T28" fmla="*/ 17 w 424"/>
                  <a:gd name="T29" fmla="*/ 17 h 145"/>
                  <a:gd name="T30" fmla="*/ 14 w 424"/>
                  <a:gd name="T31" fmla="*/ 17 h 145"/>
                  <a:gd name="T32" fmla="*/ 11 w 424"/>
                  <a:gd name="T33" fmla="*/ 16 h 145"/>
                  <a:gd name="T34" fmla="*/ 9 w 424"/>
                  <a:gd name="T35" fmla="*/ 15 h 145"/>
                  <a:gd name="T36" fmla="*/ 6 w 424"/>
                  <a:gd name="T37" fmla="*/ 14 h 145"/>
                  <a:gd name="T38" fmla="*/ 4 w 424"/>
                  <a:gd name="T39" fmla="*/ 13 h 145"/>
                  <a:gd name="T40" fmla="*/ 1 w 424"/>
                  <a:gd name="T41" fmla="*/ 12 h 145"/>
                  <a:gd name="T42" fmla="*/ 0 w 424"/>
                  <a:gd name="T43" fmla="*/ 11 h 145"/>
                  <a:gd name="T44" fmla="*/ 1 w 424"/>
                  <a:gd name="T45" fmla="*/ 10 h 145"/>
                  <a:gd name="T46" fmla="*/ 3 w 424"/>
                  <a:gd name="T47" fmla="*/ 11 h 145"/>
                  <a:gd name="T48" fmla="*/ 5 w 424"/>
                  <a:gd name="T49" fmla="*/ 11 h 145"/>
                  <a:gd name="T50" fmla="*/ 8 w 424"/>
                  <a:gd name="T51" fmla="*/ 12 h 145"/>
                  <a:gd name="T52" fmla="*/ 10 w 424"/>
                  <a:gd name="T53" fmla="*/ 13 h 145"/>
                  <a:gd name="T54" fmla="*/ 12 w 424"/>
                  <a:gd name="T55" fmla="*/ 14 h 145"/>
                  <a:gd name="T56" fmla="*/ 15 w 424"/>
                  <a:gd name="T57" fmla="*/ 14 h 145"/>
                  <a:gd name="T58" fmla="*/ 18 w 424"/>
                  <a:gd name="T59" fmla="*/ 15 h 145"/>
                  <a:gd name="T60" fmla="*/ 20 w 424"/>
                  <a:gd name="T61" fmla="*/ 15 h 145"/>
                  <a:gd name="T62" fmla="*/ 23 w 424"/>
                  <a:gd name="T63" fmla="*/ 15 h 145"/>
                  <a:gd name="T64" fmla="*/ 25 w 424"/>
                  <a:gd name="T65" fmla="*/ 15 h 145"/>
                  <a:gd name="T66" fmla="*/ 27 w 424"/>
                  <a:gd name="T67" fmla="*/ 15 h 145"/>
                  <a:gd name="T68" fmla="*/ 30 w 424"/>
                  <a:gd name="T69" fmla="*/ 14 h 145"/>
                  <a:gd name="T70" fmla="*/ 32 w 424"/>
                  <a:gd name="T71" fmla="*/ 14 h 145"/>
                  <a:gd name="T72" fmla="*/ 35 w 424"/>
                  <a:gd name="T73" fmla="*/ 13 h 145"/>
                  <a:gd name="T74" fmla="*/ 37 w 424"/>
                  <a:gd name="T75" fmla="*/ 12 h 145"/>
                  <a:gd name="T76" fmla="*/ 41 w 424"/>
                  <a:gd name="T77" fmla="*/ 11 h 145"/>
                  <a:gd name="T78" fmla="*/ 45 w 424"/>
                  <a:gd name="T79" fmla="*/ 8 h 145"/>
                  <a:gd name="T80" fmla="*/ 47 w 424"/>
                  <a:gd name="T81" fmla="*/ 5 h 145"/>
                  <a:gd name="T82" fmla="*/ 50 w 424"/>
                  <a:gd name="T83" fmla="*/ 1 h 145"/>
                  <a:gd name="T84" fmla="*/ 51 w 424"/>
                  <a:gd name="T85" fmla="*/ 0 h 1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4"/>
                  <a:gd name="T130" fmla="*/ 0 h 145"/>
                  <a:gd name="T131" fmla="*/ 424 w 424"/>
                  <a:gd name="T132" fmla="*/ 145 h 1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4" h="145">
                    <a:moveTo>
                      <a:pt x="416" y="0"/>
                    </a:moveTo>
                    <a:lnTo>
                      <a:pt x="422" y="10"/>
                    </a:lnTo>
                    <a:lnTo>
                      <a:pt x="424" y="23"/>
                    </a:lnTo>
                    <a:lnTo>
                      <a:pt x="420" y="35"/>
                    </a:lnTo>
                    <a:lnTo>
                      <a:pt x="413" y="50"/>
                    </a:lnTo>
                    <a:lnTo>
                      <a:pt x="401" y="61"/>
                    </a:lnTo>
                    <a:lnTo>
                      <a:pt x="390" y="75"/>
                    </a:lnTo>
                    <a:lnTo>
                      <a:pt x="376" y="84"/>
                    </a:lnTo>
                    <a:lnTo>
                      <a:pt x="367" y="94"/>
                    </a:lnTo>
                    <a:lnTo>
                      <a:pt x="356" y="99"/>
                    </a:lnTo>
                    <a:lnTo>
                      <a:pt x="346" y="103"/>
                    </a:lnTo>
                    <a:lnTo>
                      <a:pt x="335" y="109"/>
                    </a:lnTo>
                    <a:lnTo>
                      <a:pt x="325" y="114"/>
                    </a:lnTo>
                    <a:lnTo>
                      <a:pt x="314" y="118"/>
                    </a:lnTo>
                    <a:lnTo>
                      <a:pt x="304" y="122"/>
                    </a:lnTo>
                    <a:lnTo>
                      <a:pt x="293" y="126"/>
                    </a:lnTo>
                    <a:lnTo>
                      <a:pt x="283" y="132"/>
                    </a:lnTo>
                    <a:lnTo>
                      <a:pt x="270" y="133"/>
                    </a:lnTo>
                    <a:lnTo>
                      <a:pt x="261" y="135"/>
                    </a:lnTo>
                    <a:lnTo>
                      <a:pt x="247" y="137"/>
                    </a:lnTo>
                    <a:lnTo>
                      <a:pt x="238" y="141"/>
                    </a:lnTo>
                    <a:lnTo>
                      <a:pt x="226" y="141"/>
                    </a:lnTo>
                    <a:lnTo>
                      <a:pt x="217" y="143"/>
                    </a:lnTo>
                    <a:lnTo>
                      <a:pt x="205" y="143"/>
                    </a:lnTo>
                    <a:lnTo>
                      <a:pt x="196" y="145"/>
                    </a:lnTo>
                    <a:lnTo>
                      <a:pt x="183" y="143"/>
                    </a:lnTo>
                    <a:lnTo>
                      <a:pt x="171" y="143"/>
                    </a:lnTo>
                    <a:lnTo>
                      <a:pt x="160" y="143"/>
                    </a:lnTo>
                    <a:lnTo>
                      <a:pt x="148" y="143"/>
                    </a:lnTo>
                    <a:lnTo>
                      <a:pt x="139" y="141"/>
                    </a:lnTo>
                    <a:lnTo>
                      <a:pt x="128" y="139"/>
                    </a:lnTo>
                    <a:lnTo>
                      <a:pt x="116" y="137"/>
                    </a:lnTo>
                    <a:lnTo>
                      <a:pt x="107" y="135"/>
                    </a:lnTo>
                    <a:lnTo>
                      <a:pt x="95" y="133"/>
                    </a:lnTo>
                    <a:lnTo>
                      <a:pt x="84" y="130"/>
                    </a:lnTo>
                    <a:lnTo>
                      <a:pt x="72" y="126"/>
                    </a:lnTo>
                    <a:lnTo>
                      <a:pt x="63" y="122"/>
                    </a:lnTo>
                    <a:lnTo>
                      <a:pt x="52" y="118"/>
                    </a:lnTo>
                    <a:lnTo>
                      <a:pt x="42" y="114"/>
                    </a:lnTo>
                    <a:lnTo>
                      <a:pt x="33" y="111"/>
                    </a:lnTo>
                    <a:lnTo>
                      <a:pt x="23" y="107"/>
                    </a:lnTo>
                    <a:lnTo>
                      <a:pt x="12" y="101"/>
                    </a:lnTo>
                    <a:lnTo>
                      <a:pt x="2" y="97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8" y="82"/>
                    </a:lnTo>
                    <a:lnTo>
                      <a:pt x="17" y="84"/>
                    </a:lnTo>
                    <a:lnTo>
                      <a:pt x="27" y="88"/>
                    </a:lnTo>
                    <a:lnTo>
                      <a:pt x="36" y="92"/>
                    </a:lnTo>
                    <a:lnTo>
                      <a:pt x="46" y="94"/>
                    </a:lnTo>
                    <a:lnTo>
                      <a:pt x="55" y="97"/>
                    </a:lnTo>
                    <a:lnTo>
                      <a:pt x="65" y="101"/>
                    </a:lnTo>
                    <a:lnTo>
                      <a:pt x="74" y="105"/>
                    </a:lnTo>
                    <a:lnTo>
                      <a:pt x="84" y="107"/>
                    </a:lnTo>
                    <a:lnTo>
                      <a:pt x="93" y="111"/>
                    </a:lnTo>
                    <a:lnTo>
                      <a:pt x="103" y="113"/>
                    </a:lnTo>
                    <a:lnTo>
                      <a:pt x="114" y="114"/>
                    </a:lnTo>
                    <a:lnTo>
                      <a:pt x="124" y="116"/>
                    </a:lnTo>
                    <a:lnTo>
                      <a:pt x="135" y="118"/>
                    </a:lnTo>
                    <a:lnTo>
                      <a:pt x="145" y="120"/>
                    </a:lnTo>
                    <a:lnTo>
                      <a:pt x="156" y="122"/>
                    </a:lnTo>
                    <a:lnTo>
                      <a:pt x="166" y="122"/>
                    </a:lnTo>
                    <a:lnTo>
                      <a:pt x="175" y="122"/>
                    </a:lnTo>
                    <a:lnTo>
                      <a:pt x="185" y="122"/>
                    </a:lnTo>
                    <a:lnTo>
                      <a:pt x="196" y="124"/>
                    </a:lnTo>
                    <a:lnTo>
                      <a:pt x="205" y="122"/>
                    </a:lnTo>
                    <a:lnTo>
                      <a:pt x="215" y="122"/>
                    </a:lnTo>
                    <a:lnTo>
                      <a:pt x="224" y="122"/>
                    </a:lnTo>
                    <a:lnTo>
                      <a:pt x="236" y="122"/>
                    </a:lnTo>
                    <a:lnTo>
                      <a:pt x="245" y="118"/>
                    </a:lnTo>
                    <a:lnTo>
                      <a:pt x="255" y="116"/>
                    </a:lnTo>
                    <a:lnTo>
                      <a:pt x="264" y="113"/>
                    </a:lnTo>
                    <a:lnTo>
                      <a:pt x="276" y="113"/>
                    </a:lnTo>
                    <a:lnTo>
                      <a:pt x="285" y="109"/>
                    </a:lnTo>
                    <a:lnTo>
                      <a:pt x="295" y="105"/>
                    </a:lnTo>
                    <a:lnTo>
                      <a:pt x="304" y="101"/>
                    </a:lnTo>
                    <a:lnTo>
                      <a:pt x="316" y="97"/>
                    </a:lnTo>
                    <a:lnTo>
                      <a:pt x="331" y="90"/>
                    </a:lnTo>
                    <a:lnTo>
                      <a:pt x="346" y="80"/>
                    </a:lnTo>
                    <a:lnTo>
                      <a:pt x="361" y="69"/>
                    </a:lnTo>
                    <a:lnTo>
                      <a:pt x="375" y="57"/>
                    </a:lnTo>
                    <a:lnTo>
                      <a:pt x="384" y="44"/>
                    </a:lnTo>
                    <a:lnTo>
                      <a:pt x="395" y="29"/>
                    </a:lnTo>
                    <a:lnTo>
                      <a:pt x="405" y="1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2" name="Freeform 98"/>
              <p:cNvSpPr>
                <a:spLocks/>
              </p:cNvSpPr>
              <p:nvPr/>
            </p:nvSpPr>
            <p:spPr bwMode="auto">
              <a:xfrm>
                <a:off x="2131" y="1621"/>
                <a:ext cx="263" cy="51"/>
              </a:xfrm>
              <a:custGeom>
                <a:avLst/>
                <a:gdLst>
                  <a:gd name="T0" fmla="*/ 28 w 526"/>
                  <a:gd name="T1" fmla="*/ 1 h 102"/>
                  <a:gd name="T2" fmla="*/ 30 w 526"/>
                  <a:gd name="T3" fmla="*/ 3 h 102"/>
                  <a:gd name="T4" fmla="*/ 33 w 526"/>
                  <a:gd name="T5" fmla="*/ 6 h 102"/>
                  <a:gd name="T6" fmla="*/ 35 w 526"/>
                  <a:gd name="T7" fmla="*/ 7 h 102"/>
                  <a:gd name="T8" fmla="*/ 38 w 526"/>
                  <a:gd name="T9" fmla="*/ 9 h 102"/>
                  <a:gd name="T10" fmla="*/ 41 w 526"/>
                  <a:gd name="T11" fmla="*/ 10 h 102"/>
                  <a:gd name="T12" fmla="*/ 45 w 526"/>
                  <a:gd name="T13" fmla="*/ 10 h 102"/>
                  <a:gd name="T14" fmla="*/ 48 w 526"/>
                  <a:gd name="T15" fmla="*/ 10 h 102"/>
                  <a:gd name="T16" fmla="*/ 52 w 526"/>
                  <a:gd name="T17" fmla="*/ 10 h 102"/>
                  <a:gd name="T18" fmla="*/ 55 w 526"/>
                  <a:gd name="T19" fmla="*/ 9 h 102"/>
                  <a:gd name="T20" fmla="*/ 58 w 526"/>
                  <a:gd name="T21" fmla="*/ 7 h 102"/>
                  <a:gd name="T22" fmla="*/ 61 w 526"/>
                  <a:gd name="T23" fmla="*/ 6 h 102"/>
                  <a:gd name="T24" fmla="*/ 65 w 526"/>
                  <a:gd name="T25" fmla="*/ 6 h 102"/>
                  <a:gd name="T26" fmla="*/ 63 w 526"/>
                  <a:gd name="T27" fmla="*/ 7 h 102"/>
                  <a:gd name="T28" fmla="*/ 60 w 526"/>
                  <a:gd name="T29" fmla="*/ 10 h 102"/>
                  <a:gd name="T30" fmla="*/ 57 w 526"/>
                  <a:gd name="T31" fmla="*/ 11 h 102"/>
                  <a:gd name="T32" fmla="*/ 54 w 526"/>
                  <a:gd name="T33" fmla="*/ 12 h 102"/>
                  <a:gd name="T34" fmla="*/ 52 w 526"/>
                  <a:gd name="T35" fmla="*/ 13 h 102"/>
                  <a:gd name="T36" fmla="*/ 50 w 526"/>
                  <a:gd name="T37" fmla="*/ 13 h 102"/>
                  <a:gd name="T38" fmla="*/ 48 w 526"/>
                  <a:gd name="T39" fmla="*/ 13 h 102"/>
                  <a:gd name="T40" fmla="*/ 46 w 526"/>
                  <a:gd name="T41" fmla="*/ 13 h 102"/>
                  <a:gd name="T42" fmla="*/ 43 w 526"/>
                  <a:gd name="T43" fmla="*/ 13 h 102"/>
                  <a:gd name="T44" fmla="*/ 41 w 526"/>
                  <a:gd name="T45" fmla="*/ 12 h 102"/>
                  <a:gd name="T46" fmla="*/ 38 w 526"/>
                  <a:gd name="T47" fmla="*/ 12 h 102"/>
                  <a:gd name="T48" fmla="*/ 34 w 526"/>
                  <a:gd name="T49" fmla="*/ 10 h 102"/>
                  <a:gd name="T50" fmla="*/ 31 w 526"/>
                  <a:gd name="T51" fmla="*/ 7 h 102"/>
                  <a:gd name="T52" fmla="*/ 28 w 526"/>
                  <a:gd name="T53" fmla="*/ 6 h 102"/>
                  <a:gd name="T54" fmla="*/ 26 w 526"/>
                  <a:gd name="T55" fmla="*/ 3 h 102"/>
                  <a:gd name="T56" fmla="*/ 24 w 526"/>
                  <a:gd name="T57" fmla="*/ 3 h 102"/>
                  <a:gd name="T58" fmla="*/ 21 w 526"/>
                  <a:gd name="T59" fmla="*/ 3 h 102"/>
                  <a:gd name="T60" fmla="*/ 19 w 526"/>
                  <a:gd name="T61" fmla="*/ 4 h 102"/>
                  <a:gd name="T62" fmla="*/ 15 w 526"/>
                  <a:gd name="T63" fmla="*/ 5 h 102"/>
                  <a:gd name="T64" fmla="*/ 13 w 526"/>
                  <a:gd name="T65" fmla="*/ 5 h 102"/>
                  <a:gd name="T66" fmla="*/ 10 w 526"/>
                  <a:gd name="T67" fmla="*/ 6 h 102"/>
                  <a:gd name="T68" fmla="*/ 7 w 526"/>
                  <a:gd name="T69" fmla="*/ 6 h 102"/>
                  <a:gd name="T70" fmla="*/ 4 w 526"/>
                  <a:gd name="T71" fmla="*/ 6 h 102"/>
                  <a:gd name="T72" fmla="*/ 1 w 526"/>
                  <a:gd name="T73" fmla="*/ 6 h 102"/>
                  <a:gd name="T74" fmla="*/ 0 w 526"/>
                  <a:gd name="T75" fmla="*/ 6 h 102"/>
                  <a:gd name="T76" fmla="*/ 1 w 526"/>
                  <a:gd name="T77" fmla="*/ 4 h 102"/>
                  <a:gd name="T78" fmla="*/ 5 w 526"/>
                  <a:gd name="T79" fmla="*/ 3 h 102"/>
                  <a:gd name="T80" fmla="*/ 8 w 526"/>
                  <a:gd name="T81" fmla="*/ 3 h 102"/>
                  <a:gd name="T82" fmla="*/ 11 w 526"/>
                  <a:gd name="T83" fmla="*/ 3 h 102"/>
                  <a:gd name="T84" fmla="*/ 15 w 526"/>
                  <a:gd name="T85" fmla="*/ 2 h 102"/>
                  <a:gd name="T86" fmla="*/ 17 w 526"/>
                  <a:gd name="T87" fmla="*/ 2 h 102"/>
                  <a:gd name="T88" fmla="*/ 19 w 526"/>
                  <a:gd name="T89" fmla="*/ 2 h 102"/>
                  <a:gd name="T90" fmla="*/ 21 w 526"/>
                  <a:gd name="T91" fmla="*/ 1 h 102"/>
                  <a:gd name="T92" fmla="*/ 24 w 526"/>
                  <a:gd name="T93" fmla="*/ 1 h 102"/>
                  <a:gd name="T94" fmla="*/ 26 w 526"/>
                  <a:gd name="T95" fmla="*/ 0 h 102"/>
                  <a:gd name="T96" fmla="*/ 27 w 526"/>
                  <a:gd name="T97" fmla="*/ 0 h 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6"/>
                  <a:gd name="T148" fmla="*/ 0 h 102"/>
                  <a:gd name="T149" fmla="*/ 526 w 526"/>
                  <a:gd name="T150" fmla="*/ 102 h 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6" h="102">
                    <a:moveTo>
                      <a:pt x="218" y="0"/>
                    </a:moveTo>
                    <a:lnTo>
                      <a:pt x="228" y="2"/>
                    </a:lnTo>
                    <a:lnTo>
                      <a:pt x="239" y="11"/>
                    </a:lnTo>
                    <a:lnTo>
                      <a:pt x="247" y="21"/>
                    </a:lnTo>
                    <a:lnTo>
                      <a:pt x="256" y="32"/>
                    </a:lnTo>
                    <a:lnTo>
                      <a:pt x="264" y="42"/>
                    </a:lnTo>
                    <a:lnTo>
                      <a:pt x="273" y="51"/>
                    </a:lnTo>
                    <a:lnTo>
                      <a:pt x="283" y="59"/>
                    </a:lnTo>
                    <a:lnTo>
                      <a:pt x="298" y="66"/>
                    </a:lnTo>
                    <a:lnTo>
                      <a:pt x="309" y="70"/>
                    </a:lnTo>
                    <a:lnTo>
                      <a:pt x="321" y="72"/>
                    </a:lnTo>
                    <a:lnTo>
                      <a:pt x="334" y="74"/>
                    </a:lnTo>
                    <a:lnTo>
                      <a:pt x="349" y="78"/>
                    </a:lnTo>
                    <a:lnTo>
                      <a:pt x="361" y="78"/>
                    </a:lnTo>
                    <a:lnTo>
                      <a:pt x="376" y="80"/>
                    </a:lnTo>
                    <a:lnTo>
                      <a:pt x="389" y="80"/>
                    </a:lnTo>
                    <a:lnTo>
                      <a:pt x="404" y="80"/>
                    </a:lnTo>
                    <a:lnTo>
                      <a:pt x="418" y="76"/>
                    </a:lnTo>
                    <a:lnTo>
                      <a:pt x="429" y="74"/>
                    </a:lnTo>
                    <a:lnTo>
                      <a:pt x="442" y="70"/>
                    </a:lnTo>
                    <a:lnTo>
                      <a:pt x="458" y="66"/>
                    </a:lnTo>
                    <a:lnTo>
                      <a:pt x="467" y="61"/>
                    </a:lnTo>
                    <a:lnTo>
                      <a:pt x="480" y="55"/>
                    </a:lnTo>
                    <a:lnTo>
                      <a:pt x="494" y="47"/>
                    </a:lnTo>
                    <a:lnTo>
                      <a:pt x="507" y="42"/>
                    </a:lnTo>
                    <a:lnTo>
                      <a:pt x="516" y="42"/>
                    </a:lnTo>
                    <a:lnTo>
                      <a:pt x="526" y="45"/>
                    </a:lnTo>
                    <a:lnTo>
                      <a:pt x="511" y="57"/>
                    </a:lnTo>
                    <a:lnTo>
                      <a:pt x="497" y="68"/>
                    </a:lnTo>
                    <a:lnTo>
                      <a:pt x="480" y="78"/>
                    </a:lnTo>
                    <a:lnTo>
                      <a:pt x="467" y="85"/>
                    </a:lnTo>
                    <a:lnTo>
                      <a:pt x="458" y="87"/>
                    </a:lnTo>
                    <a:lnTo>
                      <a:pt x="448" y="91"/>
                    </a:lnTo>
                    <a:lnTo>
                      <a:pt x="439" y="93"/>
                    </a:lnTo>
                    <a:lnTo>
                      <a:pt x="431" y="97"/>
                    </a:lnTo>
                    <a:lnTo>
                      <a:pt x="421" y="99"/>
                    </a:lnTo>
                    <a:lnTo>
                      <a:pt x="414" y="101"/>
                    </a:lnTo>
                    <a:lnTo>
                      <a:pt x="404" y="102"/>
                    </a:lnTo>
                    <a:lnTo>
                      <a:pt x="397" y="102"/>
                    </a:lnTo>
                    <a:lnTo>
                      <a:pt x="387" y="102"/>
                    </a:lnTo>
                    <a:lnTo>
                      <a:pt x="378" y="102"/>
                    </a:lnTo>
                    <a:lnTo>
                      <a:pt x="368" y="101"/>
                    </a:lnTo>
                    <a:lnTo>
                      <a:pt x="359" y="101"/>
                    </a:lnTo>
                    <a:lnTo>
                      <a:pt x="349" y="99"/>
                    </a:lnTo>
                    <a:lnTo>
                      <a:pt x="340" y="97"/>
                    </a:lnTo>
                    <a:lnTo>
                      <a:pt x="330" y="95"/>
                    </a:lnTo>
                    <a:lnTo>
                      <a:pt x="323" y="95"/>
                    </a:lnTo>
                    <a:lnTo>
                      <a:pt x="306" y="89"/>
                    </a:lnTo>
                    <a:lnTo>
                      <a:pt x="288" y="82"/>
                    </a:lnTo>
                    <a:lnTo>
                      <a:pt x="273" y="74"/>
                    </a:lnTo>
                    <a:lnTo>
                      <a:pt x="260" y="68"/>
                    </a:lnTo>
                    <a:lnTo>
                      <a:pt x="249" y="59"/>
                    </a:lnTo>
                    <a:lnTo>
                      <a:pt x="239" y="51"/>
                    </a:lnTo>
                    <a:lnTo>
                      <a:pt x="230" y="42"/>
                    </a:lnTo>
                    <a:lnTo>
                      <a:pt x="224" y="32"/>
                    </a:lnTo>
                    <a:lnTo>
                      <a:pt x="214" y="23"/>
                    </a:lnTo>
                    <a:lnTo>
                      <a:pt x="207" y="21"/>
                    </a:lnTo>
                    <a:lnTo>
                      <a:pt x="195" y="23"/>
                    </a:lnTo>
                    <a:lnTo>
                      <a:pt x="186" y="28"/>
                    </a:lnTo>
                    <a:lnTo>
                      <a:pt x="173" y="28"/>
                    </a:lnTo>
                    <a:lnTo>
                      <a:pt x="161" y="30"/>
                    </a:lnTo>
                    <a:lnTo>
                      <a:pt x="152" y="32"/>
                    </a:lnTo>
                    <a:lnTo>
                      <a:pt x="140" y="32"/>
                    </a:lnTo>
                    <a:lnTo>
                      <a:pt x="127" y="34"/>
                    </a:lnTo>
                    <a:lnTo>
                      <a:pt x="117" y="36"/>
                    </a:lnTo>
                    <a:lnTo>
                      <a:pt x="104" y="38"/>
                    </a:lnTo>
                    <a:lnTo>
                      <a:pt x="95" y="42"/>
                    </a:lnTo>
                    <a:lnTo>
                      <a:pt x="81" y="44"/>
                    </a:lnTo>
                    <a:lnTo>
                      <a:pt x="72" y="44"/>
                    </a:lnTo>
                    <a:lnTo>
                      <a:pt x="60" y="45"/>
                    </a:lnTo>
                    <a:lnTo>
                      <a:pt x="49" y="49"/>
                    </a:lnTo>
                    <a:lnTo>
                      <a:pt x="36" y="51"/>
                    </a:lnTo>
                    <a:lnTo>
                      <a:pt x="26" y="53"/>
                    </a:lnTo>
                    <a:lnTo>
                      <a:pt x="13" y="55"/>
                    </a:lnTo>
                    <a:lnTo>
                      <a:pt x="3" y="59"/>
                    </a:lnTo>
                    <a:lnTo>
                      <a:pt x="0" y="45"/>
                    </a:lnTo>
                    <a:lnTo>
                      <a:pt x="3" y="38"/>
                    </a:lnTo>
                    <a:lnTo>
                      <a:pt x="13" y="32"/>
                    </a:lnTo>
                    <a:lnTo>
                      <a:pt x="28" y="28"/>
                    </a:lnTo>
                    <a:lnTo>
                      <a:pt x="43" y="25"/>
                    </a:lnTo>
                    <a:lnTo>
                      <a:pt x="57" y="25"/>
                    </a:lnTo>
                    <a:lnTo>
                      <a:pt x="70" y="23"/>
                    </a:lnTo>
                    <a:lnTo>
                      <a:pt x="79" y="23"/>
                    </a:lnTo>
                    <a:lnTo>
                      <a:pt x="95" y="19"/>
                    </a:lnTo>
                    <a:lnTo>
                      <a:pt x="112" y="15"/>
                    </a:lnTo>
                    <a:lnTo>
                      <a:pt x="121" y="13"/>
                    </a:lnTo>
                    <a:lnTo>
                      <a:pt x="131" y="13"/>
                    </a:lnTo>
                    <a:lnTo>
                      <a:pt x="138" y="11"/>
                    </a:lnTo>
                    <a:lnTo>
                      <a:pt x="148" y="11"/>
                    </a:lnTo>
                    <a:lnTo>
                      <a:pt x="155" y="9"/>
                    </a:lnTo>
                    <a:lnTo>
                      <a:pt x="163" y="7"/>
                    </a:lnTo>
                    <a:lnTo>
                      <a:pt x="173" y="6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9" y="2"/>
                    </a:lnTo>
                    <a:lnTo>
                      <a:pt x="209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3" name="Freeform 99"/>
              <p:cNvSpPr>
                <a:spLocks/>
              </p:cNvSpPr>
              <p:nvPr/>
            </p:nvSpPr>
            <p:spPr bwMode="auto">
              <a:xfrm>
                <a:off x="2290" y="1452"/>
                <a:ext cx="114" cy="103"/>
              </a:xfrm>
              <a:custGeom>
                <a:avLst/>
                <a:gdLst>
                  <a:gd name="T0" fmla="*/ 27 w 228"/>
                  <a:gd name="T1" fmla="*/ 1 h 207"/>
                  <a:gd name="T2" fmla="*/ 27 w 228"/>
                  <a:gd name="T3" fmla="*/ 4 h 207"/>
                  <a:gd name="T4" fmla="*/ 28 w 228"/>
                  <a:gd name="T5" fmla="*/ 7 h 207"/>
                  <a:gd name="T6" fmla="*/ 28 w 228"/>
                  <a:gd name="T7" fmla="*/ 6 h 207"/>
                  <a:gd name="T8" fmla="*/ 27 w 228"/>
                  <a:gd name="T9" fmla="*/ 4 h 207"/>
                  <a:gd name="T10" fmla="*/ 26 w 228"/>
                  <a:gd name="T11" fmla="*/ 1 h 207"/>
                  <a:gd name="T12" fmla="*/ 25 w 228"/>
                  <a:gd name="T13" fmla="*/ 0 h 207"/>
                  <a:gd name="T14" fmla="*/ 25 w 228"/>
                  <a:gd name="T15" fmla="*/ 1 h 207"/>
                  <a:gd name="T16" fmla="*/ 26 w 228"/>
                  <a:gd name="T17" fmla="*/ 4 h 207"/>
                  <a:gd name="T18" fmla="*/ 24 w 228"/>
                  <a:gd name="T19" fmla="*/ 2 h 207"/>
                  <a:gd name="T20" fmla="*/ 22 w 228"/>
                  <a:gd name="T21" fmla="*/ 2 h 207"/>
                  <a:gd name="T22" fmla="*/ 23 w 228"/>
                  <a:gd name="T23" fmla="*/ 5 h 207"/>
                  <a:gd name="T24" fmla="*/ 23 w 228"/>
                  <a:gd name="T25" fmla="*/ 7 h 207"/>
                  <a:gd name="T26" fmla="*/ 23 w 228"/>
                  <a:gd name="T27" fmla="*/ 9 h 207"/>
                  <a:gd name="T28" fmla="*/ 22 w 228"/>
                  <a:gd name="T29" fmla="*/ 7 h 207"/>
                  <a:gd name="T30" fmla="*/ 21 w 228"/>
                  <a:gd name="T31" fmla="*/ 4 h 207"/>
                  <a:gd name="T32" fmla="*/ 22 w 228"/>
                  <a:gd name="T33" fmla="*/ 5 h 207"/>
                  <a:gd name="T34" fmla="*/ 22 w 228"/>
                  <a:gd name="T35" fmla="*/ 7 h 207"/>
                  <a:gd name="T36" fmla="*/ 21 w 228"/>
                  <a:gd name="T37" fmla="*/ 10 h 207"/>
                  <a:gd name="T38" fmla="*/ 18 w 228"/>
                  <a:gd name="T39" fmla="*/ 12 h 207"/>
                  <a:gd name="T40" fmla="*/ 15 w 228"/>
                  <a:gd name="T41" fmla="*/ 13 h 207"/>
                  <a:gd name="T42" fmla="*/ 13 w 228"/>
                  <a:gd name="T43" fmla="*/ 14 h 207"/>
                  <a:gd name="T44" fmla="*/ 9 w 228"/>
                  <a:gd name="T45" fmla="*/ 15 h 207"/>
                  <a:gd name="T46" fmla="*/ 7 w 228"/>
                  <a:gd name="T47" fmla="*/ 16 h 207"/>
                  <a:gd name="T48" fmla="*/ 7 w 228"/>
                  <a:gd name="T49" fmla="*/ 16 h 207"/>
                  <a:gd name="T50" fmla="*/ 5 w 228"/>
                  <a:gd name="T51" fmla="*/ 17 h 207"/>
                  <a:gd name="T52" fmla="*/ 2 w 228"/>
                  <a:gd name="T53" fmla="*/ 19 h 207"/>
                  <a:gd name="T54" fmla="*/ 1 w 228"/>
                  <a:gd name="T55" fmla="*/ 21 h 207"/>
                  <a:gd name="T56" fmla="*/ 3 w 228"/>
                  <a:gd name="T57" fmla="*/ 20 h 207"/>
                  <a:gd name="T58" fmla="*/ 3 w 228"/>
                  <a:gd name="T59" fmla="*/ 21 h 207"/>
                  <a:gd name="T60" fmla="*/ 3 w 228"/>
                  <a:gd name="T61" fmla="*/ 20 h 207"/>
                  <a:gd name="T62" fmla="*/ 4 w 228"/>
                  <a:gd name="T63" fmla="*/ 19 h 207"/>
                  <a:gd name="T64" fmla="*/ 4 w 228"/>
                  <a:gd name="T65" fmla="*/ 21 h 207"/>
                  <a:gd name="T66" fmla="*/ 2 w 228"/>
                  <a:gd name="T67" fmla="*/ 23 h 207"/>
                  <a:gd name="T68" fmla="*/ 1 w 228"/>
                  <a:gd name="T69" fmla="*/ 25 h 207"/>
                  <a:gd name="T70" fmla="*/ 4 w 228"/>
                  <a:gd name="T71" fmla="*/ 23 h 207"/>
                  <a:gd name="T72" fmla="*/ 6 w 228"/>
                  <a:gd name="T73" fmla="*/ 21 h 207"/>
                  <a:gd name="T74" fmla="*/ 5 w 228"/>
                  <a:gd name="T75" fmla="*/ 23 h 207"/>
                  <a:gd name="T76" fmla="*/ 4 w 228"/>
                  <a:gd name="T77" fmla="*/ 25 h 207"/>
                  <a:gd name="T78" fmla="*/ 4 w 228"/>
                  <a:gd name="T79" fmla="*/ 25 h 207"/>
                  <a:gd name="T80" fmla="*/ 7 w 228"/>
                  <a:gd name="T81" fmla="*/ 24 h 207"/>
                  <a:gd name="T82" fmla="*/ 7 w 228"/>
                  <a:gd name="T83" fmla="*/ 22 h 207"/>
                  <a:gd name="T84" fmla="*/ 10 w 228"/>
                  <a:gd name="T85" fmla="*/ 20 h 207"/>
                  <a:gd name="T86" fmla="*/ 13 w 228"/>
                  <a:gd name="T87" fmla="*/ 19 h 207"/>
                  <a:gd name="T88" fmla="*/ 17 w 228"/>
                  <a:gd name="T89" fmla="*/ 17 h 207"/>
                  <a:gd name="T90" fmla="*/ 20 w 228"/>
                  <a:gd name="T91" fmla="*/ 16 h 207"/>
                  <a:gd name="T92" fmla="*/ 23 w 228"/>
                  <a:gd name="T93" fmla="*/ 15 h 207"/>
                  <a:gd name="T94" fmla="*/ 26 w 228"/>
                  <a:gd name="T95" fmla="*/ 14 h 207"/>
                  <a:gd name="T96" fmla="*/ 28 w 228"/>
                  <a:gd name="T97" fmla="*/ 13 h 207"/>
                  <a:gd name="T98" fmla="*/ 29 w 228"/>
                  <a:gd name="T99" fmla="*/ 10 h 207"/>
                  <a:gd name="T100" fmla="*/ 29 w 228"/>
                  <a:gd name="T101" fmla="*/ 7 h 207"/>
                  <a:gd name="T102" fmla="*/ 28 w 228"/>
                  <a:gd name="T103" fmla="*/ 4 h 207"/>
                  <a:gd name="T104" fmla="*/ 27 w 228"/>
                  <a:gd name="T105" fmla="*/ 2 h 20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8"/>
                  <a:gd name="T160" fmla="*/ 0 h 207"/>
                  <a:gd name="T161" fmla="*/ 228 w 228"/>
                  <a:gd name="T162" fmla="*/ 207 h 20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8" h="207">
                    <a:moveTo>
                      <a:pt x="216" y="17"/>
                    </a:moveTo>
                    <a:lnTo>
                      <a:pt x="213" y="9"/>
                    </a:lnTo>
                    <a:lnTo>
                      <a:pt x="213" y="21"/>
                    </a:lnTo>
                    <a:lnTo>
                      <a:pt x="216" y="34"/>
                    </a:lnTo>
                    <a:lnTo>
                      <a:pt x="218" y="49"/>
                    </a:lnTo>
                    <a:lnTo>
                      <a:pt x="222" y="62"/>
                    </a:lnTo>
                    <a:lnTo>
                      <a:pt x="220" y="60"/>
                    </a:lnTo>
                    <a:lnTo>
                      <a:pt x="218" y="53"/>
                    </a:lnTo>
                    <a:lnTo>
                      <a:pt x="216" y="43"/>
                    </a:lnTo>
                    <a:lnTo>
                      <a:pt x="213" y="36"/>
                    </a:lnTo>
                    <a:lnTo>
                      <a:pt x="207" y="22"/>
                    </a:lnTo>
                    <a:lnTo>
                      <a:pt x="205" y="13"/>
                    </a:lnTo>
                    <a:lnTo>
                      <a:pt x="199" y="3"/>
                    </a:lnTo>
                    <a:lnTo>
                      <a:pt x="197" y="0"/>
                    </a:lnTo>
                    <a:lnTo>
                      <a:pt x="196" y="3"/>
                    </a:lnTo>
                    <a:lnTo>
                      <a:pt x="197" y="13"/>
                    </a:lnTo>
                    <a:lnTo>
                      <a:pt x="203" y="24"/>
                    </a:lnTo>
                    <a:lnTo>
                      <a:pt x="205" y="36"/>
                    </a:lnTo>
                    <a:lnTo>
                      <a:pt x="207" y="45"/>
                    </a:lnTo>
                    <a:lnTo>
                      <a:pt x="188" y="17"/>
                    </a:lnTo>
                    <a:lnTo>
                      <a:pt x="180" y="21"/>
                    </a:lnTo>
                    <a:lnTo>
                      <a:pt x="171" y="22"/>
                    </a:lnTo>
                    <a:lnTo>
                      <a:pt x="175" y="32"/>
                    </a:lnTo>
                    <a:lnTo>
                      <a:pt x="178" y="41"/>
                    </a:lnTo>
                    <a:lnTo>
                      <a:pt x="178" y="51"/>
                    </a:lnTo>
                    <a:lnTo>
                      <a:pt x="184" y="62"/>
                    </a:lnTo>
                    <a:lnTo>
                      <a:pt x="184" y="78"/>
                    </a:lnTo>
                    <a:lnTo>
                      <a:pt x="177" y="78"/>
                    </a:lnTo>
                    <a:lnTo>
                      <a:pt x="178" y="74"/>
                    </a:lnTo>
                    <a:lnTo>
                      <a:pt x="175" y="57"/>
                    </a:lnTo>
                    <a:lnTo>
                      <a:pt x="169" y="45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9" y="45"/>
                    </a:lnTo>
                    <a:lnTo>
                      <a:pt x="171" y="55"/>
                    </a:lnTo>
                    <a:lnTo>
                      <a:pt x="173" y="62"/>
                    </a:lnTo>
                    <a:lnTo>
                      <a:pt x="177" y="72"/>
                    </a:lnTo>
                    <a:lnTo>
                      <a:pt x="163" y="81"/>
                    </a:lnTo>
                    <a:lnTo>
                      <a:pt x="148" y="93"/>
                    </a:lnTo>
                    <a:lnTo>
                      <a:pt x="139" y="97"/>
                    </a:lnTo>
                    <a:lnTo>
                      <a:pt x="131" y="100"/>
                    </a:lnTo>
                    <a:lnTo>
                      <a:pt x="121" y="104"/>
                    </a:lnTo>
                    <a:lnTo>
                      <a:pt x="116" y="110"/>
                    </a:lnTo>
                    <a:lnTo>
                      <a:pt x="99" y="112"/>
                    </a:lnTo>
                    <a:lnTo>
                      <a:pt x="85" y="121"/>
                    </a:lnTo>
                    <a:lnTo>
                      <a:pt x="70" y="127"/>
                    </a:lnTo>
                    <a:lnTo>
                      <a:pt x="57" y="133"/>
                    </a:lnTo>
                    <a:lnTo>
                      <a:pt x="57" y="129"/>
                    </a:lnTo>
                    <a:lnTo>
                      <a:pt x="63" y="127"/>
                    </a:lnTo>
                    <a:lnTo>
                      <a:pt x="53" y="129"/>
                    </a:lnTo>
                    <a:lnTo>
                      <a:pt x="44" y="133"/>
                    </a:lnTo>
                    <a:lnTo>
                      <a:pt x="36" y="140"/>
                    </a:lnTo>
                    <a:lnTo>
                      <a:pt x="30" y="146"/>
                    </a:lnTo>
                    <a:lnTo>
                      <a:pt x="15" y="159"/>
                    </a:lnTo>
                    <a:lnTo>
                      <a:pt x="0" y="173"/>
                    </a:lnTo>
                    <a:lnTo>
                      <a:pt x="7" y="173"/>
                    </a:lnTo>
                    <a:lnTo>
                      <a:pt x="21" y="161"/>
                    </a:lnTo>
                    <a:lnTo>
                      <a:pt x="25" y="163"/>
                    </a:lnTo>
                    <a:lnTo>
                      <a:pt x="17" y="169"/>
                    </a:lnTo>
                    <a:lnTo>
                      <a:pt x="21" y="173"/>
                    </a:lnTo>
                    <a:lnTo>
                      <a:pt x="23" y="167"/>
                    </a:lnTo>
                    <a:lnTo>
                      <a:pt x="30" y="161"/>
                    </a:lnTo>
                    <a:lnTo>
                      <a:pt x="32" y="159"/>
                    </a:lnTo>
                    <a:lnTo>
                      <a:pt x="32" y="161"/>
                    </a:lnTo>
                    <a:lnTo>
                      <a:pt x="26" y="171"/>
                    </a:lnTo>
                    <a:lnTo>
                      <a:pt x="19" y="178"/>
                    </a:lnTo>
                    <a:lnTo>
                      <a:pt x="9" y="186"/>
                    </a:lnTo>
                    <a:lnTo>
                      <a:pt x="6" y="195"/>
                    </a:lnTo>
                    <a:lnTo>
                      <a:pt x="7" y="201"/>
                    </a:lnTo>
                    <a:lnTo>
                      <a:pt x="15" y="195"/>
                    </a:lnTo>
                    <a:lnTo>
                      <a:pt x="25" y="190"/>
                    </a:lnTo>
                    <a:lnTo>
                      <a:pt x="32" y="182"/>
                    </a:lnTo>
                    <a:lnTo>
                      <a:pt x="42" y="173"/>
                    </a:lnTo>
                    <a:lnTo>
                      <a:pt x="45" y="171"/>
                    </a:lnTo>
                    <a:lnTo>
                      <a:pt x="38" y="186"/>
                    </a:lnTo>
                    <a:lnTo>
                      <a:pt x="30" y="193"/>
                    </a:lnTo>
                    <a:lnTo>
                      <a:pt x="28" y="201"/>
                    </a:lnTo>
                    <a:lnTo>
                      <a:pt x="25" y="207"/>
                    </a:lnTo>
                    <a:lnTo>
                      <a:pt x="26" y="207"/>
                    </a:lnTo>
                    <a:lnTo>
                      <a:pt x="36" y="195"/>
                    </a:lnTo>
                    <a:lnTo>
                      <a:pt x="49" y="192"/>
                    </a:lnTo>
                    <a:lnTo>
                      <a:pt x="53" y="184"/>
                    </a:lnTo>
                    <a:lnTo>
                      <a:pt x="59" y="178"/>
                    </a:lnTo>
                    <a:lnTo>
                      <a:pt x="68" y="171"/>
                    </a:lnTo>
                    <a:lnTo>
                      <a:pt x="78" y="167"/>
                    </a:lnTo>
                    <a:lnTo>
                      <a:pt x="87" y="161"/>
                    </a:lnTo>
                    <a:lnTo>
                      <a:pt x="101" y="154"/>
                    </a:lnTo>
                    <a:lnTo>
                      <a:pt x="116" y="148"/>
                    </a:lnTo>
                    <a:lnTo>
                      <a:pt x="129" y="142"/>
                    </a:lnTo>
                    <a:lnTo>
                      <a:pt x="142" y="136"/>
                    </a:lnTo>
                    <a:lnTo>
                      <a:pt x="158" y="131"/>
                    </a:lnTo>
                    <a:lnTo>
                      <a:pt x="169" y="125"/>
                    </a:lnTo>
                    <a:lnTo>
                      <a:pt x="184" y="121"/>
                    </a:lnTo>
                    <a:lnTo>
                      <a:pt x="196" y="116"/>
                    </a:lnTo>
                    <a:lnTo>
                      <a:pt x="207" y="112"/>
                    </a:lnTo>
                    <a:lnTo>
                      <a:pt x="215" y="108"/>
                    </a:lnTo>
                    <a:lnTo>
                      <a:pt x="224" y="104"/>
                    </a:lnTo>
                    <a:lnTo>
                      <a:pt x="226" y="93"/>
                    </a:lnTo>
                    <a:lnTo>
                      <a:pt x="228" y="83"/>
                    </a:lnTo>
                    <a:lnTo>
                      <a:pt x="226" y="72"/>
                    </a:lnTo>
                    <a:lnTo>
                      <a:pt x="226" y="60"/>
                    </a:lnTo>
                    <a:lnTo>
                      <a:pt x="222" y="45"/>
                    </a:lnTo>
                    <a:lnTo>
                      <a:pt x="220" y="34"/>
                    </a:lnTo>
                    <a:lnTo>
                      <a:pt x="216" y="24"/>
                    </a:lnTo>
                    <a:lnTo>
                      <a:pt x="216" y="17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4" name="Freeform 100"/>
              <p:cNvSpPr>
                <a:spLocks/>
              </p:cNvSpPr>
              <p:nvPr/>
            </p:nvSpPr>
            <p:spPr bwMode="auto">
              <a:xfrm>
                <a:off x="1747" y="1585"/>
                <a:ext cx="156" cy="89"/>
              </a:xfrm>
              <a:custGeom>
                <a:avLst/>
                <a:gdLst>
                  <a:gd name="T0" fmla="*/ 5 w 312"/>
                  <a:gd name="T1" fmla="*/ 1 h 178"/>
                  <a:gd name="T2" fmla="*/ 6 w 312"/>
                  <a:gd name="T3" fmla="*/ 3 h 178"/>
                  <a:gd name="T4" fmla="*/ 7 w 312"/>
                  <a:gd name="T5" fmla="*/ 6 h 178"/>
                  <a:gd name="T6" fmla="*/ 6 w 312"/>
                  <a:gd name="T7" fmla="*/ 5 h 178"/>
                  <a:gd name="T8" fmla="*/ 3 w 312"/>
                  <a:gd name="T9" fmla="*/ 1 h 178"/>
                  <a:gd name="T10" fmla="*/ 5 w 312"/>
                  <a:gd name="T11" fmla="*/ 5 h 178"/>
                  <a:gd name="T12" fmla="*/ 5 w 312"/>
                  <a:gd name="T13" fmla="*/ 6 h 178"/>
                  <a:gd name="T14" fmla="*/ 2 w 312"/>
                  <a:gd name="T15" fmla="*/ 3 h 178"/>
                  <a:gd name="T16" fmla="*/ 1 w 312"/>
                  <a:gd name="T17" fmla="*/ 0 h 178"/>
                  <a:gd name="T18" fmla="*/ 1 w 312"/>
                  <a:gd name="T19" fmla="*/ 3 h 178"/>
                  <a:gd name="T20" fmla="*/ 1 w 312"/>
                  <a:gd name="T21" fmla="*/ 6 h 178"/>
                  <a:gd name="T22" fmla="*/ 1 w 312"/>
                  <a:gd name="T23" fmla="*/ 7 h 178"/>
                  <a:gd name="T24" fmla="*/ 1 w 312"/>
                  <a:gd name="T25" fmla="*/ 9 h 178"/>
                  <a:gd name="T26" fmla="*/ 3 w 312"/>
                  <a:gd name="T27" fmla="*/ 14 h 178"/>
                  <a:gd name="T28" fmla="*/ 2 w 312"/>
                  <a:gd name="T29" fmla="*/ 15 h 178"/>
                  <a:gd name="T30" fmla="*/ 1 w 312"/>
                  <a:gd name="T31" fmla="*/ 11 h 178"/>
                  <a:gd name="T32" fmla="*/ 1 w 312"/>
                  <a:gd name="T33" fmla="*/ 12 h 178"/>
                  <a:gd name="T34" fmla="*/ 1 w 312"/>
                  <a:gd name="T35" fmla="*/ 17 h 178"/>
                  <a:gd name="T36" fmla="*/ 7 w 312"/>
                  <a:gd name="T37" fmla="*/ 14 h 178"/>
                  <a:gd name="T38" fmla="*/ 13 w 312"/>
                  <a:gd name="T39" fmla="*/ 13 h 178"/>
                  <a:gd name="T40" fmla="*/ 20 w 312"/>
                  <a:gd name="T41" fmla="*/ 13 h 178"/>
                  <a:gd name="T42" fmla="*/ 23 w 312"/>
                  <a:gd name="T43" fmla="*/ 13 h 178"/>
                  <a:gd name="T44" fmla="*/ 26 w 312"/>
                  <a:gd name="T45" fmla="*/ 13 h 178"/>
                  <a:gd name="T46" fmla="*/ 26 w 312"/>
                  <a:gd name="T47" fmla="*/ 14 h 178"/>
                  <a:gd name="T48" fmla="*/ 30 w 312"/>
                  <a:gd name="T49" fmla="*/ 15 h 178"/>
                  <a:gd name="T50" fmla="*/ 33 w 312"/>
                  <a:gd name="T51" fmla="*/ 20 h 178"/>
                  <a:gd name="T52" fmla="*/ 35 w 312"/>
                  <a:gd name="T53" fmla="*/ 22 h 178"/>
                  <a:gd name="T54" fmla="*/ 34 w 312"/>
                  <a:gd name="T55" fmla="*/ 18 h 178"/>
                  <a:gd name="T56" fmla="*/ 34 w 312"/>
                  <a:gd name="T57" fmla="*/ 18 h 178"/>
                  <a:gd name="T58" fmla="*/ 33 w 312"/>
                  <a:gd name="T59" fmla="*/ 17 h 178"/>
                  <a:gd name="T60" fmla="*/ 35 w 312"/>
                  <a:gd name="T61" fmla="*/ 19 h 178"/>
                  <a:gd name="T62" fmla="*/ 39 w 312"/>
                  <a:gd name="T63" fmla="*/ 22 h 178"/>
                  <a:gd name="T64" fmla="*/ 37 w 312"/>
                  <a:gd name="T65" fmla="*/ 19 h 178"/>
                  <a:gd name="T66" fmla="*/ 34 w 312"/>
                  <a:gd name="T67" fmla="*/ 14 h 178"/>
                  <a:gd name="T68" fmla="*/ 36 w 312"/>
                  <a:gd name="T69" fmla="*/ 17 h 178"/>
                  <a:gd name="T70" fmla="*/ 39 w 312"/>
                  <a:gd name="T71" fmla="*/ 20 h 178"/>
                  <a:gd name="T72" fmla="*/ 37 w 312"/>
                  <a:gd name="T73" fmla="*/ 17 h 178"/>
                  <a:gd name="T74" fmla="*/ 35 w 312"/>
                  <a:gd name="T75" fmla="*/ 12 h 178"/>
                  <a:gd name="T76" fmla="*/ 34 w 312"/>
                  <a:gd name="T77" fmla="*/ 9 h 178"/>
                  <a:gd name="T78" fmla="*/ 29 w 312"/>
                  <a:gd name="T79" fmla="*/ 8 h 178"/>
                  <a:gd name="T80" fmla="*/ 25 w 312"/>
                  <a:gd name="T81" fmla="*/ 8 h 178"/>
                  <a:gd name="T82" fmla="*/ 21 w 312"/>
                  <a:gd name="T83" fmla="*/ 7 h 178"/>
                  <a:gd name="T84" fmla="*/ 18 w 312"/>
                  <a:gd name="T85" fmla="*/ 7 h 178"/>
                  <a:gd name="T86" fmla="*/ 13 w 312"/>
                  <a:gd name="T87" fmla="*/ 8 h 178"/>
                  <a:gd name="T88" fmla="*/ 10 w 312"/>
                  <a:gd name="T89" fmla="*/ 9 h 178"/>
                  <a:gd name="T90" fmla="*/ 9 w 312"/>
                  <a:gd name="T91" fmla="*/ 8 h 1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2"/>
                  <a:gd name="T139" fmla="*/ 0 h 178"/>
                  <a:gd name="T140" fmla="*/ 312 w 312"/>
                  <a:gd name="T141" fmla="*/ 178 h 17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2" h="178">
                    <a:moveTo>
                      <a:pt x="67" y="59"/>
                    </a:moveTo>
                    <a:lnTo>
                      <a:pt x="55" y="28"/>
                    </a:lnTo>
                    <a:lnTo>
                      <a:pt x="42" y="9"/>
                    </a:lnTo>
                    <a:lnTo>
                      <a:pt x="40" y="13"/>
                    </a:lnTo>
                    <a:lnTo>
                      <a:pt x="42" y="15"/>
                    </a:lnTo>
                    <a:lnTo>
                      <a:pt x="49" y="26"/>
                    </a:lnTo>
                    <a:lnTo>
                      <a:pt x="53" y="34"/>
                    </a:lnTo>
                    <a:lnTo>
                      <a:pt x="55" y="40"/>
                    </a:lnTo>
                    <a:lnTo>
                      <a:pt x="61" y="53"/>
                    </a:lnTo>
                    <a:lnTo>
                      <a:pt x="57" y="51"/>
                    </a:lnTo>
                    <a:lnTo>
                      <a:pt x="51" y="45"/>
                    </a:lnTo>
                    <a:lnTo>
                      <a:pt x="48" y="34"/>
                    </a:lnTo>
                    <a:lnTo>
                      <a:pt x="46" y="28"/>
                    </a:lnTo>
                    <a:lnTo>
                      <a:pt x="34" y="15"/>
                    </a:lnTo>
                    <a:lnTo>
                      <a:pt x="27" y="3"/>
                    </a:lnTo>
                    <a:lnTo>
                      <a:pt x="23" y="9"/>
                    </a:lnTo>
                    <a:lnTo>
                      <a:pt x="30" y="24"/>
                    </a:lnTo>
                    <a:lnTo>
                      <a:pt x="34" y="40"/>
                    </a:lnTo>
                    <a:lnTo>
                      <a:pt x="40" y="45"/>
                    </a:lnTo>
                    <a:lnTo>
                      <a:pt x="40" y="55"/>
                    </a:lnTo>
                    <a:lnTo>
                      <a:pt x="36" y="55"/>
                    </a:lnTo>
                    <a:lnTo>
                      <a:pt x="30" y="45"/>
                    </a:lnTo>
                    <a:lnTo>
                      <a:pt x="30" y="36"/>
                    </a:lnTo>
                    <a:lnTo>
                      <a:pt x="19" y="26"/>
                    </a:lnTo>
                    <a:lnTo>
                      <a:pt x="17" y="17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8" y="19"/>
                    </a:lnTo>
                    <a:lnTo>
                      <a:pt x="10" y="28"/>
                    </a:lnTo>
                    <a:lnTo>
                      <a:pt x="10" y="36"/>
                    </a:lnTo>
                    <a:lnTo>
                      <a:pt x="11" y="45"/>
                    </a:lnTo>
                    <a:lnTo>
                      <a:pt x="13" y="49"/>
                    </a:lnTo>
                    <a:lnTo>
                      <a:pt x="15" y="53"/>
                    </a:lnTo>
                    <a:lnTo>
                      <a:pt x="15" y="60"/>
                    </a:lnTo>
                    <a:lnTo>
                      <a:pt x="10" y="53"/>
                    </a:lnTo>
                    <a:lnTo>
                      <a:pt x="8" y="60"/>
                    </a:lnTo>
                    <a:lnTo>
                      <a:pt x="11" y="72"/>
                    </a:lnTo>
                    <a:lnTo>
                      <a:pt x="17" y="89"/>
                    </a:lnTo>
                    <a:lnTo>
                      <a:pt x="21" y="104"/>
                    </a:lnTo>
                    <a:lnTo>
                      <a:pt x="27" y="119"/>
                    </a:lnTo>
                    <a:lnTo>
                      <a:pt x="40" y="117"/>
                    </a:lnTo>
                    <a:lnTo>
                      <a:pt x="42" y="119"/>
                    </a:lnTo>
                    <a:lnTo>
                      <a:pt x="19" y="125"/>
                    </a:lnTo>
                    <a:lnTo>
                      <a:pt x="17" y="116"/>
                    </a:lnTo>
                    <a:lnTo>
                      <a:pt x="13" y="104"/>
                    </a:lnTo>
                    <a:lnTo>
                      <a:pt x="8" y="95"/>
                    </a:lnTo>
                    <a:lnTo>
                      <a:pt x="2" y="87"/>
                    </a:lnTo>
                    <a:lnTo>
                      <a:pt x="0" y="95"/>
                    </a:lnTo>
                    <a:lnTo>
                      <a:pt x="4" y="102"/>
                    </a:lnTo>
                    <a:lnTo>
                      <a:pt x="10" y="114"/>
                    </a:lnTo>
                    <a:lnTo>
                      <a:pt x="11" y="125"/>
                    </a:lnTo>
                    <a:lnTo>
                      <a:pt x="15" y="133"/>
                    </a:lnTo>
                    <a:lnTo>
                      <a:pt x="30" y="125"/>
                    </a:lnTo>
                    <a:lnTo>
                      <a:pt x="46" y="121"/>
                    </a:lnTo>
                    <a:lnTo>
                      <a:pt x="61" y="117"/>
                    </a:lnTo>
                    <a:lnTo>
                      <a:pt x="80" y="116"/>
                    </a:lnTo>
                    <a:lnTo>
                      <a:pt x="93" y="112"/>
                    </a:lnTo>
                    <a:lnTo>
                      <a:pt x="110" y="110"/>
                    </a:lnTo>
                    <a:lnTo>
                      <a:pt x="127" y="108"/>
                    </a:lnTo>
                    <a:lnTo>
                      <a:pt x="144" y="106"/>
                    </a:lnTo>
                    <a:lnTo>
                      <a:pt x="154" y="106"/>
                    </a:lnTo>
                    <a:lnTo>
                      <a:pt x="163" y="106"/>
                    </a:lnTo>
                    <a:lnTo>
                      <a:pt x="173" y="106"/>
                    </a:lnTo>
                    <a:lnTo>
                      <a:pt x="184" y="106"/>
                    </a:lnTo>
                    <a:lnTo>
                      <a:pt x="194" y="106"/>
                    </a:lnTo>
                    <a:lnTo>
                      <a:pt x="203" y="108"/>
                    </a:lnTo>
                    <a:lnTo>
                      <a:pt x="215" y="110"/>
                    </a:lnTo>
                    <a:lnTo>
                      <a:pt x="226" y="114"/>
                    </a:lnTo>
                    <a:lnTo>
                      <a:pt x="217" y="116"/>
                    </a:lnTo>
                    <a:lnTo>
                      <a:pt x="211" y="117"/>
                    </a:lnTo>
                    <a:lnTo>
                      <a:pt x="243" y="116"/>
                    </a:lnTo>
                    <a:lnTo>
                      <a:pt x="243" y="117"/>
                    </a:lnTo>
                    <a:lnTo>
                      <a:pt x="247" y="127"/>
                    </a:lnTo>
                    <a:lnTo>
                      <a:pt x="253" y="136"/>
                    </a:lnTo>
                    <a:lnTo>
                      <a:pt x="258" y="150"/>
                    </a:lnTo>
                    <a:lnTo>
                      <a:pt x="262" y="159"/>
                    </a:lnTo>
                    <a:lnTo>
                      <a:pt x="268" y="169"/>
                    </a:lnTo>
                    <a:lnTo>
                      <a:pt x="274" y="174"/>
                    </a:lnTo>
                    <a:lnTo>
                      <a:pt x="279" y="178"/>
                    </a:lnTo>
                    <a:lnTo>
                      <a:pt x="264" y="148"/>
                    </a:lnTo>
                    <a:lnTo>
                      <a:pt x="264" y="144"/>
                    </a:lnTo>
                    <a:lnTo>
                      <a:pt x="266" y="144"/>
                    </a:lnTo>
                    <a:lnTo>
                      <a:pt x="270" y="154"/>
                    </a:lnTo>
                    <a:lnTo>
                      <a:pt x="276" y="152"/>
                    </a:lnTo>
                    <a:lnTo>
                      <a:pt x="270" y="144"/>
                    </a:lnTo>
                    <a:lnTo>
                      <a:pt x="264" y="138"/>
                    </a:lnTo>
                    <a:lnTo>
                      <a:pt x="260" y="131"/>
                    </a:lnTo>
                    <a:lnTo>
                      <a:pt x="264" y="131"/>
                    </a:lnTo>
                    <a:lnTo>
                      <a:pt x="266" y="135"/>
                    </a:lnTo>
                    <a:lnTo>
                      <a:pt x="270" y="140"/>
                    </a:lnTo>
                    <a:lnTo>
                      <a:pt x="277" y="148"/>
                    </a:lnTo>
                    <a:lnTo>
                      <a:pt x="283" y="157"/>
                    </a:lnTo>
                    <a:lnTo>
                      <a:pt x="296" y="173"/>
                    </a:lnTo>
                    <a:lnTo>
                      <a:pt x="306" y="176"/>
                    </a:lnTo>
                    <a:lnTo>
                      <a:pt x="298" y="167"/>
                    </a:lnTo>
                    <a:lnTo>
                      <a:pt x="295" y="159"/>
                    </a:lnTo>
                    <a:lnTo>
                      <a:pt x="289" y="150"/>
                    </a:lnTo>
                    <a:lnTo>
                      <a:pt x="291" y="142"/>
                    </a:lnTo>
                    <a:lnTo>
                      <a:pt x="281" y="127"/>
                    </a:lnTo>
                    <a:lnTo>
                      <a:pt x="272" y="116"/>
                    </a:lnTo>
                    <a:lnTo>
                      <a:pt x="270" y="102"/>
                    </a:lnTo>
                    <a:lnTo>
                      <a:pt x="279" y="116"/>
                    </a:lnTo>
                    <a:lnTo>
                      <a:pt x="287" y="129"/>
                    </a:lnTo>
                    <a:lnTo>
                      <a:pt x="296" y="144"/>
                    </a:lnTo>
                    <a:lnTo>
                      <a:pt x="308" y="159"/>
                    </a:lnTo>
                    <a:lnTo>
                      <a:pt x="312" y="159"/>
                    </a:lnTo>
                    <a:lnTo>
                      <a:pt x="310" y="152"/>
                    </a:lnTo>
                    <a:lnTo>
                      <a:pt x="304" y="140"/>
                    </a:lnTo>
                    <a:lnTo>
                      <a:pt x="296" y="131"/>
                    </a:lnTo>
                    <a:lnTo>
                      <a:pt x="291" y="119"/>
                    </a:lnTo>
                    <a:lnTo>
                      <a:pt x="287" y="110"/>
                    </a:lnTo>
                    <a:lnTo>
                      <a:pt x="279" y="98"/>
                    </a:lnTo>
                    <a:lnTo>
                      <a:pt x="276" y="89"/>
                    </a:lnTo>
                    <a:lnTo>
                      <a:pt x="270" y="78"/>
                    </a:lnTo>
                    <a:lnTo>
                      <a:pt x="266" y="66"/>
                    </a:lnTo>
                    <a:lnTo>
                      <a:pt x="255" y="64"/>
                    </a:lnTo>
                    <a:lnTo>
                      <a:pt x="245" y="64"/>
                    </a:lnTo>
                    <a:lnTo>
                      <a:pt x="234" y="64"/>
                    </a:lnTo>
                    <a:lnTo>
                      <a:pt x="224" y="64"/>
                    </a:lnTo>
                    <a:lnTo>
                      <a:pt x="213" y="64"/>
                    </a:lnTo>
                    <a:lnTo>
                      <a:pt x="203" y="64"/>
                    </a:lnTo>
                    <a:lnTo>
                      <a:pt x="192" y="64"/>
                    </a:lnTo>
                    <a:lnTo>
                      <a:pt x="182" y="64"/>
                    </a:lnTo>
                    <a:lnTo>
                      <a:pt x="171" y="62"/>
                    </a:lnTo>
                    <a:lnTo>
                      <a:pt x="162" y="62"/>
                    </a:lnTo>
                    <a:lnTo>
                      <a:pt x="150" y="62"/>
                    </a:lnTo>
                    <a:lnTo>
                      <a:pt x="141" y="62"/>
                    </a:lnTo>
                    <a:lnTo>
                      <a:pt x="129" y="62"/>
                    </a:lnTo>
                    <a:lnTo>
                      <a:pt x="120" y="62"/>
                    </a:lnTo>
                    <a:lnTo>
                      <a:pt x="108" y="64"/>
                    </a:lnTo>
                    <a:lnTo>
                      <a:pt x="99" y="64"/>
                    </a:lnTo>
                    <a:lnTo>
                      <a:pt x="91" y="64"/>
                    </a:lnTo>
                    <a:lnTo>
                      <a:pt x="80" y="68"/>
                    </a:lnTo>
                    <a:lnTo>
                      <a:pt x="70" y="72"/>
                    </a:lnTo>
                    <a:lnTo>
                      <a:pt x="67" y="74"/>
                    </a:lnTo>
                    <a:lnTo>
                      <a:pt x="65" y="64"/>
                    </a:lnTo>
                    <a:lnTo>
                      <a:pt x="67" y="5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5" name="Freeform 101"/>
              <p:cNvSpPr>
                <a:spLocks/>
              </p:cNvSpPr>
              <p:nvPr/>
            </p:nvSpPr>
            <p:spPr bwMode="auto">
              <a:xfrm>
                <a:off x="1767" y="1657"/>
                <a:ext cx="283" cy="152"/>
              </a:xfrm>
              <a:custGeom>
                <a:avLst/>
                <a:gdLst>
                  <a:gd name="T0" fmla="*/ 68 w 566"/>
                  <a:gd name="T1" fmla="*/ 14 h 304"/>
                  <a:gd name="T2" fmla="*/ 70 w 566"/>
                  <a:gd name="T3" fmla="*/ 9 h 304"/>
                  <a:gd name="T4" fmla="*/ 70 w 566"/>
                  <a:gd name="T5" fmla="*/ 2 h 304"/>
                  <a:gd name="T6" fmla="*/ 69 w 566"/>
                  <a:gd name="T7" fmla="*/ 3 h 304"/>
                  <a:gd name="T8" fmla="*/ 68 w 566"/>
                  <a:gd name="T9" fmla="*/ 9 h 304"/>
                  <a:gd name="T10" fmla="*/ 67 w 566"/>
                  <a:gd name="T11" fmla="*/ 13 h 304"/>
                  <a:gd name="T12" fmla="*/ 66 w 566"/>
                  <a:gd name="T13" fmla="*/ 12 h 304"/>
                  <a:gd name="T14" fmla="*/ 67 w 566"/>
                  <a:gd name="T15" fmla="*/ 7 h 304"/>
                  <a:gd name="T16" fmla="*/ 68 w 566"/>
                  <a:gd name="T17" fmla="*/ 2 h 304"/>
                  <a:gd name="T18" fmla="*/ 67 w 566"/>
                  <a:gd name="T19" fmla="*/ 1 h 304"/>
                  <a:gd name="T20" fmla="*/ 66 w 566"/>
                  <a:gd name="T21" fmla="*/ 7 h 304"/>
                  <a:gd name="T22" fmla="*/ 65 w 566"/>
                  <a:gd name="T23" fmla="*/ 9 h 304"/>
                  <a:gd name="T24" fmla="*/ 61 w 566"/>
                  <a:gd name="T25" fmla="*/ 14 h 304"/>
                  <a:gd name="T26" fmla="*/ 59 w 566"/>
                  <a:gd name="T27" fmla="*/ 19 h 304"/>
                  <a:gd name="T28" fmla="*/ 55 w 566"/>
                  <a:gd name="T29" fmla="*/ 24 h 304"/>
                  <a:gd name="T30" fmla="*/ 56 w 566"/>
                  <a:gd name="T31" fmla="*/ 22 h 304"/>
                  <a:gd name="T32" fmla="*/ 60 w 566"/>
                  <a:gd name="T33" fmla="*/ 15 h 304"/>
                  <a:gd name="T34" fmla="*/ 57 w 566"/>
                  <a:gd name="T35" fmla="*/ 20 h 304"/>
                  <a:gd name="T36" fmla="*/ 51 w 566"/>
                  <a:gd name="T37" fmla="*/ 26 h 304"/>
                  <a:gd name="T38" fmla="*/ 43 w 566"/>
                  <a:gd name="T39" fmla="*/ 30 h 304"/>
                  <a:gd name="T40" fmla="*/ 38 w 566"/>
                  <a:gd name="T41" fmla="*/ 31 h 304"/>
                  <a:gd name="T42" fmla="*/ 31 w 566"/>
                  <a:gd name="T43" fmla="*/ 33 h 304"/>
                  <a:gd name="T44" fmla="*/ 26 w 566"/>
                  <a:gd name="T45" fmla="*/ 33 h 304"/>
                  <a:gd name="T46" fmla="*/ 22 w 566"/>
                  <a:gd name="T47" fmla="*/ 30 h 304"/>
                  <a:gd name="T48" fmla="*/ 17 w 566"/>
                  <a:gd name="T49" fmla="*/ 28 h 304"/>
                  <a:gd name="T50" fmla="*/ 10 w 566"/>
                  <a:gd name="T51" fmla="*/ 23 h 304"/>
                  <a:gd name="T52" fmla="*/ 5 w 566"/>
                  <a:gd name="T53" fmla="*/ 18 h 304"/>
                  <a:gd name="T54" fmla="*/ 5 w 566"/>
                  <a:gd name="T55" fmla="*/ 14 h 304"/>
                  <a:gd name="T56" fmla="*/ 5 w 566"/>
                  <a:gd name="T57" fmla="*/ 10 h 304"/>
                  <a:gd name="T58" fmla="*/ 4 w 566"/>
                  <a:gd name="T59" fmla="*/ 14 h 304"/>
                  <a:gd name="T60" fmla="*/ 4 w 566"/>
                  <a:gd name="T61" fmla="*/ 18 h 304"/>
                  <a:gd name="T62" fmla="*/ 3 w 566"/>
                  <a:gd name="T63" fmla="*/ 19 h 304"/>
                  <a:gd name="T64" fmla="*/ 3 w 566"/>
                  <a:gd name="T65" fmla="*/ 12 h 304"/>
                  <a:gd name="T66" fmla="*/ 2 w 566"/>
                  <a:gd name="T67" fmla="*/ 7 h 304"/>
                  <a:gd name="T68" fmla="*/ 2 w 566"/>
                  <a:gd name="T69" fmla="*/ 11 h 304"/>
                  <a:gd name="T70" fmla="*/ 1 w 566"/>
                  <a:gd name="T71" fmla="*/ 18 h 304"/>
                  <a:gd name="T72" fmla="*/ 5 w 566"/>
                  <a:gd name="T73" fmla="*/ 22 h 304"/>
                  <a:gd name="T74" fmla="*/ 2 w 566"/>
                  <a:gd name="T75" fmla="*/ 19 h 304"/>
                  <a:gd name="T76" fmla="*/ 1 w 566"/>
                  <a:gd name="T77" fmla="*/ 15 h 304"/>
                  <a:gd name="T78" fmla="*/ 1 w 566"/>
                  <a:gd name="T79" fmla="*/ 10 h 304"/>
                  <a:gd name="T80" fmla="*/ 1 w 566"/>
                  <a:gd name="T81" fmla="*/ 11 h 304"/>
                  <a:gd name="T82" fmla="*/ 0 w 566"/>
                  <a:gd name="T83" fmla="*/ 18 h 304"/>
                  <a:gd name="T84" fmla="*/ 3 w 566"/>
                  <a:gd name="T85" fmla="*/ 23 h 304"/>
                  <a:gd name="T86" fmla="*/ 10 w 566"/>
                  <a:gd name="T87" fmla="*/ 29 h 304"/>
                  <a:gd name="T88" fmla="*/ 18 w 566"/>
                  <a:gd name="T89" fmla="*/ 35 h 304"/>
                  <a:gd name="T90" fmla="*/ 24 w 566"/>
                  <a:gd name="T91" fmla="*/ 38 h 304"/>
                  <a:gd name="T92" fmla="*/ 34 w 566"/>
                  <a:gd name="T93" fmla="*/ 38 h 304"/>
                  <a:gd name="T94" fmla="*/ 41 w 566"/>
                  <a:gd name="T95" fmla="*/ 37 h 304"/>
                  <a:gd name="T96" fmla="*/ 48 w 566"/>
                  <a:gd name="T97" fmla="*/ 35 h 304"/>
                  <a:gd name="T98" fmla="*/ 53 w 566"/>
                  <a:gd name="T99" fmla="*/ 33 h 304"/>
                  <a:gd name="T100" fmla="*/ 58 w 566"/>
                  <a:gd name="T101" fmla="*/ 28 h 304"/>
                  <a:gd name="T102" fmla="*/ 62 w 566"/>
                  <a:gd name="T103" fmla="*/ 23 h 304"/>
                  <a:gd name="T104" fmla="*/ 67 w 566"/>
                  <a:gd name="T105" fmla="*/ 18 h 304"/>
                  <a:gd name="T106" fmla="*/ 70 w 566"/>
                  <a:gd name="T107" fmla="*/ 12 h 304"/>
                  <a:gd name="T108" fmla="*/ 71 w 566"/>
                  <a:gd name="T109" fmla="*/ 6 h 304"/>
                  <a:gd name="T110" fmla="*/ 71 w 566"/>
                  <a:gd name="T111" fmla="*/ 3 h 304"/>
                  <a:gd name="T112" fmla="*/ 70 w 566"/>
                  <a:gd name="T113" fmla="*/ 6 h 304"/>
                  <a:gd name="T114" fmla="*/ 70 w 566"/>
                  <a:gd name="T115" fmla="*/ 11 h 304"/>
                  <a:gd name="T116" fmla="*/ 68 w 566"/>
                  <a:gd name="T117" fmla="*/ 15 h 304"/>
                  <a:gd name="T118" fmla="*/ 66 w 566"/>
                  <a:gd name="T119" fmla="*/ 19 h 3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6"/>
                  <a:gd name="T181" fmla="*/ 0 h 304"/>
                  <a:gd name="T182" fmla="*/ 566 w 566"/>
                  <a:gd name="T183" fmla="*/ 304 h 3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6" h="304">
                    <a:moveTo>
                      <a:pt x="524" y="154"/>
                    </a:moveTo>
                    <a:lnTo>
                      <a:pt x="530" y="141"/>
                    </a:lnTo>
                    <a:lnTo>
                      <a:pt x="536" y="129"/>
                    </a:lnTo>
                    <a:lnTo>
                      <a:pt x="541" y="114"/>
                    </a:lnTo>
                    <a:lnTo>
                      <a:pt x="545" y="101"/>
                    </a:lnTo>
                    <a:lnTo>
                      <a:pt x="547" y="89"/>
                    </a:lnTo>
                    <a:lnTo>
                      <a:pt x="551" y="78"/>
                    </a:lnTo>
                    <a:lnTo>
                      <a:pt x="553" y="65"/>
                    </a:lnTo>
                    <a:lnTo>
                      <a:pt x="553" y="55"/>
                    </a:lnTo>
                    <a:lnTo>
                      <a:pt x="553" y="44"/>
                    </a:lnTo>
                    <a:lnTo>
                      <a:pt x="553" y="32"/>
                    </a:lnTo>
                    <a:lnTo>
                      <a:pt x="553" y="21"/>
                    </a:lnTo>
                    <a:lnTo>
                      <a:pt x="553" y="10"/>
                    </a:lnTo>
                    <a:lnTo>
                      <a:pt x="551" y="15"/>
                    </a:lnTo>
                    <a:lnTo>
                      <a:pt x="549" y="27"/>
                    </a:lnTo>
                    <a:lnTo>
                      <a:pt x="547" y="30"/>
                    </a:lnTo>
                    <a:lnTo>
                      <a:pt x="545" y="40"/>
                    </a:lnTo>
                    <a:lnTo>
                      <a:pt x="543" y="49"/>
                    </a:lnTo>
                    <a:lnTo>
                      <a:pt x="543" y="59"/>
                    </a:lnTo>
                    <a:lnTo>
                      <a:pt x="541" y="67"/>
                    </a:lnTo>
                    <a:lnTo>
                      <a:pt x="540" y="76"/>
                    </a:lnTo>
                    <a:lnTo>
                      <a:pt x="536" y="84"/>
                    </a:lnTo>
                    <a:lnTo>
                      <a:pt x="534" y="93"/>
                    </a:lnTo>
                    <a:lnTo>
                      <a:pt x="530" y="108"/>
                    </a:lnTo>
                    <a:lnTo>
                      <a:pt x="524" y="122"/>
                    </a:lnTo>
                    <a:lnTo>
                      <a:pt x="524" y="112"/>
                    </a:lnTo>
                    <a:lnTo>
                      <a:pt x="526" y="110"/>
                    </a:lnTo>
                    <a:lnTo>
                      <a:pt x="526" y="99"/>
                    </a:lnTo>
                    <a:lnTo>
                      <a:pt x="532" y="86"/>
                    </a:lnTo>
                    <a:lnTo>
                      <a:pt x="532" y="76"/>
                    </a:lnTo>
                    <a:lnTo>
                      <a:pt x="534" y="68"/>
                    </a:lnTo>
                    <a:lnTo>
                      <a:pt x="534" y="59"/>
                    </a:lnTo>
                    <a:lnTo>
                      <a:pt x="538" y="49"/>
                    </a:lnTo>
                    <a:lnTo>
                      <a:pt x="538" y="40"/>
                    </a:lnTo>
                    <a:lnTo>
                      <a:pt x="538" y="30"/>
                    </a:lnTo>
                    <a:lnTo>
                      <a:pt x="538" y="23"/>
                    </a:lnTo>
                    <a:lnTo>
                      <a:pt x="540" y="17"/>
                    </a:lnTo>
                    <a:lnTo>
                      <a:pt x="536" y="6"/>
                    </a:lnTo>
                    <a:lnTo>
                      <a:pt x="534" y="0"/>
                    </a:lnTo>
                    <a:lnTo>
                      <a:pt x="532" y="10"/>
                    </a:lnTo>
                    <a:lnTo>
                      <a:pt x="530" y="19"/>
                    </a:lnTo>
                    <a:lnTo>
                      <a:pt x="528" y="32"/>
                    </a:lnTo>
                    <a:lnTo>
                      <a:pt x="526" y="48"/>
                    </a:lnTo>
                    <a:lnTo>
                      <a:pt x="524" y="59"/>
                    </a:lnTo>
                    <a:lnTo>
                      <a:pt x="522" y="70"/>
                    </a:lnTo>
                    <a:lnTo>
                      <a:pt x="517" y="80"/>
                    </a:lnTo>
                    <a:lnTo>
                      <a:pt x="513" y="89"/>
                    </a:lnTo>
                    <a:lnTo>
                      <a:pt x="515" y="72"/>
                    </a:lnTo>
                    <a:lnTo>
                      <a:pt x="507" y="80"/>
                    </a:lnTo>
                    <a:lnTo>
                      <a:pt x="503" y="91"/>
                    </a:lnTo>
                    <a:lnTo>
                      <a:pt x="498" y="110"/>
                    </a:lnTo>
                    <a:lnTo>
                      <a:pt x="494" y="118"/>
                    </a:lnTo>
                    <a:lnTo>
                      <a:pt x="488" y="127"/>
                    </a:lnTo>
                    <a:lnTo>
                      <a:pt x="484" y="137"/>
                    </a:lnTo>
                    <a:lnTo>
                      <a:pt x="481" y="148"/>
                    </a:lnTo>
                    <a:lnTo>
                      <a:pt x="473" y="156"/>
                    </a:lnTo>
                    <a:lnTo>
                      <a:pt x="467" y="165"/>
                    </a:lnTo>
                    <a:lnTo>
                      <a:pt x="462" y="173"/>
                    </a:lnTo>
                    <a:lnTo>
                      <a:pt x="456" y="182"/>
                    </a:lnTo>
                    <a:lnTo>
                      <a:pt x="443" y="196"/>
                    </a:lnTo>
                    <a:lnTo>
                      <a:pt x="429" y="205"/>
                    </a:lnTo>
                    <a:lnTo>
                      <a:pt x="435" y="200"/>
                    </a:lnTo>
                    <a:lnTo>
                      <a:pt x="445" y="190"/>
                    </a:lnTo>
                    <a:lnTo>
                      <a:pt x="454" y="177"/>
                    </a:lnTo>
                    <a:lnTo>
                      <a:pt x="464" y="163"/>
                    </a:lnTo>
                    <a:lnTo>
                      <a:pt x="473" y="148"/>
                    </a:lnTo>
                    <a:lnTo>
                      <a:pt x="481" y="135"/>
                    </a:lnTo>
                    <a:lnTo>
                      <a:pt x="483" y="122"/>
                    </a:lnTo>
                    <a:lnTo>
                      <a:pt x="481" y="114"/>
                    </a:lnTo>
                    <a:lnTo>
                      <a:pt x="473" y="129"/>
                    </a:lnTo>
                    <a:lnTo>
                      <a:pt x="465" y="148"/>
                    </a:lnTo>
                    <a:lnTo>
                      <a:pt x="456" y="162"/>
                    </a:lnTo>
                    <a:lnTo>
                      <a:pt x="448" y="179"/>
                    </a:lnTo>
                    <a:lnTo>
                      <a:pt x="435" y="190"/>
                    </a:lnTo>
                    <a:lnTo>
                      <a:pt x="426" y="201"/>
                    </a:lnTo>
                    <a:lnTo>
                      <a:pt x="410" y="211"/>
                    </a:lnTo>
                    <a:lnTo>
                      <a:pt x="397" y="222"/>
                    </a:lnTo>
                    <a:lnTo>
                      <a:pt x="380" y="228"/>
                    </a:lnTo>
                    <a:lnTo>
                      <a:pt x="365" y="238"/>
                    </a:lnTo>
                    <a:lnTo>
                      <a:pt x="348" y="243"/>
                    </a:lnTo>
                    <a:lnTo>
                      <a:pt x="332" y="249"/>
                    </a:lnTo>
                    <a:lnTo>
                      <a:pt x="323" y="251"/>
                    </a:lnTo>
                    <a:lnTo>
                      <a:pt x="313" y="253"/>
                    </a:lnTo>
                    <a:lnTo>
                      <a:pt x="304" y="255"/>
                    </a:lnTo>
                    <a:lnTo>
                      <a:pt x="296" y="258"/>
                    </a:lnTo>
                    <a:lnTo>
                      <a:pt x="277" y="260"/>
                    </a:lnTo>
                    <a:lnTo>
                      <a:pt x="262" y="264"/>
                    </a:lnTo>
                    <a:lnTo>
                      <a:pt x="251" y="262"/>
                    </a:lnTo>
                    <a:lnTo>
                      <a:pt x="241" y="260"/>
                    </a:lnTo>
                    <a:lnTo>
                      <a:pt x="232" y="258"/>
                    </a:lnTo>
                    <a:lnTo>
                      <a:pt x="222" y="258"/>
                    </a:lnTo>
                    <a:lnTo>
                      <a:pt x="213" y="257"/>
                    </a:lnTo>
                    <a:lnTo>
                      <a:pt x="203" y="255"/>
                    </a:lnTo>
                    <a:lnTo>
                      <a:pt x="194" y="253"/>
                    </a:lnTo>
                    <a:lnTo>
                      <a:pt x="186" y="251"/>
                    </a:lnTo>
                    <a:lnTo>
                      <a:pt x="177" y="247"/>
                    </a:lnTo>
                    <a:lnTo>
                      <a:pt x="167" y="243"/>
                    </a:lnTo>
                    <a:lnTo>
                      <a:pt x="158" y="239"/>
                    </a:lnTo>
                    <a:lnTo>
                      <a:pt x="148" y="236"/>
                    </a:lnTo>
                    <a:lnTo>
                      <a:pt x="131" y="224"/>
                    </a:lnTo>
                    <a:lnTo>
                      <a:pt x="118" y="213"/>
                    </a:lnTo>
                    <a:lnTo>
                      <a:pt x="108" y="203"/>
                    </a:lnTo>
                    <a:lnTo>
                      <a:pt x="97" y="194"/>
                    </a:lnTo>
                    <a:lnTo>
                      <a:pt x="87" y="184"/>
                    </a:lnTo>
                    <a:lnTo>
                      <a:pt x="76" y="173"/>
                    </a:lnTo>
                    <a:lnTo>
                      <a:pt x="65" y="163"/>
                    </a:lnTo>
                    <a:lnTo>
                      <a:pt x="55" y="150"/>
                    </a:lnTo>
                    <a:lnTo>
                      <a:pt x="46" y="139"/>
                    </a:lnTo>
                    <a:lnTo>
                      <a:pt x="46" y="135"/>
                    </a:lnTo>
                    <a:lnTo>
                      <a:pt x="46" y="129"/>
                    </a:lnTo>
                    <a:lnTo>
                      <a:pt x="46" y="120"/>
                    </a:lnTo>
                    <a:lnTo>
                      <a:pt x="47" y="112"/>
                    </a:lnTo>
                    <a:lnTo>
                      <a:pt x="46" y="101"/>
                    </a:lnTo>
                    <a:lnTo>
                      <a:pt x="46" y="93"/>
                    </a:lnTo>
                    <a:lnTo>
                      <a:pt x="44" y="84"/>
                    </a:lnTo>
                    <a:lnTo>
                      <a:pt x="42" y="80"/>
                    </a:lnTo>
                    <a:lnTo>
                      <a:pt x="40" y="84"/>
                    </a:lnTo>
                    <a:lnTo>
                      <a:pt x="40" y="93"/>
                    </a:lnTo>
                    <a:lnTo>
                      <a:pt x="38" y="103"/>
                    </a:lnTo>
                    <a:lnTo>
                      <a:pt x="38" y="114"/>
                    </a:lnTo>
                    <a:lnTo>
                      <a:pt x="36" y="124"/>
                    </a:lnTo>
                    <a:lnTo>
                      <a:pt x="36" y="133"/>
                    </a:lnTo>
                    <a:lnTo>
                      <a:pt x="36" y="139"/>
                    </a:lnTo>
                    <a:lnTo>
                      <a:pt x="36" y="144"/>
                    </a:lnTo>
                    <a:lnTo>
                      <a:pt x="47" y="160"/>
                    </a:lnTo>
                    <a:lnTo>
                      <a:pt x="49" y="163"/>
                    </a:lnTo>
                    <a:lnTo>
                      <a:pt x="47" y="162"/>
                    </a:lnTo>
                    <a:lnTo>
                      <a:pt x="28" y="148"/>
                    </a:lnTo>
                    <a:lnTo>
                      <a:pt x="28" y="135"/>
                    </a:lnTo>
                    <a:lnTo>
                      <a:pt x="28" y="124"/>
                    </a:lnTo>
                    <a:lnTo>
                      <a:pt x="28" y="112"/>
                    </a:lnTo>
                    <a:lnTo>
                      <a:pt x="28" y="101"/>
                    </a:lnTo>
                    <a:lnTo>
                      <a:pt x="27" y="89"/>
                    </a:lnTo>
                    <a:lnTo>
                      <a:pt x="27" y="80"/>
                    </a:lnTo>
                    <a:lnTo>
                      <a:pt x="25" y="6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67"/>
                    </a:lnTo>
                    <a:lnTo>
                      <a:pt x="19" y="78"/>
                    </a:lnTo>
                    <a:lnTo>
                      <a:pt x="17" y="89"/>
                    </a:lnTo>
                    <a:lnTo>
                      <a:pt x="17" y="101"/>
                    </a:lnTo>
                    <a:lnTo>
                      <a:pt x="15" y="112"/>
                    </a:lnTo>
                    <a:lnTo>
                      <a:pt x="15" y="125"/>
                    </a:lnTo>
                    <a:lnTo>
                      <a:pt x="15" y="137"/>
                    </a:lnTo>
                    <a:lnTo>
                      <a:pt x="15" y="148"/>
                    </a:lnTo>
                    <a:lnTo>
                      <a:pt x="21" y="154"/>
                    </a:lnTo>
                    <a:lnTo>
                      <a:pt x="32" y="167"/>
                    </a:lnTo>
                    <a:lnTo>
                      <a:pt x="42" y="181"/>
                    </a:lnTo>
                    <a:lnTo>
                      <a:pt x="46" y="190"/>
                    </a:lnTo>
                    <a:lnTo>
                      <a:pt x="36" y="181"/>
                    </a:lnTo>
                    <a:lnTo>
                      <a:pt x="27" y="169"/>
                    </a:lnTo>
                    <a:lnTo>
                      <a:pt x="19" y="158"/>
                    </a:lnTo>
                    <a:lnTo>
                      <a:pt x="11" y="148"/>
                    </a:lnTo>
                    <a:lnTo>
                      <a:pt x="11" y="141"/>
                    </a:lnTo>
                    <a:lnTo>
                      <a:pt x="11" y="131"/>
                    </a:lnTo>
                    <a:lnTo>
                      <a:pt x="11" y="120"/>
                    </a:lnTo>
                    <a:lnTo>
                      <a:pt x="11" y="110"/>
                    </a:lnTo>
                    <a:lnTo>
                      <a:pt x="9" y="97"/>
                    </a:lnTo>
                    <a:lnTo>
                      <a:pt x="9" y="87"/>
                    </a:lnTo>
                    <a:lnTo>
                      <a:pt x="9" y="78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4" y="84"/>
                    </a:lnTo>
                    <a:lnTo>
                      <a:pt x="2" y="93"/>
                    </a:lnTo>
                    <a:lnTo>
                      <a:pt x="2" y="108"/>
                    </a:lnTo>
                    <a:lnTo>
                      <a:pt x="0" y="12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8" y="165"/>
                    </a:lnTo>
                    <a:lnTo>
                      <a:pt x="17" y="179"/>
                    </a:lnTo>
                    <a:lnTo>
                      <a:pt x="27" y="190"/>
                    </a:lnTo>
                    <a:lnTo>
                      <a:pt x="40" y="203"/>
                    </a:lnTo>
                    <a:lnTo>
                      <a:pt x="49" y="215"/>
                    </a:lnTo>
                    <a:lnTo>
                      <a:pt x="65" y="226"/>
                    </a:lnTo>
                    <a:lnTo>
                      <a:pt x="80" y="238"/>
                    </a:lnTo>
                    <a:lnTo>
                      <a:pt x="93" y="249"/>
                    </a:lnTo>
                    <a:lnTo>
                      <a:pt x="108" y="257"/>
                    </a:lnTo>
                    <a:lnTo>
                      <a:pt x="122" y="266"/>
                    </a:lnTo>
                    <a:lnTo>
                      <a:pt x="137" y="274"/>
                    </a:lnTo>
                    <a:lnTo>
                      <a:pt x="152" y="281"/>
                    </a:lnTo>
                    <a:lnTo>
                      <a:pt x="167" y="287"/>
                    </a:lnTo>
                    <a:lnTo>
                      <a:pt x="184" y="293"/>
                    </a:lnTo>
                    <a:lnTo>
                      <a:pt x="199" y="298"/>
                    </a:lnTo>
                    <a:lnTo>
                      <a:pt x="218" y="302"/>
                    </a:lnTo>
                    <a:lnTo>
                      <a:pt x="234" y="302"/>
                    </a:lnTo>
                    <a:lnTo>
                      <a:pt x="251" y="304"/>
                    </a:lnTo>
                    <a:lnTo>
                      <a:pt x="266" y="304"/>
                    </a:lnTo>
                    <a:lnTo>
                      <a:pt x="285" y="304"/>
                    </a:lnTo>
                    <a:lnTo>
                      <a:pt x="300" y="300"/>
                    </a:lnTo>
                    <a:lnTo>
                      <a:pt x="317" y="298"/>
                    </a:lnTo>
                    <a:lnTo>
                      <a:pt x="334" y="296"/>
                    </a:lnTo>
                    <a:lnTo>
                      <a:pt x="351" y="293"/>
                    </a:lnTo>
                    <a:lnTo>
                      <a:pt x="363" y="289"/>
                    </a:lnTo>
                    <a:lnTo>
                      <a:pt x="376" y="283"/>
                    </a:lnTo>
                    <a:lnTo>
                      <a:pt x="386" y="279"/>
                    </a:lnTo>
                    <a:lnTo>
                      <a:pt x="399" y="274"/>
                    </a:lnTo>
                    <a:lnTo>
                      <a:pt x="408" y="268"/>
                    </a:lnTo>
                    <a:lnTo>
                      <a:pt x="418" y="262"/>
                    </a:lnTo>
                    <a:lnTo>
                      <a:pt x="427" y="257"/>
                    </a:lnTo>
                    <a:lnTo>
                      <a:pt x="439" y="251"/>
                    </a:lnTo>
                    <a:lnTo>
                      <a:pt x="446" y="243"/>
                    </a:lnTo>
                    <a:lnTo>
                      <a:pt x="456" y="236"/>
                    </a:lnTo>
                    <a:lnTo>
                      <a:pt x="465" y="228"/>
                    </a:lnTo>
                    <a:lnTo>
                      <a:pt x="475" y="219"/>
                    </a:lnTo>
                    <a:lnTo>
                      <a:pt x="484" y="209"/>
                    </a:lnTo>
                    <a:lnTo>
                      <a:pt x="494" y="200"/>
                    </a:lnTo>
                    <a:lnTo>
                      <a:pt x="503" y="190"/>
                    </a:lnTo>
                    <a:lnTo>
                      <a:pt x="515" y="181"/>
                    </a:lnTo>
                    <a:lnTo>
                      <a:pt x="519" y="169"/>
                    </a:lnTo>
                    <a:lnTo>
                      <a:pt x="528" y="154"/>
                    </a:lnTo>
                    <a:lnTo>
                      <a:pt x="534" y="143"/>
                    </a:lnTo>
                    <a:lnTo>
                      <a:pt x="538" y="133"/>
                    </a:lnTo>
                    <a:lnTo>
                      <a:pt x="543" y="122"/>
                    </a:lnTo>
                    <a:lnTo>
                      <a:pt x="549" y="110"/>
                    </a:lnTo>
                    <a:lnTo>
                      <a:pt x="553" y="99"/>
                    </a:lnTo>
                    <a:lnTo>
                      <a:pt x="557" y="86"/>
                    </a:lnTo>
                    <a:lnTo>
                      <a:pt x="560" y="72"/>
                    </a:lnTo>
                    <a:lnTo>
                      <a:pt x="562" y="63"/>
                    </a:lnTo>
                    <a:lnTo>
                      <a:pt x="564" y="51"/>
                    </a:lnTo>
                    <a:lnTo>
                      <a:pt x="566" y="44"/>
                    </a:lnTo>
                    <a:lnTo>
                      <a:pt x="564" y="34"/>
                    </a:lnTo>
                    <a:lnTo>
                      <a:pt x="564" y="30"/>
                    </a:lnTo>
                    <a:lnTo>
                      <a:pt x="562" y="30"/>
                    </a:lnTo>
                    <a:lnTo>
                      <a:pt x="562" y="32"/>
                    </a:lnTo>
                    <a:lnTo>
                      <a:pt x="562" y="38"/>
                    </a:lnTo>
                    <a:lnTo>
                      <a:pt x="562" y="49"/>
                    </a:lnTo>
                    <a:lnTo>
                      <a:pt x="560" y="55"/>
                    </a:lnTo>
                    <a:lnTo>
                      <a:pt x="559" y="63"/>
                    </a:lnTo>
                    <a:lnTo>
                      <a:pt x="557" y="70"/>
                    </a:lnTo>
                    <a:lnTo>
                      <a:pt x="557" y="80"/>
                    </a:lnTo>
                    <a:lnTo>
                      <a:pt x="553" y="89"/>
                    </a:lnTo>
                    <a:lnTo>
                      <a:pt x="551" y="97"/>
                    </a:lnTo>
                    <a:lnTo>
                      <a:pt x="547" y="106"/>
                    </a:lnTo>
                    <a:lnTo>
                      <a:pt x="545" y="116"/>
                    </a:lnTo>
                    <a:lnTo>
                      <a:pt x="540" y="125"/>
                    </a:lnTo>
                    <a:lnTo>
                      <a:pt x="534" y="135"/>
                    </a:lnTo>
                    <a:lnTo>
                      <a:pt x="530" y="144"/>
                    </a:lnTo>
                    <a:lnTo>
                      <a:pt x="524" y="154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6" name="Freeform 102"/>
              <p:cNvSpPr>
                <a:spLocks/>
              </p:cNvSpPr>
              <p:nvPr/>
            </p:nvSpPr>
            <p:spPr bwMode="auto">
              <a:xfrm>
                <a:off x="2013" y="1542"/>
                <a:ext cx="437" cy="158"/>
              </a:xfrm>
              <a:custGeom>
                <a:avLst/>
                <a:gdLst>
                  <a:gd name="T0" fmla="*/ 17 w 874"/>
                  <a:gd name="T1" fmla="*/ 30 h 316"/>
                  <a:gd name="T2" fmla="*/ 7 w 874"/>
                  <a:gd name="T3" fmla="*/ 34 h 316"/>
                  <a:gd name="T4" fmla="*/ 2 w 874"/>
                  <a:gd name="T5" fmla="*/ 37 h 316"/>
                  <a:gd name="T6" fmla="*/ 11 w 874"/>
                  <a:gd name="T7" fmla="*/ 34 h 316"/>
                  <a:gd name="T8" fmla="*/ 18 w 874"/>
                  <a:gd name="T9" fmla="*/ 31 h 316"/>
                  <a:gd name="T10" fmla="*/ 13 w 874"/>
                  <a:gd name="T11" fmla="*/ 34 h 316"/>
                  <a:gd name="T12" fmla="*/ 3 w 874"/>
                  <a:gd name="T13" fmla="*/ 37 h 316"/>
                  <a:gd name="T14" fmla="*/ 6 w 874"/>
                  <a:gd name="T15" fmla="*/ 38 h 316"/>
                  <a:gd name="T16" fmla="*/ 15 w 874"/>
                  <a:gd name="T17" fmla="*/ 36 h 316"/>
                  <a:gd name="T18" fmla="*/ 17 w 874"/>
                  <a:gd name="T19" fmla="*/ 37 h 316"/>
                  <a:gd name="T20" fmla="*/ 26 w 874"/>
                  <a:gd name="T21" fmla="*/ 34 h 316"/>
                  <a:gd name="T22" fmla="*/ 36 w 874"/>
                  <a:gd name="T23" fmla="*/ 30 h 316"/>
                  <a:gd name="T24" fmla="*/ 36 w 874"/>
                  <a:gd name="T25" fmla="*/ 31 h 316"/>
                  <a:gd name="T26" fmla="*/ 28 w 874"/>
                  <a:gd name="T27" fmla="*/ 33 h 316"/>
                  <a:gd name="T28" fmla="*/ 22 w 874"/>
                  <a:gd name="T29" fmla="*/ 36 h 316"/>
                  <a:gd name="T30" fmla="*/ 26 w 874"/>
                  <a:gd name="T31" fmla="*/ 35 h 316"/>
                  <a:gd name="T32" fmla="*/ 33 w 874"/>
                  <a:gd name="T33" fmla="*/ 33 h 316"/>
                  <a:gd name="T34" fmla="*/ 42 w 874"/>
                  <a:gd name="T35" fmla="*/ 30 h 316"/>
                  <a:gd name="T36" fmla="*/ 50 w 874"/>
                  <a:gd name="T37" fmla="*/ 29 h 316"/>
                  <a:gd name="T38" fmla="*/ 56 w 874"/>
                  <a:gd name="T39" fmla="*/ 29 h 316"/>
                  <a:gd name="T40" fmla="*/ 65 w 874"/>
                  <a:gd name="T41" fmla="*/ 35 h 316"/>
                  <a:gd name="T42" fmla="*/ 73 w 874"/>
                  <a:gd name="T43" fmla="*/ 38 h 316"/>
                  <a:gd name="T44" fmla="*/ 82 w 874"/>
                  <a:gd name="T45" fmla="*/ 38 h 316"/>
                  <a:gd name="T46" fmla="*/ 91 w 874"/>
                  <a:gd name="T47" fmla="*/ 36 h 316"/>
                  <a:gd name="T48" fmla="*/ 93 w 874"/>
                  <a:gd name="T49" fmla="*/ 36 h 316"/>
                  <a:gd name="T50" fmla="*/ 102 w 874"/>
                  <a:gd name="T51" fmla="*/ 28 h 316"/>
                  <a:gd name="T52" fmla="*/ 108 w 874"/>
                  <a:gd name="T53" fmla="*/ 20 h 316"/>
                  <a:gd name="T54" fmla="*/ 109 w 874"/>
                  <a:gd name="T55" fmla="*/ 12 h 316"/>
                  <a:gd name="T56" fmla="*/ 109 w 874"/>
                  <a:gd name="T57" fmla="*/ 5 h 316"/>
                  <a:gd name="T58" fmla="*/ 109 w 874"/>
                  <a:gd name="T59" fmla="*/ 9 h 316"/>
                  <a:gd name="T60" fmla="*/ 108 w 874"/>
                  <a:gd name="T61" fmla="*/ 17 h 316"/>
                  <a:gd name="T62" fmla="*/ 106 w 874"/>
                  <a:gd name="T63" fmla="*/ 21 h 316"/>
                  <a:gd name="T64" fmla="*/ 107 w 874"/>
                  <a:gd name="T65" fmla="*/ 15 h 316"/>
                  <a:gd name="T66" fmla="*/ 107 w 874"/>
                  <a:gd name="T67" fmla="*/ 9 h 316"/>
                  <a:gd name="T68" fmla="*/ 107 w 874"/>
                  <a:gd name="T69" fmla="*/ 2 h 316"/>
                  <a:gd name="T70" fmla="*/ 106 w 874"/>
                  <a:gd name="T71" fmla="*/ 5 h 316"/>
                  <a:gd name="T72" fmla="*/ 106 w 874"/>
                  <a:gd name="T73" fmla="*/ 11 h 316"/>
                  <a:gd name="T74" fmla="*/ 106 w 874"/>
                  <a:gd name="T75" fmla="*/ 19 h 316"/>
                  <a:gd name="T76" fmla="*/ 105 w 874"/>
                  <a:gd name="T77" fmla="*/ 17 h 316"/>
                  <a:gd name="T78" fmla="*/ 105 w 874"/>
                  <a:gd name="T79" fmla="*/ 5 h 316"/>
                  <a:gd name="T80" fmla="*/ 104 w 874"/>
                  <a:gd name="T81" fmla="*/ 9 h 316"/>
                  <a:gd name="T82" fmla="*/ 103 w 874"/>
                  <a:gd name="T83" fmla="*/ 15 h 316"/>
                  <a:gd name="T84" fmla="*/ 99 w 874"/>
                  <a:gd name="T85" fmla="*/ 23 h 316"/>
                  <a:gd name="T86" fmla="*/ 89 w 874"/>
                  <a:gd name="T87" fmla="*/ 30 h 316"/>
                  <a:gd name="T88" fmla="*/ 78 w 874"/>
                  <a:gd name="T89" fmla="*/ 33 h 316"/>
                  <a:gd name="T90" fmla="*/ 69 w 874"/>
                  <a:gd name="T91" fmla="*/ 30 h 316"/>
                  <a:gd name="T92" fmla="*/ 62 w 874"/>
                  <a:gd name="T93" fmla="*/ 26 h 316"/>
                  <a:gd name="T94" fmla="*/ 55 w 874"/>
                  <a:gd name="T95" fmla="*/ 22 h 316"/>
                  <a:gd name="T96" fmla="*/ 45 w 874"/>
                  <a:gd name="T97" fmla="*/ 24 h 316"/>
                  <a:gd name="T98" fmla="*/ 33 w 874"/>
                  <a:gd name="T99" fmla="*/ 25 h 316"/>
                  <a:gd name="T100" fmla="*/ 23 w 874"/>
                  <a:gd name="T101" fmla="*/ 27 h 316"/>
                  <a:gd name="T102" fmla="*/ 12 w 874"/>
                  <a:gd name="T103" fmla="*/ 30 h 316"/>
                  <a:gd name="T104" fmla="*/ 3 w 874"/>
                  <a:gd name="T105" fmla="*/ 34 h 316"/>
                  <a:gd name="T106" fmla="*/ 12 w 874"/>
                  <a:gd name="T107" fmla="*/ 31 h 316"/>
                  <a:gd name="T108" fmla="*/ 20 w 874"/>
                  <a:gd name="T109" fmla="*/ 28 h 3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4"/>
                  <a:gd name="T166" fmla="*/ 0 h 316"/>
                  <a:gd name="T167" fmla="*/ 874 w 874"/>
                  <a:gd name="T168" fmla="*/ 316 h 3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4" h="316">
                    <a:moveTo>
                      <a:pt x="179" y="230"/>
                    </a:moveTo>
                    <a:lnTo>
                      <a:pt x="171" y="230"/>
                    </a:lnTo>
                    <a:lnTo>
                      <a:pt x="163" y="234"/>
                    </a:lnTo>
                    <a:lnTo>
                      <a:pt x="152" y="236"/>
                    </a:lnTo>
                    <a:lnTo>
                      <a:pt x="143" y="240"/>
                    </a:lnTo>
                    <a:lnTo>
                      <a:pt x="129" y="243"/>
                    </a:lnTo>
                    <a:lnTo>
                      <a:pt x="118" y="249"/>
                    </a:lnTo>
                    <a:lnTo>
                      <a:pt x="105" y="253"/>
                    </a:lnTo>
                    <a:lnTo>
                      <a:pt x="91" y="259"/>
                    </a:lnTo>
                    <a:lnTo>
                      <a:pt x="78" y="262"/>
                    </a:lnTo>
                    <a:lnTo>
                      <a:pt x="65" y="268"/>
                    </a:lnTo>
                    <a:lnTo>
                      <a:pt x="51" y="272"/>
                    </a:lnTo>
                    <a:lnTo>
                      <a:pt x="40" y="278"/>
                    </a:lnTo>
                    <a:lnTo>
                      <a:pt x="29" y="279"/>
                    </a:lnTo>
                    <a:lnTo>
                      <a:pt x="19" y="283"/>
                    </a:lnTo>
                    <a:lnTo>
                      <a:pt x="10" y="287"/>
                    </a:lnTo>
                    <a:lnTo>
                      <a:pt x="2" y="291"/>
                    </a:lnTo>
                    <a:lnTo>
                      <a:pt x="13" y="291"/>
                    </a:lnTo>
                    <a:lnTo>
                      <a:pt x="30" y="289"/>
                    </a:lnTo>
                    <a:lnTo>
                      <a:pt x="40" y="285"/>
                    </a:lnTo>
                    <a:lnTo>
                      <a:pt x="49" y="281"/>
                    </a:lnTo>
                    <a:lnTo>
                      <a:pt x="61" y="279"/>
                    </a:lnTo>
                    <a:lnTo>
                      <a:pt x="70" y="278"/>
                    </a:lnTo>
                    <a:lnTo>
                      <a:pt x="82" y="272"/>
                    </a:lnTo>
                    <a:lnTo>
                      <a:pt x="91" y="270"/>
                    </a:lnTo>
                    <a:lnTo>
                      <a:pt x="101" y="264"/>
                    </a:lnTo>
                    <a:lnTo>
                      <a:pt x="112" y="262"/>
                    </a:lnTo>
                    <a:lnTo>
                      <a:pt x="122" y="259"/>
                    </a:lnTo>
                    <a:lnTo>
                      <a:pt x="131" y="257"/>
                    </a:lnTo>
                    <a:lnTo>
                      <a:pt x="141" y="253"/>
                    </a:lnTo>
                    <a:lnTo>
                      <a:pt x="148" y="253"/>
                    </a:lnTo>
                    <a:lnTo>
                      <a:pt x="141" y="255"/>
                    </a:lnTo>
                    <a:lnTo>
                      <a:pt x="131" y="259"/>
                    </a:lnTo>
                    <a:lnTo>
                      <a:pt x="122" y="260"/>
                    </a:lnTo>
                    <a:lnTo>
                      <a:pt x="112" y="266"/>
                    </a:lnTo>
                    <a:lnTo>
                      <a:pt x="101" y="270"/>
                    </a:lnTo>
                    <a:lnTo>
                      <a:pt x="87" y="274"/>
                    </a:lnTo>
                    <a:lnTo>
                      <a:pt x="74" y="279"/>
                    </a:lnTo>
                    <a:lnTo>
                      <a:pt x="63" y="283"/>
                    </a:lnTo>
                    <a:lnTo>
                      <a:pt x="49" y="287"/>
                    </a:lnTo>
                    <a:lnTo>
                      <a:pt x="38" y="291"/>
                    </a:lnTo>
                    <a:lnTo>
                      <a:pt x="27" y="295"/>
                    </a:lnTo>
                    <a:lnTo>
                      <a:pt x="19" y="300"/>
                    </a:lnTo>
                    <a:lnTo>
                      <a:pt x="4" y="308"/>
                    </a:lnTo>
                    <a:lnTo>
                      <a:pt x="0" y="316"/>
                    </a:lnTo>
                    <a:lnTo>
                      <a:pt x="13" y="310"/>
                    </a:lnTo>
                    <a:lnTo>
                      <a:pt x="29" y="306"/>
                    </a:lnTo>
                    <a:lnTo>
                      <a:pt x="44" y="300"/>
                    </a:lnTo>
                    <a:lnTo>
                      <a:pt x="61" y="297"/>
                    </a:lnTo>
                    <a:lnTo>
                      <a:pt x="76" y="291"/>
                    </a:lnTo>
                    <a:lnTo>
                      <a:pt x="91" y="287"/>
                    </a:lnTo>
                    <a:lnTo>
                      <a:pt x="108" y="283"/>
                    </a:lnTo>
                    <a:lnTo>
                      <a:pt x="125" y="283"/>
                    </a:lnTo>
                    <a:lnTo>
                      <a:pt x="120" y="285"/>
                    </a:lnTo>
                    <a:lnTo>
                      <a:pt x="112" y="289"/>
                    </a:lnTo>
                    <a:lnTo>
                      <a:pt x="105" y="291"/>
                    </a:lnTo>
                    <a:lnTo>
                      <a:pt x="101" y="293"/>
                    </a:lnTo>
                    <a:lnTo>
                      <a:pt x="110" y="291"/>
                    </a:lnTo>
                    <a:lnTo>
                      <a:pt x="120" y="291"/>
                    </a:lnTo>
                    <a:lnTo>
                      <a:pt x="129" y="289"/>
                    </a:lnTo>
                    <a:lnTo>
                      <a:pt x="141" y="287"/>
                    </a:lnTo>
                    <a:lnTo>
                      <a:pt x="150" y="281"/>
                    </a:lnTo>
                    <a:lnTo>
                      <a:pt x="162" y="279"/>
                    </a:lnTo>
                    <a:lnTo>
                      <a:pt x="175" y="276"/>
                    </a:lnTo>
                    <a:lnTo>
                      <a:pt x="188" y="272"/>
                    </a:lnTo>
                    <a:lnTo>
                      <a:pt x="201" y="268"/>
                    </a:lnTo>
                    <a:lnTo>
                      <a:pt x="215" y="262"/>
                    </a:lnTo>
                    <a:lnTo>
                      <a:pt x="230" y="259"/>
                    </a:lnTo>
                    <a:lnTo>
                      <a:pt x="245" y="255"/>
                    </a:lnTo>
                    <a:lnTo>
                      <a:pt x="258" y="249"/>
                    </a:lnTo>
                    <a:lnTo>
                      <a:pt x="276" y="249"/>
                    </a:lnTo>
                    <a:lnTo>
                      <a:pt x="283" y="247"/>
                    </a:lnTo>
                    <a:lnTo>
                      <a:pt x="291" y="245"/>
                    </a:lnTo>
                    <a:lnTo>
                      <a:pt x="300" y="245"/>
                    </a:lnTo>
                    <a:lnTo>
                      <a:pt x="310" y="245"/>
                    </a:lnTo>
                    <a:lnTo>
                      <a:pt x="300" y="247"/>
                    </a:lnTo>
                    <a:lnTo>
                      <a:pt x="293" y="249"/>
                    </a:lnTo>
                    <a:lnTo>
                      <a:pt x="283" y="249"/>
                    </a:lnTo>
                    <a:lnTo>
                      <a:pt x="276" y="253"/>
                    </a:lnTo>
                    <a:lnTo>
                      <a:pt x="266" y="255"/>
                    </a:lnTo>
                    <a:lnTo>
                      <a:pt x="257" y="259"/>
                    </a:lnTo>
                    <a:lnTo>
                      <a:pt x="247" y="260"/>
                    </a:lnTo>
                    <a:lnTo>
                      <a:pt x="239" y="262"/>
                    </a:lnTo>
                    <a:lnTo>
                      <a:pt x="228" y="262"/>
                    </a:lnTo>
                    <a:lnTo>
                      <a:pt x="219" y="266"/>
                    </a:lnTo>
                    <a:lnTo>
                      <a:pt x="209" y="268"/>
                    </a:lnTo>
                    <a:lnTo>
                      <a:pt x="200" y="272"/>
                    </a:lnTo>
                    <a:lnTo>
                      <a:pt x="188" y="276"/>
                    </a:lnTo>
                    <a:lnTo>
                      <a:pt x="179" y="279"/>
                    </a:lnTo>
                    <a:lnTo>
                      <a:pt x="171" y="285"/>
                    </a:lnTo>
                    <a:lnTo>
                      <a:pt x="163" y="291"/>
                    </a:lnTo>
                    <a:lnTo>
                      <a:pt x="169" y="291"/>
                    </a:lnTo>
                    <a:lnTo>
                      <a:pt x="179" y="291"/>
                    </a:lnTo>
                    <a:lnTo>
                      <a:pt x="186" y="287"/>
                    </a:lnTo>
                    <a:lnTo>
                      <a:pt x="200" y="281"/>
                    </a:lnTo>
                    <a:lnTo>
                      <a:pt x="205" y="279"/>
                    </a:lnTo>
                    <a:lnTo>
                      <a:pt x="213" y="278"/>
                    </a:lnTo>
                    <a:lnTo>
                      <a:pt x="222" y="276"/>
                    </a:lnTo>
                    <a:lnTo>
                      <a:pt x="234" y="274"/>
                    </a:lnTo>
                    <a:lnTo>
                      <a:pt x="243" y="270"/>
                    </a:lnTo>
                    <a:lnTo>
                      <a:pt x="253" y="268"/>
                    </a:lnTo>
                    <a:lnTo>
                      <a:pt x="264" y="262"/>
                    </a:lnTo>
                    <a:lnTo>
                      <a:pt x="277" y="260"/>
                    </a:lnTo>
                    <a:lnTo>
                      <a:pt x="289" y="259"/>
                    </a:lnTo>
                    <a:lnTo>
                      <a:pt x="300" y="257"/>
                    </a:lnTo>
                    <a:lnTo>
                      <a:pt x="312" y="253"/>
                    </a:lnTo>
                    <a:lnTo>
                      <a:pt x="325" y="251"/>
                    </a:lnTo>
                    <a:lnTo>
                      <a:pt x="336" y="247"/>
                    </a:lnTo>
                    <a:lnTo>
                      <a:pt x="348" y="245"/>
                    </a:lnTo>
                    <a:lnTo>
                      <a:pt x="357" y="241"/>
                    </a:lnTo>
                    <a:lnTo>
                      <a:pt x="369" y="240"/>
                    </a:lnTo>
                    <a:lnTo>
                      <a:pt x="378" y="238"/>
                    </a:lnTo>
                    <a:lnTo>
                      <a:pt x="390" y="236"/>
                    </a:lnTo>
                    <a:lnTo>
                      <a:pt x="399" y="232"/>
                    </a:lnTo>
                    <a:lnTo>
                      <a:pt x="409" y="232"/>
                    </a:lnTo>
                    <a:lnTo>
                      <a:pt x="424" y="228"/>
                    </a:lnTo>
                    <a:lnTo>
                      <a:pt x="435" y="226"/>
                    </a:lnTo>
                    <a:lnTo>
                      <a:pt x="443" y="224"/>
                    </a:lnTo>
                    <a:lnTo>
                      <a:pt x="447" y="224"/>
                    </a:lnTo>
                    <a:lnTo>
                      <a:pt x="454" y="232"/>
                    </a:lnTo>
                    <a:lnTo>
                      <a:pt x="464" y="241"/>
                    </a:lnTo>
                    <a:lnTo>
                      <a:pt x="473" y="249"/>
                    </a:lnTo>
                    <a:lnTo>
                      <a:pt x="485" y="259"/>
                    </a:lnTo>
                    <a:lnTo>
                      <a:pt x="496" y="264"/>
                    </a:lnTo>
                    <a:lnTo>
                      <a:pt x="507" y="272"/>
                    </a:lnTo>
                    <a:lnTo>
                      <a:pt x="519" y="278"/>
                    </a:lnTo>
                    <a:lnTo>
                      <a:pt x="534" y="283"/>
                    </a:lnTo>
                    <a:lnTo>
                      <a:pt x="542" y="287"/>
                    </a:lnTo>
                    <a:lnTo>
                      <a:pt x="551" y="291"/>
                    </a:lnTo>
                    <a:lnTo>
                      <a:pt x="561" y="293"/>
                    </a:lnTo>
                    <a:lnTo>
                      <a:pt x="570" y="297"/>
                    </a:lnTo>
                    <a:lnTo>
                      <a:pt x="578" y="298"/>
                    </a:lnTo>
                    <a:lnTo>
                      <a:pt x="587" y="300"/>
                    </a:lnTo>
                    <a:lnTo>
                      <a:pt x="595" y="300"/>
                    </a:lnTo>
                    <a:lnTo>
                      <a:pt x="604" y="304"/>
                    </a:lnTo>
                    <a:lnTo>
                      <a:pt x="621" y="304"/>
                    </a:lnTo>
                    <a:lnTo>
                      <a:pt x="637" y="304"/>
                    </a:lnTo>
                    <a:lnTo>
                      <a:pt x="652" y="302"/>
                    </a:lnTo>
                    <a:lnTo>
                      <a:pt x="667" y="302"/>
                    </a:lnTo>
                    <a:lnTo>
                      <a:pt x="680" y="298"/>
                    </a:lnTo>
                    <a:lnTo>
                      <a:pt x="694" y="295"/>
                    </a:lnTo>
                    <a:lnTo>
                      <a:pt x="703" y="291"/>
                    </a:lnTo>
                    <a:lnTo>
                      <a:pt x="716" y="287"/>
                    </a:lnTo>
                    <a:lnTo>
                      <a:pt x="728" y="281"/>
                    </a:lnTo>
                    <a:lnTo>
                      <a:pt x="739" y="279"/>
                    </a:lnTo>
                    <a:lnTo>
                      <a:pt x="751" y="274"/>
                    </a:lnTo>
                    <a:lnTo>
                      <a:pt x="762" y="270"/>
                    </a:lnTo>
                    <a:lnTo>
                      <a:pt x="743" y="279"/>
                    </a:lnTo>
                    <a:lnTo>
                      <a:pt x="732" y="287"/>
                    </a:lnTo>
                    <a:lnTo>
                      <a:pt x="739" y="281"/>
                    </a:lnTo>
                    <a:lnTo>
                      <a:pt x="749" y="278"/>
                    </a:lnTo>
                    <a:lnTo>
                      <a:pt x="758" y="272"/>
                    </a:lnTo>
                    <a:lnTo>
                      <a:pt x="768" y="268"/>
                    </a:lnTo>
                    <a:lnTo>
                      <a:pt x="783" y="255"/>
                    </a:lnTo>
                    <a:lnTo>
                      <a:pt x="800" y="243"/>
                    </a:lnTo>
                    <a:lnTo>
                      <a:pt x="811" y="230"/>
                    </a:lnTo>
                    <a:lnTo>
                      <a:pt x="827" y="215"/>
                    </a:lnTo>
                    <a:lnTo>
                      <a:pt x="838" y="200"/>
                    </a:lnTo>
                    <a:lnTo>
                      <a:pt x="849" y="183"/>
                    </a:lnTo>
                    <a:lnTo>
                      <a:pt x="851" y="173"/>
                    </a:lnTo>
                    <a:lnTo>
                      <a:pt x="857" y="164"/>
                    </a:lnTo>
                    <a:lnTo>
                      <a:pt x="861" y="154"/>
                    </a:lnTo>
                    <a:lnTo>
                      <a:pt x="863" y="146"/>
                    </a:lnTo>
                    <a:lnTo>
                      <a:pt x="865" y="137"/>
                    </a:lnTo>
                    <a:lnTo>
                      <a:pt x="868" y="127"/>
                    </a:lnTo>
                    <a:lnTo>
                      <a:pt x="870" y="118"/>
                    </a:lnTo>
                    <a:lnTo>
                      <a:pt x="872" y="110"/>
                    </a:lnTo>
                    <a:lnTo>
                      <a:pt x="872" y="99"/>
                    </a:lnTo>
                    <a:lnTo>
                      <a:pt x="872" y="89"/>
                    </a:lnTo>
                    <a:lnTo>
                      <a:pt x="872" y="78"/>
                    </a:lnTo>
                    <a:lnTo>
                      <a:pt x="874" y="69"/>
                    </a:lnTo>
                    <a:lnTo>
                      <a:pt x="872" y="57"/>
                    </a:lnTo>
                    <a:lnTo>
                      <a:pt x="872" y="48"/>
                    </a:lnTo>
                    <a:lnTo>
                      <a:pt x="872" y="38"/>
                    </a:lnTo>
                    <a:lnTo>
                      <a:pt x="870" y="29"/>
                    </a:lnTo>
                    <a:lnTo>
                      <a:pt x="868" y="32"/>
                    </a:lnTo>
                    <a:lnTo>
                      <a:pt x="866" y="46"/>
                    </a:lnTo>
                    <a:lnTo>
                      <a:pt x="865" y="51"/>
                    </a:lnTo>
                    <a:lnTo>
                      <a:pt x="865" y="61"/>
                    </a:lnTo>
                    <a:lnTo>
                      <a:pt x="865" y="70"/>
                    </a:lnTo>
                    <a:lnTo>
                      <a:pt x="865" y="82"/>
                    </a:lnTo>
                    <a:lnTo>
                      <a:pt x="863" y="91"/>
                    </a:lnTo>
                    <a:lnTo>
                      <a:pt x="863" y="101"/>
                    </a:lnTo>
                    <a:lnTo>
                      <a:pt x="861" y="112"/>
                    </a:lnTo>
                    <a:lnTo>
                      <a:pt x="861" y="122"/>
                    </a:lnTo>
                    <a:lnTo>
                      <a:pt x="859" y="131"/>
                    </a:lnTo>
                    <a:lnTo>
                      <a:pt x="857" y="141"/>
                    </a:lnTo>
                    <a:lnTo>
                      <a:pt x="855" y="148"/>
                    </a:lnTo>
                    <a:lnTo>
                      <a:pt x="855" y="158"/>
                    </a:lnTo>
                    <a:lnTo>
                      <a:pt x="851" y="164"/>
                    </a:lnTo>
                    <a:lnTo>
                      <a:pt x="844" y="175"/>
                    </a:lnTo>
                    <a:lnTo>
                      <a:pt x="842" y="171"/>
                    </a:lnTo>
                    <a:lnTo>
                      <a:pt x="847" y="165"/>
                    </a:lnTo>
                    <a:lnTo>
                      <a:pt x="851" y="158"/>
                    </a:lnTo>
                    <a:lnTo>
                      <a:pt x="853" y="154"/>
                    </a:lnTo>
                    <a:lnTo>
                      <a:pt x="853" y="145"/>
                    </a:lnTo>
                    <a:lnTo>
                      <a:pt x="853" y="135"/>
                    </a:lnTo>
                    <a:lnTo>
                      <a:pt x="853" y="126"/>
                    </a:lnTo>
                    <a:lnTo>
                      <a:pt x="853" y="116"/>
                    </a:lnTo>
                    <a:lnTo>
                      <a:pt x="853" y="107"/>
                    </a:lnTo>
                    <a:lnTo>
                      <a:pt x="853" y="99"/>
                    </a:lnTo>
                    <a:lnTo>
                      <a:pt x="853" y="89"/>
                    </a:lnTo>
                    <a:lnTo>
                      <a:pt x="853" y="80"/>
                    </a:lnTo>
                    <a:lnTo>
                      <a:pt x="851" y="70"/>
                    </a:lnTo>
                    <a:lnTo>
                      <a:pt x="851" y="61"/>
                    </a:lnTo>
                    <a:lnTo>
                      <a:pt x="851" y="51"/>
                    </a:lnTo>
                    <a:lnTo>
                      <a:pt x="851" y="44"/>
                    </a:lnTo>
                    <a:lnTo>
                      <a:pt x="851" y="34"/>
                    </a:lnTo>
                    <a:lnTo>
                      <a:pt x="851" y="27"/>
                    </a:lnTo>
                    <a:lnTo>
                      <a:pt x="851" y="17"/>
                    </a:lnTo>
                    <a:lnTo>
                      <a:pt x="851" y="10"/>
                    </a:lnTo>
                    <a:lnTo>
                      <a:pt x="847" y="0"/>
                    </a:lnTo>
                    <a:lnTo>
                      <a:pt x="844" y="8"/>
                    </a:lnTo>
                    <a:lnTo>
                      <a:pt x="842" y="15"/>
                    </a:lnTo>
                    <a:lnTo>
                      <a:pt x="842" y="25"/>
                    </a:lnTo>
                    <a:lnTo>
                      <a:pt x="842" y="34"/>
                    </a:lnTo>
                    <a:lnTo>
                      <a:pt x="842" y="44"/>
                    </a:lnTo>
                    <a:lnTo>
                      <a:pt x="842" y="53"/>
                    </a:lnTo>
                    <a:lnTo>
                      <a:pt x="842" y="63"/>
                    </a:lnTo>
                    <a:lnTo>
                      <a:pt x="842" y="72"/>
                    </a:lnTo>
                    <a:lnTo>
                      <a:pt x="842" y="82"/>
                    </a:lnTo>
                    <a:lnTo>
                      <a:pt x="842" y="91"/>
                    </a:lnTo>
                    <a:lnTo>
                      <a:pt x="842" y="101"/>
                    </a:lnTo>
                    <a:lnTo>
                      <a:pt x="844" y="112"/>
                    </a:lnTo>
                    <a:lnTo>
                      <a:pt x="842" y="122"/>
                    </a:lnTo>
                    <a:lnTo>
                      <a:pt x="842" y="131"/>
                    </a:lnTo>
                    <a:lnTo>
                      <a:pt x="842" y="141"/>
                    </a:lnTo>
                    <a:lnTo>
                      <a:pt x="842" y="150"/>
                    </a:lnTo>
                    <a:lnTo>
                      <a:pt x="836" y="158"/>
                    </a:lnTo>
                    <a:lnTo>
                      <a:pt x="828" y="169"/>
                    </a:lnTo>
                    <a:lnTo>
                      <a:pt x="821" y="179"/>
                    </a:lnTo>
                    <a:lnTo>
                      <a:pt x="815" y="181"/>
                    </a:lnTo>
                    <a:lnTo>
                      <a:pt x="834" y="150"/>
                    </a:lnTo>
                    <a:lnTo>
                      <a:pt x="834" y="133"/>
                    </a:lnTo>
                    <a:lnTo>
                      <a:pt x="834" y="118"/>
                    </a:lnTo>
                    <a:lnTo>
                      <a:pt x="836" y="101"/>
                    </a:lnTo>
                    <a:lnTo>
                      <a:pt x="838" y="86"/>
                    </a:lnTo>
                    <a:lnTo>
                      <a:pt x="836" y="69"/>
                    </a:lnTo>
                    <a:lnTo>
                      <a:pt x="836" y="51"/>
                    </a:lnTo>
                    <a:lnTo>
                      <a:pt x="834" y="38"/>
                    </a:lnTo>
                    <a:lnTo>
                      <a:pt x="834" y="23"/>
                    </a:lnTo>
                    <a:lnTo>
                      <a:pt x="832" y="27"/>
                    </a:lnTo>
                    <a:lnTo>
                      <a:pt x="830" y="34"/>
                    </a:lnTo>
                    <a:lnTo>
                      <a:pt x="828" y="50"/>
                    </a:lnTo>
                    <a:lnTo>
                      <a:pt x="827" y="59"/>
                    </a:lnTo>
                    <a:lnTo>
                      <a:pt x="827" y="69"/>
                    </a:lnTo>
                    <a:lnTo>
                      <a:pt x="827" y="80"/>
                    </a:lnTo>
                    <a:lnTo>
                      <a:pt x="827" y="91"/>
                    </a:lnTo>
                    <a:lnTo>
                      <a:pt x="825" y="101"/>
                    </a:lnTo>
                    <a:lnTo>
                      <a:pt x="825" y="110"/>
                    </a:lnTo>
                    <a:lnTo>
                      <a:pt x="823" y="118"/>
                    </a:lnTo>
                    <a:lnTo>
                      <a:pt x="823" y="127"/>
                    </a:lnTo>
                    <a:lnTo>
                      <a:pt x="823" y="139"/>
                    </a:lnTo>
                    <a:lnTo>
                      <a:pt x="823" y="145"/>
                    </a:lnTo>
                    <a:lnTo>
                      <a:pt x="815" y="156"/>
                    </a:lnTo>
                    <a:lnTo>
                      <a:pt x="809" y="167"/>
                    </a:lnTo>
                    <a:lnTo>
                      <a:pt x="800" y="179"/>
                    </a:lnTo>
                    <a:lnTo>
                      <a:pt x="790" y="190"/>
                    </a:lnTo>
                    <a:lnTo>
                      <a:pt x="777" y="202"/>
                    </a:lnTo>
                    <a:lnTo>
                      <a:pt x="766" y="211"/>
                    </a:lnTo>
                    <a:lnTo>
                      <a:pt x="752" y="221"/>
                    </a:lnTo>
                    <a:lnTo>
                      <a:pt x="741" y="230"/>
                    </a:lnTo>
                    <a:lnTo>
                      <a:pt x="724" y="236"/>
                    </a:lnTo>
                    <a:lnTo>
                      <a:pt x="711" y="243"/>
                    </a:lnTo>
                    <a:lnTo>
                      <a:pt x="695" y="249"/>
                    </a:lnTo>
                    <a:lnTo>
                      <a:pt x="682" y="255"/>
                    </a:lnTo>
                    <a:lnTo>
                      <a:pt x="665" y="259"/>
                    </a:lnTo>
                    <a:lnTo>
                      <a:pt x="652" y="260"/>
                    </a:lnTo>
                    <a:lnTo>
                      <a:pt x="637" y="260"/>
                    </a:lnTo>
                    <a:lnTo>
                      <a:pt x="623" y="262"/>
                    </a:lnTo>
                    <a:lnTo>
                      <a:pt x="608" y="260"/>
                    </a:lnTo>
                    <a:lnTo>
                      <a:pt x="595" y="257"/>
                    </a:lnTo>
                    <a:lnTo>
                      <a:pt x="581" y="253"/>
                    </a:lnTo>
                    <a:lnTo>
                      <a:pt x="570" y="251"/>
                    </a:lnTo>
                    <a:lnTo>
                      <a:pt x="559" y="249"/>
                    </a:lnTo>
                    <a:lnTo>
                      <a:pt x="547" y="245"/>
                    </a:lnTo>
                    <a:lnTo>
                      <a:pt x="538" y="240"/>
                    </a:lnTo>
                    <a:lnTo>
                      <a:pt x="530" y="238"/>
                    </a:lnTo>
                    <a:lnTo>
                      <a:pt x="521" y="230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6" y="211"/>
                    </a:lnTo>
                    <a:lnTo>
                      <a:pt x="486" y="203"/>
                    </a:lnTo>
                    <a:lnTo>
                      <a:pt x="479" y="196"/>
                    </a:lnTo>
                    <a:lnTo>
                      <a:pt x="469" y="186"/>
                    </a:lnTo>
                    <a:lnTo>
                      <a:pt x="464" y="179"/>
                    </a:lnTo>
                    <a:lnTo>
                      <a:pt x="448" y="181"/>
                    </a:lnTo>
                    <a:lnTo>
                      <a:pt x="437" y="181"/>
                    </a:lnTo>
                    <a:lnTo>
                      <a:pt x="422" y="183"/>
                    </a:lnTo>
                    <a:lnTo>
                      <a:pt x="409" y="186"/>
                    </a:lnTo>
                    <a:lnTo>
                      <a:pt x="395" y="186"/>
                    </a:lnTo>
                    <a:lnTo>
                      <a:pt x="380" y="190"/>
                    </a:lnTo>
                    <a:lnTo>
                      <a:pt x="367" y="190"/>
                    </a:lnTo>
                    <a:lnTo>
                      <a:pt x="353" y="192"/>
                    </a:lnTo>
                    <a:lnTo>
                      <a:pt x="338" y="192"/>
                    </a:lnTo>
                    <a:lnTo>
                      <a:pt x="323" y="196"/>
                    </a:lnTo>
                    <a:lnTo>
                      <a:pt x="308" y="196"/>
                    </a:lnTo>
                    <a:lnTo>
                      <a:pt x="295" y="200"/>
                    </a:lnTo>
                    <a:lnTo>
                      <a:pt x="279" y="202"/>
                    </a:lnTo>
                    <a:lnTo>
                      <a:pt x="264" y="203"/>
                    </a:lnTo>
                    <a:lnTo>
                      <a:pt x="249" y="205"/>
                    </a:lnTo>
                    <a:lnTo>
                      <a:pt x="236" y="209"/>
                    </a:lnTo>
                    <a:lnTo>
                      <a:pt x="220" y="211"/>
                    </a:lnTo>
                    <a:lnTo>
                      <a:pt x="205" y="213"/>
                    </a:lnTo>
                    <a:lnTo>
                      <a:pt x="190" y="215"/>
                    </a:lnTo>
                    <a:lnTo>
                      <a:pt x="177" y="219"/>
                    </a:lnTo>
                    <a:lnTo>
                      <a:pt x="162" y="221"/>
                    </a:lnTo>
                    <a:lnTo>
                      <a:pt x="148" y="222"/>
                    </a:lnTo>
                    <a:lnTo>
                      <a:pt x="133" y="226"/>
                    </a:lnTo>
                    <a:lnTo>
                      <a:pt x="120" y="230"/>
                    </a:lnTo>
                    <a:lnTo>
                      <a:pt x="106" y="234"/>
                    </a:lnTo>
                    <a:lnTo>
                      <a:pt x="91" y="240"/>
                    </a:lnTo>
                    <a:lnTo>
                      <a:pt x="80" y="243"/>
                    </a:lnTo>
                    <a:lnTo>
                      <a:pt x="68" y="249"/>
                    </a:lnTo>
                    <a:lnTo>
                      <a:pt x="53" y="253"/>
                    </a:lnTo>
                    <a:lnTo>
                      <a:pt x="42" y="259"/>
                    </a:lnTo>
                    <a:lnTo>
                      <a:pt x="32" y="264"/>
                    </a:lnTo>
                    <a:lnTo>
                      <a:pt x="23" y="272"/>
                    </a:lnTo>
                    <a:lnTo>
                      <a:pt x="29" y="270"/>
                    </a:lnTo>
                    <a:lnTo>
                      <a:pt x="42" y="268"/>
                    </a:lnTo>
                    <a:lnTo>
                      <a:pt x="51" y="262"/>
                    </a:lnTo>
                    <a:lnTo>
                      <a:pt x="63" y="260"/>
                    </a:lnTo>
                    <a:lnTo>
                      <a:pt x="74" y="257"/>
                    </a:lnTo>
                    <a:lnTo>
                      <a:pt x="89" y="253"/>
                    </a:lnTo>
                    <a:lnTo>
                      <a:pt x="101" y="249"/>
                    </a:lnTo>
                    <a:lnTo>
                      <a:pt x="112" y="243"/>
                    </a:lnTo>
                    <a:lnTo>
                      <a:pt x="125" y="240"/>
                    </a:lnTo>
                    <a:lnTo>
                      <a:pt x="139" y="236"/>
                    </a:lnTo>
                    <a:lnTo>
                      <a:pt x="150" y="232"/>
                    </a:lnTo>
                    <a:lnTo>
                      <a:pt x="160" y="230"/>
                    </a:lnTo>
                    <a:lnTo>
                      <a:pt x="169" y="230"/>
                    </a:lnTo>
                    <a:lnTo>
                      <a:pt x="179" y="23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7" name="Freeform 103"/>
              <p:cNvSpPr>
                <a:spLocks/>
              </p:cNvSpPr>
              <p:nvPr/>
            </p:nvSpPr>
            <p:spPr bwMode="auto">
              <a:xfrm>
                <a:off x="1768" y="1602"/>
                <a:ext cx="414" cy="166"/>
              </a:xfrm>
              <a:custGeom>
                <a:avLst/>
                <a:gdLst>
                  <a:gd name="T0" fmla="*/ 72 w 828"/>
                  <a:gd name="T1" fmla="*/ 12 h 332"/>
                  <a:gd name="T2" fmla="*/ 78 w 828"/>
                  <a:gd name="T3" fmla="*/ 11 h 332"/>
                  <a:gd name="T4" fmla="*/ 84 w 828"/>
                  <a:gd name="T5" fmla="*/ 10 h 332"/>
                  <a:gd name="T6" fmla="*/ 90 w 828"/>
                  <a:gd name="T7" fmla="*/ 9 h 332"/>
                  <a:gd name="T8" fmla="*/ 98 w 828"/>
                  <a:gd name="T9" fmla="*/ 6 h 332"/>
                  <a:gd name="T10" fmla="*/ 99 w 828"/>
                  <a:gd name="T11" fmla="*/ 5 h 332"/>
                  <a:gd name="T12" fmla="*/ 93 w 828"/>
                  <a:gd name="T13" fmla="*/ 7 h 332"/>
                  <a:gd name="T14" fmla="*/ 85 w 828"/>
                  <a:gd name="T15" fmla="*/ 10 h 332"/>
                  <a:gd name="T16" fmla="*/ 84 w 828"/>
                  <a:gd name="T17" fmla="*/ 10 h 332"/>
                  <a:gd name="T18" fmla="*/ 90 w 828"/>
                  <a:gd name="T19" fmla="*/ 7 h 332"/>
                  <a:gd name="T20" fmla="*/ 98 w 828"/>
                  <a:gd name="T21" fmla="*/ 5 h 332"/>
                  <a:gd name="T22" fmla="*/ 103 w 828"/>
                  <a:gd name="T23" fmla="*/ 3 h 332"/>
                  <a:gd name="T24" fmla="*/ 97 w 828"/>
                  <a:gd name="T25" fmla="*/ 3 h 332"/>
                  <a:gd name="T26" fmla="*/ 91 w 828"/>
                  <a:gd name="T27" fmla="*/ 5 h 332"/>
                  <a:gd name="T28" fmla="*/ 91 w 828"/>
                  <a:gd name="T29" fmla="*/ 5 h 332"/>
                  <a:gd name="T30" fmla="*/ 98 w 828"/>
                  <a:gd name="T31" fmla="*/ 3 h 332"/>
                  <a:gd name="T32" fmla="*/ 104 w 828"/>
                  <a:gd name="T33" fmla="*/ 0 h 332"/>
                  <a:gd name="T34" fmla="*/ 95 w 828"/>
                  <a:gd name="T35" fmla="*/ 3 h 332"/>
                  <a:gd name="T36" fmla="*/ 89 w 828"/>
                  <a:gd name="T37" fmla="*/ 3 h 332"/>
                  <a:gd name="T38" fmla="*/ 89 w 828"/>
                  <a:gd name="T39" fmla="*/ 3 h 332"/>
                  <a:gd name="T40" fmla="*/ 80 w 828"/>
                  <a:gd name="T41" fmla="*/ 5 h 332"/>
                  <a:gd name="T42" fmla="*/ 74 w 828"/>
                  <a:gd name="T43" fmla="*/ 6 h 332"/>
                  <a:gd name="T44" fmla="*/ 73 w 828"/>
                  <a:gd name="T45" fmla="*/ 6 h 332"/>
                  <a:gd name="T46" fmla="*/ 79 w 828"/>
                  <a:gd name="T47" fmla="*/ 5 h 332"/>
                  <a:gd name="T48" fmla="*/ 84 w 828"/>
                  <a:gd name="T49" fmla="*/ 3 h 332"/>
                  <a:gd name="T50" fmla="*/ 81 w 828"/>
                  <a:gd name="T51" fmla="*/ 3 h 332"/>
                  <a:gd name="T52" fmla="*/ 75 w 828"/>
                  <a:gd name="T53" fmla="*/ 5 h 332"/>
                  <a:gd name="T54" fmla="*/ 67 w 828"/>
                  <a:gd name="T55" fmla="*/ 8 h 332"/>
                  <a:gd name="T56" fmla="*/ 60 w 828"/>
                  <a:gd name="T57" fmla="*/ 10 h 332"/>
                  <a:gd name="T58" fmla="*/ 58 w 828"/>
                  <a:gd name="T59" fmla="*/ 18 h 332"/>
                  <a:gd name="T60" fmla="*/ 55 w 828"/>
                  <a:gd name="T61" fmla="*/ 24 h 332"/>
                  <a:gd name="T62" fmla="*/ 51 w 828"/>
                  <a:gd name="T63" fmla="*/ 30 h 332"/>
                  <a:gd name="T64" fmla="*/ 44 w 828"/>
                  <a:gd name="T65" fmla="*/ 35 h 332"/>
                  <a:gd name="T66" fmla="*/ 36 w 828"/>
                  <a:gd name="T67" fmla="*/ 37 h 332"/>
                  <a:gd name="T68" fmla="*/ 28 w 828"/>
                  <a:gd name="T69" fmla="*/ 37 h 332"/>
                  <a:gd name="T70" fmla="*/ 30 w 828"/>
                  <a:gd name="T71" fmla="*/ 37 h 332"/>
                  <a:gd name="T72" fmla="*/ 24 w 828"/>
                  <a:gd name="T73" fmla="*/ 35 h 332"/>
                  <a:gd name="T74" fmla="*/ 18 w 828"/>
                  <a:gd name="T75" fmla="*/ 33 h 332"/>
                  <a:gd name="T76" fmla="*/ 13 w 828"/>
                  <a:gd name="T77" fmla="*/ 29 h 332"/>
                  <a:gd name="T78" fmla="*/ 6 w 828"/>
                  <a:gd name="T79" fmla="*/ 22 h 332"/>
                  <a:gd name="T80" fmla="*/ 6 w 828"/>
                  <a:gd name="T81" fmla="*/ 24 h 332"/>
                  <a:gd name="T82" fmla="*/ 11 w 828"/>
                  <a:gd name="T83" fmla="*/ 29 h 332"/>
                  <a:gd name="T84" fmla="*/ 7 w 828"/>
                  <a:gd name="T85" fmla="*/ 27 h 332"/>
                  <a:gd name="T86" fmla="*/ 13 w 828"/>
                  <a:gd name="T87" fmla="*/ 32 h 332"/>
                  <a:gd name="T88" fmla="*/ 10 w 828"/>
                  <a:gd name="T89" fmla="*/ 29 h 332"/>
                  <a:gd name="T90" fmla="*/ 6 w 828"/>
                  <a:gd name="T91" fmla="*/ 25 h 332"/>
                  <a:gd name="T92" fmla="*/ 1 w 828"/>
                  <a:gd name="T93" fmla="*/ 21 h 332"/>
                  <a:gd name="T94" fmla="*/ 5 w 828"/>
                  <a:gd name="T95" fmla="*/ 26 h 332"/>
                  <a:gd name="T96" fmla="*/ 12 w 828"/>
                  <a:gd name="T97" fmla="*/ 33 h 332"/>
                  <a:gd name="T98" fmla="*/ 13 w 828"/>
                  <a:gd name="T99" fmla="*/ 35 h 332"/>
                  <a:gd name="T100" fmla="*/ 6 w 828"/>
                  <a:gd name="T101" fmla="*/ 29 h 332"/>
                  <a:gd name="T102" fmla="*/ 4 w 828"/>
                  <a:gd name="T103" fmla="*/ 28 h 332"/>
                  <a:gd name="T104" fmla="*/ 12 w 828"/>
                  <a:gd name="T105" fmla="*/ 37 h 332"/>
                  <a:gd name="T106" fmla="*/ 18 w 828"/>
                  <a:gd name="T107" fmla="*/ 39 h 332"/>
                  <a:gd name="T108" fmla="*/ 24 w 828"/>
                  <a:gd name="T109" fmla="*/ 41 h 332"/>
                  <a:gd name="T110" fmla="*/ 29 w 828"/>
                  <a:gd name="T111" fmla="*/ 42 h 332"/>
                  <a:gd name="T112" fmla="*/ 36 w 828"/>
                  <a:gd name="T113" fmla="*/ 42 h 332"/>
                  <a:gd name="T114" fmla="*/ 42 w 828"/>
                  <a:gd name="T115" fmla="*/ 41 h 332"/>
                  <a:gd name="T116" fmla="*/ 49 w 828"/>
                  <a:gd name="T117" fmla="*/ 38 h 332"/>
                  <a:gd name="T118" fmla="*/ 57 w 828"/>
                  <a:gd name="T119" fmla="*/ 30 h 332"/>
                  <a:gd name="T120" fmla="*/ 62 w 828"/>
                  <a:gd name="T121" fmla="*/ 22 h 332"/>
                  <a:gd name="T122" fmla="*/ 66 w 828"/>
                  <a:gd name="T123" fmla="*/ 15 h 3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8"/>
                  <a:gd name="T187" fmla="*/ 0 h 332"/>
                  <a:gd name="T188" fmla="*/ 828 w 828"/>
                  <a:gd name="T189" fmla="*/ 332 h 3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8" h="332">
                    <a:moveTo>
                      <a:pt x="530" y="112"/>
                    </a:moveTo>
                    <a:lnTo>
                      <a:pt x="541" y="110"/>
                    </a:lnTo>
                    <a:lnTo>
                      <a:pt x="555" y="106"/>
                    </a:lnTo>
                    <a:lnTo>
                      <a:pt x="562" y="104"/>
                    </a:lnTo>
                    <a:lnTo>
                      <a:pt x="572" y="102"/>
                    </a:lnTo>
                    <a:lnTo>
                      <a:pt x="581" y="101"/>
                    </a:lnTo>
                    <a:lnTo>
                      <a:pt x="591" y="101"/>
                    </a:lnTo>
                    <a:lnTo>
                      <a:pt x="600" y="97"/>
                    </a:lnTo>
                    <a:lnTo>
                      <a:pt x="610" y="95"/>
                    </a:lnTo>
                    <a:lnTo>
                      <a:pt x="619" y="93"/>
                    </a:lnTo>
                    <a:lnTo>
                      <a:pt x="631" y="91"/>
                    </a:lnTo>
                    <a:lnTo>
                      <a:pt x="640" y="89"/>
                    </a:lnTo>
                    <a:lnTo>
                      <a:pt x="650" y="87"/>
                    </a:lnTo>
                    <a:lnTo>
                      <a:pt x="659" y="85"/>
                    </a:lnTo>
                    <a:lnTo>
                      <a:pt x="671" y="83"/>
                    </a:lnTo>
                    <a:lnTo>
                      <a:pt x="680" y="82"/>
                    </a:lnTo>
                    <a:lnTo>
                      <a:pt x="690" y="78"/>
                    </a:lnTo>
                    <a:lnTo>
                      <a:pt x="699" y="74"/>
                    </a:lnTo>
                    <a:lnTo>
                      <a:pt x="710" y="72"/>
                    </a:lnTo>
                    <a:lnTo>
                      <a:pt x="720" y="70"/>
                    </a:lnTo>
                    <a:lnTo>
                      <a:pt x="729" y="66"/>
                    </a:lnTo>
                    <a:lnTo>
                      <a:pt x="739" y="63"/>
                    </a:lnTo>
                    <a:lnTo>
                      <a:pt x="748" y="61"/>
                    </a:lnTo>
                    <a:lnTo>
                      <a:pt x="766" y="55"/>
                    </a:lnTo>
                    <a:lnTo>
                      <a:pt x="781" y="51"/>
                    </a:lnTo>
                    <a:lnTo>
                      <a:pt x="794" y="44"/>
                    </a:lnTo>
                    <a:lnTo>
                      <a:pt x="807" y="40"/>
                    </a:lnTo>
                    <a:lnTo>
                      <a:pt x="802" y="38"/>
                    </a:lnTo>
                    <a:lnTo>
                      <a:pt x="798" y="40"/>
                    </a:lnTo>
                    <a:lnTo>
                      <a:pt x="788" y="40"/>
                    </a:lnTo>
                    <a:lnTo>
                      <a:pt x="781" y="44"/>
                    </a:lnTo>
                    <a:lnTo>
                      <a:pt x="769" y="45"/>
                    </a:lnTo>
                    <a:lnTo>
                      <a:pt x="758" y="51"/>
                    </a:lnTo>
                    <a:lnTo>
                      <a:pt x="748" y="55"/>
                    </a:lnTo>
                    <a:lnTo>
                      <a:pt x="737" y="61"/>
                    </a:lnTo>
                    <a:lnTo>
                      <a:pt x="722" y="63"/>
                    </a:lnTo>
                    <a:lnTo>
                      <a:pt x="710" y="66"/>
                    </a:lnTo>
                    <a:lnTo>
                      <a:pt x="697" y="70"/>
                    </a:lnTo>
                    <a:lnTo>
                      <a:pt x="688" y="74"/>
                    </a:lnTo>
                    <a:lnTo>
                      <a:pt x="676" y="76"/>
                    </a:lnTo>
                    <a:lnTo>
                      <a:pt x="669" y="80"/>
                    </a:lnTo>
                    <a:lnTo>
                      <a:pt x="659" y="80"/>
                    </a:lnTo>
                    <a:lnTo>
                      <a:pt x="655" y="82"/>
                    </a:lnTo>
                    <a:lnTo>
                      <a:pt x="663" y="80"/>
                    </a:lnTo>
                    <a:lnTo>
                      <a:pt x="671" y="78"/>
                    </a:lnTo>
                    <a:lnTo>
                      <a:pt x="674" y="74"/>
                    </a:lnTo>
                    <a:lnTo>
                      <a:pt x="688" y="70"/>
                    </a:lnTo>
                    <a:lnTo>
                      <a:pt x="695" y="68"/>
                    </a:lnTo>
                    <a:lnTo>
                      <a:pt x="705" y="64"/>
                    </a:lnTo>
                    <a:lnTo>
                      <a:pt x="716" y="61"/>
                    </a:lnTo>
                    <a:lnTo>
                      <a:pt x="729" y="59"/>
                    </a:lnTo>
                    <a:lnTo>
                      <a:pt x="739" y="53"/>
                    </a:lnTo>
                    <a:lnTo>
                      <a:pt x="752" y="49"/>
                    </a:lnTo>
                    <a:lnTo>
                      <a:pt x="766" y="44"/>
                    </a:lnTo>
                    <a:lnTo>
                      <a:pt x="779" y="40"/>
                    </a:lnTo>
                    <a:lnTo>
                      <a:pt x="790" y="34"/>
                    </a:lnTo>
                    <a:lnTo>
                      <a:pt x="802" y="30"/>
                    </a:lnTo>
                    <a:lnTo>
                      <a:pt x="813" y="25"/>
                    </a:lnTo>
                    <a:lnTo>
                      <a:pt x="824" y="21"/>
                    </a:lnTo>
                    <a:lnTo>
                      <a:pt x="817" y="21"/>
                    </a:lnTo>
                    <a:lnTo>
                      <a:pt x="809" y="21"/>
                    </a:lnTo>
                    <a:lnTo>
                      <a:pt x="802" y="21"/>
                    </a:lnTo>
                    <a:lnTo>
                      <a:pt x="794" y="23"/>
                    </a:lnTo>
                    <a:lnTo>
                      <a:pt x="785" y="25"/>
                    </a:lnTo>
                    <a:lnTo>
                      <a:pt x="775" y="28"/>
                    </a:lnTo>
                    <a:lnTo>
                      <a:pt x="766" y="30"/>
                    </a:lnTo>
                    <a:lnTo>
                      <a:pt x="756" y="36"/>
                    </a:lnTo>
                    <a:lnTo>
                      <a:pt x="745" y="40"/>
                    </a:lnTo>
                    <a:lnTo>
                      <a:pt x="735" y="42"/>
                    </a:lnTo>
                    <a:lnTo>
                      <a:pt x="726" y="45"/>
                    </a:lnTo>
                    <a:lnTo>
                      <a:pt x="718" y="51"/>
                    </a:lnTo>
                    <a:lnTo>
                      <a:pt x="688" y="61"/>
                    </a:lnTo>
                    <a:lnTo>
                      <a:pt x="701" y="51"/>
                    </a:lnTo>
                    <a:lnTo>
                      <a:pt x="714" y="45"/>
                    </a:lnTo>
                    <a:lnTo>
                      <a:pt x="724" y="42"/>
                    </a:lnTo>
                    <a:lnTo>
                      <a:pt x="733" y="38"/>
                    </a:lnTo>
                    <a:lnTo>
                      <a:pt x="743" y="34"/>
                    </a:lnTo>
                    <a:lnTo>
                      <a:pt x="754" y="30"/>
                    </a:lnTo>
                    <a:lnTo>
                      <a:pt x="767" y="26"/>
                    </a:lnTo>
                    <a:lnTo>
                      <a:pt x="777" y="21"/>
                    </a:lnTo>
                    <a:lnTo>
                      <a:pt x="788" y="17"/>
                    </a:lnTo>
                    <a:lnTo>
                      <a:pt x="798" y="13"/>
                    </a:lnTo>
                    <a:lnTo>
                      <a:pt x="807" y="11"/>
                    </a:lnTo>
                    <a:lnTo>
                      <a:pt x="819" y="2"/>
                    </a:lnTo>
                    <a:lnTo>
                      <a:pt x="828" y="0"/>
                    </a:lnTo>
                    <a:lnTo>
                      <a:pt x="813" y="0"/>
                    </a:lnTo>
                    <a:lnTo>
                      <a:pt x="798" y="2"/>
                    </a:lnTo>
                    <a:lnTo>
                      <a:pt x="785" y="7"/>
                    </a:lnTo>
                    <a:lnTo>
                      <a:pt x="769" y="11"/>
                    </a:lnTo>
                    <a:lnTo>
                      <a:pt x="754" y="17"/>
                    </a:lnTo>
                    <a:lnTo>
                      <a:pt x="739" y="23"/>
                    </a:lnTo>
                    <a:lnTo>
                      <a:pt x="726" y="26"/>
                    </a:lnTo>
                    <a:lnTo>
                      <a:pt x="716" y="30"/>
                    </a:lnTo>
                    <a:lnTo>
                      <a:pt x="707" y="30"/>
                    </a:lnTo>
                    <a:lnTo>
                      <a:pt x="710" y="26"/>
                    </a:lnTo>
                    <a:lnTo>
                      <a:pt x="720" y="21"/>
                    </a:lnTo>
                    <a:lnTo>
                      <a:pt x="729" y="21"/>
                    </a:lnTo>
                    <a:lnTo>
                      <a:pt x="724" y="19"/>
                    </a:lnTo>
                    <a:lnTo>
                      <a:pt x="720" y="21"/>
                    </a:lnTo>
                    <a:lnTo>
                      <a:pt x="710" y="21"/>
                    </a:lnTo>
                    <a:lnTo>
                      <a:pt x="699" y="26"/>
                    </a:lnTo>
                    <a:lnTo>
                      <a:pt x="686" y="30"/>
                    </a:lnTo>
                    <a:lnTo>
                      <a:pt x="671" y="34"/>
                    </a:lnTo>
                    <a:lnTo>
                      <a:pt x="655" y="40"/>
                    </a:lnTo>
                    <a:lnTo>
                      <a:pt x="640" y="44"/>
                    </a:lnTo>
                    <a:lnTo>
                      <a:pt x="631" y="45"/>
                    </a:lnTo>
                    <a:lnTo>
                      <a:pt x="619" y="47"/>
                    </a:lnTo>
                    <a:lnTo>
                      <a:pt x="610" y="49"/>
                    </a:lnTo>
                    <a:lnTo>
                      <a:pt x="602" y="51"/>
                    </a:lnTo>
                    <a:lnTo>
                      <a:pt x="587" y="55"/>
                    </a:lnTo>
                    <a:lnTo>
                      <a:pt x="572" y="61"/>
                    </a:lnTo>
                    <a:lnTo>
                      <a:pt x="558" y="61"/>
                    </a:lnTo>
                    <a:lnTo>
                      <a:pt x="547" y="64"/>
                    </a:lnTo>
                    <a:lnTo>
                      <a:pt x="545" y="61"/>
                    </a:lnTo>
                    <a:lnTo>
                      <a:pt x="581" y="51"/>
                    </a:lnTo>
                    <a:lnTo>
                      <a:pt x="591" y="51"/>
                    </a:lnTo>
                    <a:lnTo>
                      <a:pt x="600" y="49"/>
                    </a:lnTo>
                    <a:lnTo>
                      <a:pt x="610" y="45"/>
                    </a:lnTo>
                    <a:lnTo>
                      <a:pt x="619" y="42"/>
                    </a:lnTo>
                    <a:lnTo>
                      <a:pt x="627" y="40"/>
                    </a:lnTo>
                    <a:lnTo>
                      <a:pt x="636" y="38"/>
                    </a:lnTo>
                    <a:lnTo>
                      <a:pt x="644" y="34"/>
                    </a:lnTo>
                    <a:lnTo>
                      <a:pt x="653" y="30"/>
                    </a:lnTo>
                    <a:lnTo>
                      <a:pt x="661" y="28"/>
                    </a:lnTo>
                    <a:lnTo>
                      <a:pt x="669" y="25"/>
                    </a:lnTo>
                    <a:lnTo>
                      <a:pt x="667" y="23"/>
                    </a:lnTo>
                    <a:lnTo>
                      <a:pt x="663" y="23"/>
                    </a:lnTo>
                    <a:lnTo>
                      <a:pt x="659" y="21"/>
                    </a:lnTo>
                    <a:lnTo>
                      <a:pt x="657" y="21"/>
                    </a:lnTo>
                    <a:lnTo>
                      <a:pt x="646" y="25"/>
                    </a:lnTo>
                    <a:lnTo>
                      <a:pt x="636" y="30"/>
                    </a:lnTo>
                    <a:lnTo>
                      <a:pt x="625" y="32"/>
                    </a:lnTo>
                    <a:lnTo>
                      <a:pt x="615" y="38"/>
                    </a:lnTo>
                    <a:lnTo>
                      <a:pt x="604" y="40"/>
                    </a:lnTo>
                    <a:lnTo>
                      <a:pt x="595" y="45"/>
                    </a:lnTo>
                    <a:lnTo>
                      <a:pt x="583" y="49"/>
                    </a:lnTo>
                    <a:lnTo>
                      <a:pt x="562" y="55"/>
                    </a:lnTo>
                    <a:lnTo>
                      <a:pt x="551" y="59"/>
                    </a:lnTo>
                    <a:lnTo>
                      <a:pt x="541" y="61"/>
                    </a:lnTo>
                    <a:lnTo>
                      <a:pt x="532" y="64"/>
                    </a:lnTo>
                    <a:lnTo>
                      <a:pt x="520" y="66"/>
                    </a:lnTo>
                    <a:lnTo>
                      <a:pt x="509" y="70"/>
                    </a:lnTo>
                    <a:lnTo>
                      <a:pt x="500" y="70"/>
                    </a:lnTo>
                    <a:lnTo>
                      <a:pt x="490" y="74"/>
                    </a:lnTo>
                    <a:lnTo>
                      <a:pt x="486" y="85"/>
                    </a:lnTo>
                    <a:lnTo>
                      <a:pt x="484" y="99"/>
                    </a:lnTo>
                    <a:lnTo>
                      <a:pt x="482" y="110"/>
                    </a:lnTo>
                    <a:lnTo>
                      <a:pt x="481" y="121"/>
                    </a:lnTo>
                    <a:lnTo>
                      <a:pt x="475" y="133"/>
                    </a:lnTo>
                    <a:lnTo>
                      <a:pt x="471" y="144"/>
                    </a:lnTo>
                    <a:lnTo>
                      <a:pt x="465" y="156"/>
                    </a:lnTo>
                    <a:lnTo>
                      <a:pt x="462" y="169"/>
                    </a:lnTo>
                    <a:lnTo>
                      <a:pt x="454" y="178"/>
                    </a:lnTo>
                    <a:lnTo>
                      <a:pt x="448" y="188"/>
                    </a:lnTo>
                    <a:lnTo>
                      <a:pt x="441" y="197"/>
                    </a:lnTo>
                    <a:lnTo>
                      <a:pt x="433" y="209"/>
                    </a:lnTo>
                    <a:lnTo>
                      <a:pt x="425" y="216"/>
                    </a:lnTo>
                    <a:lnTo>
                      <a:pt x="418" y="226"/>
                    </a:lnTo>
                    <a:lnTo>
                      <a:pt x="408" y="235"/>
                    </a:lnTo>
                    <a:lnTo>
                      <a:pt x="401" y="245"/>
                    </a:lnTo>
                    <a:lnTo>
                      <a:pt x="391" y="249"/>
                    </a:lnTo>
                    <a:lnTo>
                      <a:pt x="382" y="256"/>
                    </a:lnTo>
                    <a:lnTo>
                      <a:pt x="370" y="262"/>
                    </a:lnTo>
                    <a:lnTo>
                      <a:pt x="361" y="270"/>
                    </a:lnTo>
                    <a:lnTo>
                      <a:pt x="348" y="273"/>
                    </a:lnTo>
                    <a:lnTo>
                      <a:pt x="334" y="279"/>
                    </a:lnTo>
                    <a:lnTo>
                      <a:pt x="323" y="283"/>
                    </a:lnTo>
                    <a:lnTo>
                      <a:pt x="311" y="289"/>
                    </a:lnTo>
                    <a:lnTo>
                      <a:pt x="296" y="291"/>
                    </a:lnTo>
                    <a:lnTo>
                      <a:pt x="285" y="292"/>
                    </a:lnTo>
                    <a:lnTo>
                      <a:pt x="272" y="294"/>
                    </a:lnTo>
                    <a:lnTo>
                      <a:pt x="260" y="296"/>
                    </a:lnTo>
                    <a:lnTo>
                      <a:pt x="245" y="294"/>
                    </a:lnTo>
                    <a:lnTo>
                      <a:pt x="235" y="294"/>
                    </a:lnTo>
                    <a:lnTo>
                      <a:pt x="226" y="291"/>
                    </a:lnTo>
                    <a:lnTo>
                      <a:pt x="216" y="289"/>
                    </a:lnTo>
                    <a:lnTo>
                      <a:pt x="226" y="289"/>
                    </a:lnTo>
                    <a:lnTo>
                      <a:pt x="232" y="291"/>
                    </a:lnTo>
                    <a:lnTo>
                      <a:pt x="235" y="291"/>
                    </a:lnTo>
                    <a:lnTo>
                      <a:pt x="243" y="291"/>
                    </a:lnTo>
                    <a:lnTo>
                      <a:pt x="230" y="287"/>
                    </a:lnTo>
                    <a:lnTo>
                      <a:pt x="218" y="285"/>
                    </a:lnTo>
                    <a:lnTo>
                      <a:pt x="209" y="283"/>
                    </a:lnTo>
                    <a:lnTo>
                      <a:pt x="199" y="281"/>
                    </a:lnTo>
                    <a:lnTo>
                      <a:pt x="190" y="279"/>
                    </a:lnTo>
                    <a:lnTo>
                      <a:pt x="180" y="277"/>
                    </a:lnTo>
                    <a:lnTo>
                      <a:pt x="171" y="273"/>
                    </a:lnTo>
                    <a:lnTo>
                      <a:pt x="163" y="272"/>
                    </a:lnTo>
                    <a:lnTo>
                      <a:pt x="154" y="268"/>
                    </a:lnTo>
                    <a:lnTo>
                      <a:pt x="144" y="262"/>
                    </a:lnTo>
                    <a:lnTo>
                      <a:pt x="135" y="258"/>
                    </a:lnTo>
                    <a:lnTo>
                      <a:pt x="125" y="254"/>
                    </a:lnTo>
                    <a:lnTo>
                      <a:pt x="116" y="249"/>
                    </a:lnTo>
                    <a:lnTo>
                      <a:pt x="108" y="243"/>
                    </a:lnTo>
                    <a:lnTo>
                      <a:pt x="99" y="237"/>
                    </a:lnTo>
                    <a:lnTo>
                      <a:pt x="91" y="230"/>
                    </a:lnTo>
                    <a:lnTo>
                      <a:pt x="78" y="220"/>
                    </a:lnTo>
                    <a:lnTo>
                      <a:pt x="64" y="207"/>
                    </a:lnTo>
                    <a:lnTo>
                      <a:pt x="53" y="194"/>
                    </a:lnTo>
                    <a:lnTo>
                      <a:pt x="44" y="182"/>
                    </a:lnTo>
                    <a:lnTo>
                      <a:pt x="38" y="177"/>
                    </a:lnTo>
                    <a:lnTo>
                      <a:pt x="34" y="173"/>
                    </a:lnTo>
                    <a:lnTo>
                      <a:pt x="38" y="182"/>
                    </a:lnTo>
                    <a:lnTo>
                      <a:pt x="42" y="188"/>
                    </a:lnTo>
                    <a:lnTo>
                      <a:pt x="49" y="196"/>
                    </a:lnTo>
                    <a:lnTo>
                      <a:pt x="57" y="205"/>
                    </a:lnTo>
                    <a:lnTo>
                      <a:pt x="68" y="215"/>
                    </a:lnTo>
                    <a:lnTo>
                      <a:pt x="78" y="222"/>
                    </a:lnTo>
                    <a:lnTo>
                      <a:pt x="85" y="232"/>
                    </a:lnTo>
                    <a:lnTo>
                      <a:pt x="87" y="237"/>
                    </a:lnTo>
                    <a:lnTo>
                      <a:pt x="89" y="241"/>
                    </a:lnTo>
                    <a:lnTo>
                      <a:pt x="76" y="230"/>
                    </a:lnTo>
                    <a:lnTo>
                      <a:pt x="66" y="220"/>
                    </a:lnTo>
                    <a:lnTo>
                      <a:pt x="63" y="218"/>
                    </a:lnTo>
                    <a:lnTo>
                      <a:pt x="63" y="220"/>
                    </a:lnTo>
                    <a:lnTo>
                      <a:pt x="68" y="230"/>
                    </a:lnTo>
                    <a:lnTo>
                      <a:pt x="85" y="239"/>
                    </a:lnTo>
                    <a:lnTo>
                      <a:pt x="93" y="245"/>
                    </a:lnTo>
                    <a:lnTo>
                      <a:pt x="102" y="251"/>
                    </a:lnTo>
                    <a:lnTo>
                      <a:pt x="110" y="256"/>
                    </a:lnTo>
                    <a:lnTo>
                      <a:pt x="116" y="262"/>
                    </a:lnTo>
                    <a:lnTo>
                      <a:pt x="106" y="258"/>
                    </a:lnTo>
                    <a:lnTo>
                      <a:pt x="97" y="253"/>
                    </a:lnTo>
                    <a:lnTo>
                      <a:pt x="87" y="247"/>
                    </a:lnTo>
                    <a:lnTo>
                      <a:pt x="78" y="239"/>
                    </a:lnTo>
                    <a:lnTo>
                      <a:pt x="68" y="230"/>
                    </a:lnTo>
                    <a:lnTo>
                      <a:pt x="59" y="222"/>
                    </a:lnTo>
                    <a:lnTo>
                      <a:pt x="51" y="215"/>
                    </a:lnTo>
                    <a:lnTo>
                      <a:pt x="47" y="209"/>
                    </a:lnTo>
                    <a:lnTo>
                      <a:pt x="42" y="205"/>
                    </a:lnTo>
                    <a:lnTo>
                      <a:pt x="38" y="199"/>
                    </a:lnTo>
                    <a:lnTo>
                      <a:pt x="28" y="190"/>
                    </a:lnTo>
                    <a:lnTo>
                      <a:pt x="21" y="180"/>
                    </a:lnTo>
                    <a:lnTo>
                      <a:pt x="11" y="171"/>
                    </a:lnTo>
                    <a:lnTo>
                      <a:pt x="6" y="163"/>
                    </a:lnTo>
                    <a:lnTo>
                      <a:pt x="0" y="158"/>
                    </a:lnTo>
                    <a:lnTo>
                      <a:pt x="2" y="169"/>
                    </a:lnTo>
                    <a:lnTo>
                      <a:pt x="9" y="182"/>
                    </a:lnTo>
                    <a:lnTo>
                      <a:pt x="19" y="197"/>
                    </a:lnTo>
                    <a:lnTo>
                      <a:pt x="34" y="213"/>
                    </a:lnTo>
                    <a:lnTo>
                      <a:pt x="45" y="226"/>
                    </a:lnTo>
                    <a:lnTo>
                      <a:pt x="59" y="239"/>
                    </a:lnTo>
                    <a:lnTo>
                      <a:pt x="70" y="251"/>
                    </a:lnTo>
                    <a:lnTo>
                      <a:pt x="83" y="260"/>
                    </a:lnTo>
                    <a:lnTo>
                      <a:pt x="91" y="264"/>
                    </a:lnTo>
                    <a:lnTo>
                      <a:pt x="106" y="273"/>
                    </a:lnTo>
                    <a:lnTo>
                      <a:pt x="116" y="281"/>
                    </a:lnTo>
                    <a:lnTo>
                      <a:pt x="123" y="291"/>
                    </a:lnTo>
                    <a:lnTo>
                      <a:pt x="108" y="281"/>
                    </a:lnTo>
                    <a:lnTo>
                      <a:pt x="97" y="275"/>
                    </a:lnTo>
                    <a:lnTo>
                      <a:pt x="85" y="268"/>
                    </a:lnTo>
                    <a:lnTo>
                      <a:pt x="76" y="260"/>
                    </a:lnTo>
                    <a:lnTo>
                      <a:pt x="63" y="251"/>
                    </a:lnTo>
                    <a:lnTo>
                      <a:pt x="53" y="241"/>
                    </a:lnTo>
                    <a:lnTo>
                      <a:pt x="44" y="232"/>
                    </a:lnTo>
                    <a:lnTo>
                      <a:pt x="34" y="222"/>
                    </a:lnTo>
                    <a:lnTo>
                      <a:pt x="0" y="186"/>
                    </a:lnTo>
                    <a:lnTo>
                      <a:pt x="4" y="199"/>
                    </a:lnTo>
                    <a:lnTo>
                      <a:pt x="19" y="216"/>
                    </a:lnTo>
                    <a:lnTo>
                      <a:pt x="32" y="230"/>
                    </a:lnTo>
                    <a:lnTo>
                      <a:pt x="44" y="243"/>
                    </a:lnTo>
                    <a:lnTo>
                      <a:pt x="51" y="254"/>
                    </a:lnTo>
                    <a:lnTo>
                      <a:pt x="64" y="268"/>
                    </a:lnTo>
                    <a:lnTo>
                      <a:pt x="78" y="277"/>
                    </a:lnTo>
                    <a:lnTo>
                      <a:pt x="95" y="289"/>
                    </a:lnTo>
                    <a:lnTo>
                      <a:pt x="102" y="291"/>
                    </a:lnTo>
                    <a:lnTo>
                      <a:pt x="110" y="296"/>
                    </a:lnTo>
                    <a:lnTo>
                      <a:pt x="120" y="300"/>
                    </a:lnTo>
                    <a:lnTo>
                      <a:pt x="129" y="304"/>
                    </a:lnTo>
                    <a:lnTo>
                      <a:pt x="139" y="308"/>
                    </a:lnTo>
                    <a:lnTo>
                      <a:pt x="148" y="310"/>
                    </a:lnTo>
                    <a:lnTo>
                      <a:pt x="158" y="313"/>
                    </a:lnTo>
                    <a:lnTo>
                      <a:pt x="169" y="319"/>
                    </a:lnTo>
                    <a:lnTo>
                      <a:pt x="178" y="319"/>
                    </a:lnTo>
                    <a:lnTo>
                      <a:pt x="188" y="323"/>
                    </a:lnTo>
                    <a:lnTo>
                      <a:pt x="197" y="325"/>
                    </a:lnTo>
                    <a:lnTo>
                      <a:pt x="207" y="329"/>
                    </a:lnTo>
                    <a:lnTo>
                      <a:pt x="216" y="329"/>
                    </a:lnTo>
                    <a:lnTo>
                      <a:pt x="228" y="329"/>
                    </a:lnTo>
                    <a:lnTo>
                      <a:pt x="237" y="330"/>
                    </a:lnTo>
                    <a:lnTo>
                      <a:pt x="249" y="332"/>
                    </a:lnTo>
                    <a:lnTo>
                      <a:pt x="256" y="332"/>
                    </a:lnTo>
                    <a:lnTo>
                      <a:pt x="266" y="332"/>
                    </a:lnTo>
                    <a:lnTo>
                      <a:pt x="275" y="332"/>
                    </a:lnTo>
                    <a:lnTo>
                      <a:pt x="285" y="332"/>
                    </a:lnTo>
                    <a:lnTo>
                      <a:pt x="294" y="330"/>
                    </a:lnTo>
                    <a:lnTo>
                      <a:pt x="304" y="329"/>
                    </a:lnTo>
                    <a:lnTo>
                      <a:pt x="311" y="329"/>
                    </a:lnTo>
                    <a:lnTo>
                      <a:pt x="321" y="329"/>
                    </a:lnTo>
                    <a:lnTo>
                      <a:pt x="336" y="321"/>
                    </a:lnTo>
                    <a:lnTo>
                      <a:pt x="353" y="315"/>
                    </a:lnTo>
                    <a:lnTo>
                      <a:pt x="363" y="310"/>
                    </a:lnTo>
                    <a:lnTo>
                      <a:pt x="372" y="308"/>
                    </a:lnTo>
                    <a:lnTo>
                      <a:pt x="380" y="304"/>
                    </a:lnTo>
                    <a:lnTo>
                      <a:pt x="389" y="300"/>
                    </a:lnTo>
                    <a:lnTo>
                      <a:pt x="405" y="291"/>
                    </a:lnTo>
                    <a:lnTo>
                      <a:pt x="422" y="279"/>
                    </a:lnTo>
                    <a:lnTo>
                      <a:pt x="435" y="268"/>
                    </a:lnTo>
                    <a:lnTo>
                      <a:pt x="450" y="256"/>
                    </a:lnTo>
                    <a:lnTo>
                      <a:pt x="462" y="241"/>
                    </a:lnTo>
                    <a:lnTo>
                      <a:pt x="473" y="228"/>
                    </a:lnTo>
                    <a:lnTo>
                      <a:pt x="482" y="213"/>
                    </a:lnTo>
                    <a:lnTo>
                      <a:pt x="492" y="199"/>
                    </a:lnTo>
                    <a:lnTo>
                      <a:pt x="498" y="188"/>
                    </a:lnTo>
                    <a:lnTo>
                      <a:pt x="501" y="178"/>
                    </a:lnTo>
                    <a:lnTo>
                      <a:pt x="507" y="165"/>
                    </a:lnTo>
                    <a:lnTo>
                      <a:pt x="513" y="154"/>
                    </a:lnTo>
                    <a:lnTo>
                      <a:pt x="517" y="140"/>
                    </a:lnTo>
                    <a:lnTo>
                      <a:pt x="522" y="129"/>
                    </a:lnTo>
                    <a:lnTo>
                      <a:pt x="524" y="120"/>
                    </a:lnTo>
                    <a:lnTo>
                      <a:pt x="530" y="112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8" name="Freeform 104"/>
              <p:cNvSpPr>
                <a:spLocks/>
              </p:cNvSpPr>
              <p:nvPr/>
            </p:nvSpPr>
            <p:spPr bwMode="auto">
              <a:xfrm>
                <a:off x="2137" y="1517"/>
                <a:ext cx="306" cy="140"/>
              </a:xfrm>
              <a:custGeom>
                <a:avLst/>
                <a:gdLst>
                  <a:gd name="T0" fmla="*/ 75 w 614"/>
                  <a:gd name="T1" fmla="*/ 17 h 279"/>
                  <a:gd name="T2" fmla="*/ 75 w 614"/>
                  <a:gd name="T3" fmla="*/ 15 h 279"/>
                  <a:gd name="T4" fmla="*/ 74 w 614"/>
                  <a:gd name="T5" fmla="*/ 8 h 279"/>
                  <a:gd name="T6" fmla="*/ 72 w 614"/>
                  <a:gd name="T7" fmla="*/ 0 h 279"/>
                  <a:gd name="T8" fmla="*/ 73 w 614"/>
                  <a:gd name="T9" fmla="*/ 5 h 279"/>
                  <a:gd name="T10" fmla="*/ 74 w 614"/>
                  <a:gd name="T11" fmla="*/ 12 h 279"/>
                  <a:gd name="T12" fmla="*/ 73 w 614"/>
                  <a:gd name="T13" fmla="*/ 11 h 279"/>
                  <a:gd name="T14" fmla="*/ 71 w 614"/>
                  <a:gd name="T15" fmla="*/ 3 h 279"/>
                  <a:gd name="T16" fmla="*/ 69 w 614"/>
                  <a:gd name="T17" fmla="*/ 1 h 279"/>
                  <a:gd name="T18" fmla="*/ 71 w 614"/>
                  <a:gd name="T19" fmla="*/ 7 h 279"/>
                  <a:gd name="T20" fmla="*/ 70 w 614"/>
                  <a:gd name="T21" fmla="*/ 9 h 279"/>
                  <a:gd name="T22" fmla="*/ 70 w 614"/>
                  <a:gd name="T23" fmla="*/ 13 h 279"/>
                  <a:gd name="T24" fmla="*/ 69 w 614"/>
                  <a:gd name="T25" fmla="*/ 17 h 279"/>
                  <a:gd name="T26" fmla="*/ 67 w 614"/>
                  <a:gd name="T27" fmla="*/ 22 h 279"/>
                  <a:gd name="T28" fmla="*/ 64 w 614"/>
                  <a:gd name="T29" fmla="*/ 24 h 279"/>
                  <a:gd name="T30" fmla="*/ 68 w 614"/>
                  <a:gd name="T31" fmla="*/ 18 h 279"/>
                  <a:gd name="T32" fmla="*/ 68 w 614"/>
                  <a:gd name="T33" fmla="*/ 14 h 279"/>
                  <a:gd name="T34" fmla="*/ 67 w 614"/>
                  <a:gd name="T35" fmla="*/ 18 h 279"/>
                  <a:gd name="T36" fmla="*/ 64 w 614"/>
                  <a:gd name="T37" fmla="*/ 24 h 279"/>
                  <a:gd name="T38" fmla="*/ 57 w 614"/>
                  <a:gd name="T39" fmla="*/ 28 h 279"/>
                  <a:gd name="T40" fmla="*/ 49 w 614"/>
                  <a:gd name="T41" fmla="*/ 30 h 279"/>
                  <a:gd name="T42" fmla="*/ 41 w 614"/>
                  <a:gd name="T43" fmla="*/ 30 h 279"/>
                  <a:gd name="T44" fmla="*/ 36 w 614"/>
                  <a:gd name="T45" fmla="*/ 27 h 279"/>
                  <a:gd name="T46" fmla="*/ 29 w 614"/>
                  <a:gd name="T47" fmla="*/ 21 h 279"/>
                  <a:gd name="T48" fmla="*/ 27 w 614"/>
                  <a:gd name="T49" fmla="*/ 18 h 279"/>
                  <a:gd name="T50" fmla="*/ 22 w 614"/>
                  <a:gd name="T51" fmla="*/ 19 h 279"/>
                  <a:gd name="T52" fmla="*/ 14 w 614"/>
                  <a:gd name="T53" fmla="*/ 20 h 279"/>
                  <a:gd name="T54" fmla="*/ 10 w 614"/>
                  <a:gd name="T55" fmla="*/ 21 h 279"/>
                  <a:gd name="T56" fmla="*/ 3 w 614"/>
                  <a:gd name="T57" fmla="*/ 22 h 279"/>
                  <a:gd name="T58" fmla="*/ 4 w 614"/>
                  <a:gd name="T59" fmla="*/ 22 h 279"/>
                  <a:gd name="T60" fmla="*/ 10 w 614"/>
                  <a:gd name="T61" fmla="*/ 21 h 279"/>
                  <a:gd name="T62" fmla="*/ 9 w 614"/>
                  <a:gd name="T63" fmla="*/ 22 h 279"/>
                  <a:gd name="T64" fmla="*/ 11 w 614"/>
                  <a:gd name="T65" fmla="*/ 22 h 279"/>
                  <a:gd name="T66" fmla="*/ 13 w 614"/>
                  <a:gd name="T67" fmla="*/ 22 h 279"/>
                  <a:gd name="T68" fmla="*/ 8 w 614"/>
                  <a:gd name="T69" fmla="*/ 23 h 279"/>
                  <a:gd name="T70" fmla="*/ 5 w 614"/>
                  <a:gd name="T71" fmla="*/ 24 h 279"/>
                  <a:gd name="T72" fmla="*/ 0 w 614"/>
                  <a:gd name="T73" fmla="*/ 26 h 279"/>
                  <a:gd name="T74" fmla="*/ 5 w 614"/>
                  <a:gd name="T75" fmla="*/ 25 h 279"/>
                  <a:gd name="T76" fmla="*/ 10 w 614"/>
                  <a:gd name="T77" fmla="*/ 24 h 279"/>
                  <a:gd name="T78" fmla="*/ 16 w 614"/>
                  <a:gd name="T79" fmla="*/ 23 h 279"/>
                  <a:gd name="T80" fmla="*/ 14 w 614"/>
                  <a:gd name="T81" fmla="*/ 24 h 279"/>
                  <a:gd name="T82" fmla="*/ 9 w 614"/>
                  <a:gd name="T83" fmla="*/ 25 h 279"/>
                  <a:gd name="T84" fmla="*/ 4 w 614"/>
                  <a:gd name="T85" fmla="*/ 26 h 279"/>
                  <a:gd name="T86" fmla="*/ 3 w 614"/>
                  <a:gd name="T87" fmla="*/ 27 h 279"/>
                  <a:gd name="T88" fmla="*/ 7 w 614"/>
                  <a:gd name="T89" fmla="*/ 27 h 279"/>
                  <a:gd name="T90" fmla="*/ 12 w 614"/>
                  <a:gd name="T91" fmla="*/ 26 h 279"/>
                  <a:gd name="T92" fmla="*/ 17 w 614"/>
                  <a:gd name="T93" fmla="*/ 25 h 279"/>
                  <a:gd name="T94" fmla="*/ 23 w 614"/>
                  <a:gd name="T95" fmla="*/ 24 h 279"/>
                  <a:gd name="T96" fmla="*/ 27 w 614"/>
                  <a:gd name="T97" fmla="*/ 27 h 279"/>
                  <a:gd name="T98" fmla="*/ 33 w 614"/>
                  <a:gd name="T99" fmla="*/ 31 h 279"/>
                  <a:gd name="T100" fmla="*/ 38 w 614"/>
                  <a:gd name="T101" fmla="*/ 34 h 279"/>
                  <a:gd name="T102" fmla="*/ 44 w 614"/>
                  <a:gd name="T103" fmla="*/ 35 h 279"/>
                  <a:gd name="T104" fmla="*/ 49 w 614"/>
                  <a:gd name="T105" fmla="*/ 35 h 279"/>
                  <a:gd name="T106" fmla="*/ 56 w 614"/>
                  <a:gd name="T107" fmla="*/ 34 h 279"/>
                  <a:gd name="T108" fmla="*/ 62 w 614"/>
                  <a:gd name="T109" fmla="*/ 32 h 279"/>
                  <a:gd name="T110" fmla="*/ 67 w 614"/>
                  <a:gd name="T111" fmla="*/ 29 h 279"/>
                  <a:gd name="T112" fmla="*/ 72 w 614"/>
                  <a:gd name="T113" fmla="*/ 23 h 279"/>
                  <a:gd name="T114" fmla="*/ 75 w 614"/>
                  <a:gd name="T115" fmla="*/ 17 h 279"/>
                  <a:gd name="T116" fmla="*/ 76 w 614"/>
                  <a:gd name="T117" fmla="*/ 9 h 279"/>
                  <a:gd name="T118" fmla="*/ 75 w 614"/>
                  <a:gd name="T119" fmla="*/ 3 h 279"/>
                  <a:gd name="T120" fmla="*/ 75 w 614"/>
                  <a:gd name="T121" fmla="*/ 6 h 279"/>
                  <a:gd name="T122" fmla="*/ 75 w 614"/>
                  <a:gd name="T123" fmla="*/ 11 h 2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4"/>
                  <a:gd name="T187" fmla="*/ 0 h 279"/>
                  <a:gd name="T188" fmla="*/ 614 w 614"/>
                  <a:gd name="T189" fmla="*/ 279 h 2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4" h="279">
                    <a:moveTo>
                      <a:pt x="608" y="97"/>
                    </a:moveTo>
                    <a:lnTo>
                      <a:pt x="606" y="106"/>
                    </a:lnTo>
                    <a:lnTo>
                      <a:pt x="604" y="119"/>
                    </a:lnTo>
                    <a:lnTo>
                      <a:pt x="602" y="131"/>
                    </a:lnTo>
                    <a:lnTo>
                      <a:pt x="597" y="142"/>
                    </a:lnTo>
                    <a:lnTo>
                      <a:pt x="599" y="133"/>
                    </a:lnTo>
                    <a:lnTo>
                      <a:pt x="600" y="123"/>
                    </a:lnTo>
                    <a:lnTo>
                      <a:pt x="602" y="116"/>
                    </a:lnTo>
                    <a:lnTo>
                      <a:pt x="604" y="108"/>
                    </a:lnTo>
                    <a:lnTo>
                      <a:pt x="602" y="93"/>
                    </a:lnTo>
                    <a:lnTo>
                      <a:pt x="602" y="80"/>
                    </a:lnTo>
                    <a:lnTo>
                      <a:pt x="599" y="62"/>
                    </a:lnTo>
                    <a:lnTo>
                      <a:pt x="595" y="49"/>
                    </a:lnTo>
                    <a:lnTo>
                      <a:pt x="591" y="32"/>
                    </a:lnTo>
                    <a:lnTo>
                      <a:pt x="591" y="19"/>
                    </a:lnTo>
                    <a:lnTo>
                      <a:pt x="578" y="0"/>
                    </a:lnTo>
                    <a:lnTo>
                      <a:pt x="576" y="4"/>
                    </a:lnTo>
                    <a:lnTo>
                      <a:pt x="580" y="13"/>
                    </a:lnTo>
                    <a:lnTo>
                      <a:pt x="583" y="24"/>
                    </a:lnTo>
                    <a:lnTo>
                      <a:pt x="587" y="40"/>
                    </a:lnTo>
                    <a:lnTo>
                      <a:pt x="589" y="53"/>
                    </a:lnTo>
                    <a:lnTo>
                      <a:pt x="593" y="70"/>
                    </a:lnTo>
                    <a:lnTo>
                      <a:pt x="593" y="80"/>
                    </a:lnTo>
                    <a:lnTo>
                      <a:pt x="593" y="91"/>
                    </a:lnTo>
                    <a:lnTo>
                      <a:pt x="591" y="100"/>
                    </a:lnTo>
                    <a:lnTo>
                      <a:pt x="591" y="110"/>
                    </a:lnTo>
                    <a:lnTo>
                      <a:pt x="591" y="97"/>
                    </a:lnTo>
                    <a:lnTo>
                      <a:pt x="591" y="83"/>
                    </a:lnTo>
                    <a:lnTo>
                      <a:pt x="587" y="70"/>
                    </a:lnTo>
                    <a:lnTo>
                      <a:pt x="585" y="55"/>
                    </a:lnTo>
                    <a:lnTo>
                      <a:pt x="581" y="40"/>
                    </a:lnTo>
                    <a:lnTo>
                      <a:pt x="576" y="24"/>
                    </a:lnTo>
                    <a:lnTo>
                      <a:pt x="570" y="13"/>
                    </a:lnTo>
                    <a:lnTo>
                      <a:pt x="564" y="5"/>
                    </a:lnTo>
                    <a:lnTo>
                      <a:pt x="555" y="2"/>
                    </a:lnTo>
                    <a:lnTo>
                      <a:pt x="555" y="7"/>
                    </a:lnTo>
                    <a:lnTo>
                      <a:pt x="557" y="17"/>
                    </a:lnTo>
                    <a:lnTo>
                      <a:pt x="561" y="28"/>
                    </a:lnTo>
                    <a:lnTo>
                      <a:pt x="566" y="40"/>
                    </a:lnTo>
                    <a:lnTo>
                      <a:pt x="570" y="51"/>
                    </a:lnTo>
                    <a:lnTo>
                      <a:pt x="574" y="64"/>
                    </a:lnTo>
                    <a:lnTo>
                      <a:pt x="574" y="74"/>
                    </a:lnTo>
                    <a:lnTo>
                      <a:pt x="574" y="83"/>
                    </a:lnTo>
                    <a:lnTo>
                      <a:pt x="568" y="66"/>
                    </a:lnTo>
                    <a:lnTo>
                      <a:pt x="564" y="76"/>
                    </a:lnTo>
                    <a:lnTo>
                      <a:pt x="564" y="80"/>
                    </a:lnTo>
                    <a:lnTo>
                      <a:pt x="564" y="89"/>
                    </a:lnTo>
                    <a:lnTo>
                      <a:pt x="562" y="97"/>
                    </a:lnTo>
                    <a:lnTo>
                      <a:pt x="562" y="106"/>
                    </a:lnTo>
                    <a:lnTo>
                      <a:pt x="559" y="114"/>
                    </a:lnTo>
                    <a:lnTo>
                      <a:pt x="557" y="123"/>
                    </a:lnTo>
                    <a:lnTo>
                      <a:pt x="555" y="133"/>
                    </a:lnTo>
                    <a:lnTo>
                      <a:pt x="555" y="142"/>
                    </a:lnTo>
                    <a:lnTo>
                      <a:pt x="549" y="150"/>
                    </a:lnTo>
                    <a:lnTo>
                      <a:pt x="545" y="161"/>
                    </a:lnTo>
                    <a:lnTo>
                      <a:pt x="540" y="169"/>
                    </a:lnTo>
                    <a:lnTo>
                      <a:pt x="536" y="176"/>
                    </a:lnTo>
                    <a:lnTo>
                      <a:pt x="524" y="190"/>
                    </a:lnTo>
                    <a:lnTo>
                      <a:pt x="511" y="197"/>
                    </a:lnTo>
                    <a:lnTo>
                      <a:pt x="517" y="186"/>
                    </a:lnTo>
                    <a:lnTo>
                      <a:pt x="524" y="176"/>
                    </a:lnTo>
                    <a:lnTo>
                      <a:pt x="534" y="165"/>
                    </a:lnTo>
                    <a:lnTo>
                      <a:pt x="542" y="154"/>
                    </a:lnTo>
                    <a:lnTo>
                      <a:pt x="545" y="140"/>
                    </a:lnTo>
                    <a:lnTo>
                      <a:pt x="551" y="129"/>
                    </a:lnTo>
                    <a:lnTo>
                      <a:pt x="553" y="118"/>
                    </a:lnTo>
                    <a:lnTo>
                      <a:pt x="555" y="104"/>
                    </a:lnTo>
                    <a:lnTo>
                      <a:pt x="549" y="108"/>
                    </a:lnTo>
                    <a:lnTo>
                      <a:pt x="547" y="110"/>
                    </a:lnTo>
                    <a:lnTo>
                      <a:pt x="545" y="119"/>
                    </a:lnTo>
                    <a:lnTo>
                      <a:pt x="543" y="129"/>
                    </a:lnTo>
                    <a:lnTo>
                      <a:pt x="540" y="137"/>
                    </a:lnTo>
                    <a:lnTo>
                      <a:pt x="538" y="146"/>
                    </a:lnTo>
                    <a:lnTo>
                      <a:pt x="530" y="161"/>
                    </a:lnTo>
                    <a:lnTo>
                      <a:pt x="524" y="175"/>
                    </a:lnTo>
                    <a:lnTo>
                      <a:pt x="513" y="186"/>
                    </a:lnTo>
                    <a:lnTo>
                      <a:pt x="502" y="197"/>
                    </a:lnTo>
                    <a:lnTo>
                      <a:pt x="488" y="207"/>
                    </a:lnTo>
                    <a:lnTo>
                      <a:pt x="477" y="216"/>
                    </a:lnTo>
                    <a:lnTo>
                      <a:pt x="460" y="220"/>
                    </a:lnTo>
                    <a:lnTo>
                      <a:pt x="447" y="228"/>
                    </a:lnTo>
                    <a:lnTo>
                      <a:pt x="429" y="230"/>
                    </a:lnTo>
                    <a:lnTo>
                      <a:pt x="414" y="235"/>
                    </a:lnTo>
                    <a:lnTo>
                      <a:pt x="397" y="235"/>
                    </a:lnTo>
                    <a:lnTo>
                      <a:pt x="380" y="237"/>
                    </a:lnTo>
                    <a:lnTo>
                      <a:pt x="363" y="237"/>
                    </a:lnTo>
                    <a:lnTo>
                      <a:pt x="348" y="237"/>
                    </a:lnTo>
                    <a:lnTo>
                      <a:pt x="334" y="233"/>
                    </a:lnTo>
                    <a:lnTo>
                      <a:pt x="325" y="230"/>
                    </a:lnTo>
                    <a:lnTo>
                      <a:pt x="315" y="228"/>
                    </a:lnTo>
                    <a:lnTo>
                      <a:pt x="306" y="224"/>
                    </a:lnTo>
                    <a:lnTo>
                      <a:pt x="289" y="213"/>
                    </a:lnTo>
                    <a:lnTo>
                      <a:pt x="276" y="203"/>
                    </a:lnTo>
                    <a:lnTo>
                      <a:pt x="260" y="190"/>
                    </a:lnTo>
                    <a:lnTo>
                      <a:pt x="249" y="176"/>
                    </a:lnTo>
                    <a:lnTo>
                      <a:pt x="234" y="161"/>
                    </a:lnTo>
                    <a:lnTo>
                      <a:pt x="203" y="150"/>
                    </a:lnTo>
                    <a:lnTo>
                      <a:pt x="211" y="146"/>
                    </a:lnTo>
                    <a:lnTo>
                      <a:pt x="222" y="148"/>
                    </a:lnTo>
                    <a:lnTo>
                      <a:pt x="222" y="144"/>
                    </a:lnTo>
                    <a:lnTo>
                      <a:pt x="213" y="142"/>
                    </a:lnTo>
                    <a:lnTo>
                      <a:pt x="205" y="142"/>
                    </a:lnTo>
                    <a:lnTo>
                      <a:pt x="192" y="144"/>
                    </a:lnTo>
                    <a:lnTo>
                      <a:pt x="181" y="146"/>
                    </a:lnTo>
                    <a:lnTo>
                      <a:pt x="162" y="146"/>
                    </a:lnTo>
                    <a:lnTo>
                      <a:pt x="146" y="150"/>
                    </a:lnTo>
                    <a:lnTo>
                      <a:pt x="131" y="150"/>
                    </a:lnTo>
                    <a:lnTo>
                      <a:pt x="114" y="156"/>
                    </a:lnTo>
                    <a:lnTo>
                      <a:pt x="105" y="156"/>
                    </a:lnTo>
                    <a:lnTo>
                      <a:pt x="95" y="157"/>
                    </a:lnTo>
                    <a:lnTo>
                      <a:pt x="87" y="159"/>
                    </a:lnTo>
                    <a:lnTo>
                      <a:pt x="80" y="161"/>
                    </a:lnTo>
                    <a:lnTo>
                      <a:pt x="63" y="161"/>
                    </a:lnTo>
                    <a:lnTo>
                      <a:pt x="51" y="167"/>
                    </a:lnTo>
                    <a:lnTo>
                      <a:pt x="38" y="169"/>
                    </a:lnTo>
                    <a:lnTo>
                      <a:pt x="30" y="171"/>
                    </a:lnTo>
                    <a:lnTo>
                      <a:pt x="23" y="175"/>
                    </a:lnTo>
                    <a:lnTo>
                      <a:pt x="21" y="178"/>
                    </a:lnTo>
                    <a:lnTo>
                      <a:pt x="27" y="176"/>
                    </a:lnTo>
                    <a:lnTo>
                      <a:pt x="36" y="176"/>
                    </a:lnTo>
                    <a:lnTo>
                      <a:pt x="48" y="173"/>
                    </a:lnTo>
                    <a:lnTo>
                      <a:pt x="61" y="171"/>
                    </a:lnTo>
                    <a:lnTo>
                      <a:pt x="70" y="169"/>
                    </a:lnTo>
                    <a:lnTo>
                      <a:pt x="82" y="167"/>
                    </a:lnTo>
                    <a:lnTo>
                      <a:pt x="91" y="167"/>
                    </a:lnTo>
                    <a:lnTo>
                      <a:pt x="95" y="171"/>
                    </a:lnTo>
                    <a:lnTo>
                      <a:pt x="84" y="171"/>
                    </a:lnTo>
                    <a:lnTo>
                      <a:pt x="72" y="173"/>
                    </a:lnTo>
                    <a:lnTo>
                      <a:pt x="65" y="175"/>
                    </a:lnTo>
                    <a:lnTo>
                      <a:pt x="68" y="178"/>
                    </a:lnTo>
                    <a:lnTo>
                      <a:pt x="78" y="176"/>
                    </a:lnTo>
                    <a:lnTo>
                      <a:pt x="91" y="175"/>
                    </a:lnTo>
                    <a:lnTo>
                      <a:pt x="108" y="171"/>
                    </a:lnTo>
                    <a:lnTo>
                      <a:pt x="122" y="169"/>
                    </a:lnTo>
                    <a:lnTo>
                      <a:pt x="114" y="171"/>
                    </a:lnTo>
                    <a:lnTo>
                      <a:pt x="108" y="173"/>
                    </a:lnTo>
                    <a:lnTo>
                      <a:pt x="99" y="175"/>
                    </a:lnTo>
                    <a:lnTo>
                      <a:pt x="89" y="178"/>
                    </a:lnTo>
                    <a:lnTo>
                      <a:pt x="78" y="180"/>
                    </a:lnTo>
                    <a:lnTo>
                      <a:pt x="67" y="180"/>
                    </a:lnTo>
                    <a:lnTo>
                      <a:pt x="57" y="182"/>
                    </a:lnTo>
                    <a:lnTo>
                      <a:pt x="51" y="184"/>
                    </a:lnTo>
                    <a:lnTo>
                      <a:pt x="46" y="184"/>
                    </a:lnTo>
                    <a:lnTo>
                      <a:pt x="40" y="188"/>
                    </a:lnTo>
                    <a:lnTo>
                      <a:pt x="30" y="190"/>
                    </a:lnTo>
                    <a:lnTo>
                      <a:pt x="21" y="194"/>
                    </a:lnTo>
                    <a:lnTo>
                      <a:pt x="6" y="199"/>
                    </a:lnTo>
                    <a:lnTo>
                      <a:pt x="0" y="203"/>
                    </a:lnTo>
                    <a:lnTo>
                      <a:pt x="10" y="203"/>
                    </a:lnTo>
                    <a:lnTo>
                      <a:pt x="21" y="201"/>
                    </a:lnTo>
                    <a:lnTo>
                      <a:pt x="32" y="199"/>
                    </a:lnTo>
                    <a:lnTo>
                      <a:pt x="42" y="197"/>
                    </a:lnTo>
                    <a:lnTo>
                      <a:pt x="53" y="194"/>
                    </a:lnTo>
                    <a:lnTo>
                      <a:pt x="65" y="192"/>
                    </a:lnTo>
                    <a:lnTo>
                      <a:pt x="76" y="190"/>
                    </a:lnTo>
                    <a:lnTo>
                      <a:pt x="87" y="190"/>
                    </a:lnTo>
                    <a:lnTo>
                      <a:pt x="99" y="186"/>
                    </a:lnTo>
                    <a:lnTo>
                      <a:pt x="110" y="184"/>
                    </a:lnTo>
                    <a:lnTo>
                      <a:pt x="122" y="184"/>
                    </a:lnTo>
                    <a:lnTo>
                      <a:pt x="133" y="184"/>
                    </a:lnTo>
                    <a:lnTo>
                      <a:pt x="137" y="184"/>
                    </a:lnTo>
                    <a:lnTo>
                      <a:pt x="141" y="188"/>
                    </a:lnTo>
                    <a:lnTo>
                      <a:pt x="129" y="190"/>
                    </a:lnTo>
                    <a:lnTo>
                      <a:pt x="118" y="190"/>
                    </a:lnTo>
                    <a:lnTo>
                      <a:pt x="106" y="192"/>
                    </a:lnTo>
                    <a:lnTo>
                      <a:pt x="97" y="195"/>
                    </a:lnTo>
                    <a:lnTo>
                      <a:pt x="86" y="195"/>
                    </a:lnTo>
                    <a:lnTo>
                      <a:pt x="74" y="197"/>
                    </a:lnTo>
                    <a:lnTo>
                      <a:pt x="65" y="199"/>
                    </a:lnTo>
                    <a:lnTo>
                      <a:pt x="55" y="203"/>
                    </a:lnTo>
                    <a:lnTo>
                      <a:pt x="44" y="205"/>
                    </a:lnTo>
                    <a:lnTo>
                      <a:pt x="36" y="207"/>
                    </a:lnTo>
                    <a:lnTo>
                      <a:pt x="30" y="209"/>
                    </a:lnTo>
                    <a:lnTo>
                      <a:pt x="27" y="211"/>
                    </a:lnTo>
                    <a:lnTo>
                      <a:pt x="23" y="213"/>
                    </a:lnTo>
                    <a:lnTo>
                      <a:pt x="29" y="214"/>
                    </a:lnTo>
                    <a:lnTo>
                      <a:pt x="34" y="213"/>
                    </a:lnTo>
                    <a:lnTo>
                      <a:pt x="46" y="213"/>
                    </a:lnTo>
                    <a:lnTo>
                      <a:pt x="51" y="211"/>
                    </a:lnTo>
                    <a:lnTo>
                      <a:pt x="61" y="211"/>
                    </a:lnTo>
                    <a:lnTo>
                      <a:pt x="70" y="209"/>
                    </a:lnTo>
                    <a:lnTo>
                      <a:pt x="80" y="209"/>
                    </a:lnTo>
                    <a:lnTo>
                      <a:pt x="87" y="207"/>
                    </a:lnTo>
                    <a:lnTo>
                      <a:pt x="97" y="207"/>
                    </a:lnTo>
                    <a:lnTo>
                      <a:pt x="106" y="203"/>
                    </a:lnTo>
                    <a:lnTo>
                      <a:pt x="118" y="203"/>
                    </a:lnTo>
                    <a:lnTo>
                      <a:pt x="127" y="199"/>
                    </a:lnTo>
                    <a:lnTo>
                      <a:pt x="137" y="199"/>
                    </a:lnTo>
                    <a:lnTo>
                      <a:pt x="146" y="197"/>
                    </a:lnTo>
                    <a:lnTo>
                      <a:pt x="156" y="197"/>
                    </a:lnTo>
                    <a:lnTo>
                      <a:pt x="171" y="194"/>
                    </a:lnTo>
                    <a:lnTo>
                      <a:pt x="188" y="192"/>
                    </a:lnTo>
                    <a:lnTo>
                      <a:pt x="200" y="190"/>
                    </a:lnTo>
                    <a:lnTo>
                      <a:pt x="207" y="190"/>
                    </a:lnTo>
                    <a:lnTo>
                      <a:pt x="213" y="199"/>
                    </a:lnTo>
                    <a:lnTo>
                      <a:pt x="222" y="209"/>
                    </a:lnTo>
                    <a:lnTo>
                      <a:pt x="239" y="222"/>
                    </a:lnTo>
                    <a:lnTo>
                      <a:pt x="247" y="230"/>
                    </a:lnTo>
                    <a:lnTo>
                      <a:pt x="257" y="235"/>
                    </a:lnTo>
                    <a:lnTo>
                      <a:pt x="266" y="241"/>
                    </a:lnTo>
                    <a:lnTo>
                      <a:pt x="277" y="251"/>
                    </a:lnTo>
                    <a:lnTo>
                      <a:pt x="287" y="256"/>
                    </a:lnTo>
                    <a:lnTo>
                      <a:pt x="300" y="262"/>
                    </a:lnTo>
                    <a:lnTo>
                      <a:pt x="312" y="268"/>
                    </a:lnTo>
                    <a:lnTo>
                      <a:pt x="327" y="273"/>
                    </a:lnTo>
                    <a:lnTo>
                      <a:pt x="336" y="275"/>
                    </a:lnTo>
                    <a:lnTo>
                      <a:pt x="346" y="277"/>
                    </a:lnTo>
                    <a:lnTo>
                      <a:pt x="355" y="277"/>
                    </a:lnTo>
                    <a:lnTo>
                      <a:pt x="365" y="279"/>
                    </a:lnTo>
                    <a:lnTo>
                      <a:pt x="374" y="279"/>
                    </a:lnTo>
                    <a:lnTo>
                      <a:pt x="386" y="279"/>
                    </a:lnTo>
                    <a:lnTo>
                      <a:pt x="395" y="279"/>
                    </a:lnTo>
                    <a:lnTo>
                      <a:pt x="407" y="279"/>
                    </a:lnTo>
                    <a:lnTo>
                      <a:pt x="420" y="277"/>
                    </a:lnTo>
                    <a:lnTo>
                      <a:pt x="435" y="273"/>
                    </a:lnTo>
                    <a:lnTo>
                      <a:pt x="450" y="270"/>
                    </a:lnTo>
                    <a:lnTo>
                      <a:pt x="466" y="270"/>
                    </a:lnTo>
                    <a:lnTo>
                      <a:pt x="477" y="264"/>
                    </a:lnTo>
                    <a:lnTo>
                      <a:pt x="488" y="260"/>
                    </a:lnTo>
                    <a:lnTo>
                      <a:pt x="500" y="254"/>
                    </a:lnTo>
                    <a:lnTo>
                      <a:pt x="513" y="251"/>
                    </a:lnTo>
                    <a:lnTo>
                      <a:pt x="523" y="241"/>
                    </a:lnTo>
                    <a:lnTo>
                      <a:pt x="532" y="235"/>
                    </a:lnTo>
                    <a:lnTo>
                      <a:pt x="542" y="226"/>
                    </a:lnTo>
                    <a:lnTo>
                      <a:pt x="553" y="218"/>
                    </a:lnTo>
                    <a:lnTo>
                      <a:pt x="562" y="207"/>
                    </a:lnTo>
                    <a:lnTo>
                      <a:pt x="572" y="195"/>
                    </a:lnTo>
                    <a:lnTo>
                      <a:pt x="581" y="182"/>
                    </a:lnTo>
                    <a:lnTo>
                      <a:pt x="591" y="171"/>
                    </a:lnTo>
                    <a:lnTo>
                      <a:pt x="595" y="157"/>
                    </a:lnTo>
                    <a:lnTo>
                      <a:pt x="600" y="144"/>
                    </a:lnTo>
                    <a:lnTo>
                      <a:pt x="604" y="129"/>
                    </a:lnTo>
                    <a:lnTo>
                      <a:pt x="608" y="116"/>
                    </a:lnTo>
                    <a:lnTo>
                      <a:pt x="610" y="100"/>
                    </a:lnTo>
                    <a:lnTo>
                      <a:pt x="612" y="85"/>
                    </a:lnTo>
                    <a:lnTo>
                      <a:pt x="612" y="70"/>
                    </a:lnTo>
                    <a:lnTo>
                      <a:pt x="614" y="61"/>
                    </a:lnTo>
                    <a:lnTo>
                      <a:pt x="612" y="49"/>
                    </a:lnTo>
                    <a:lnTo>
                      <a:pt x="608" y="34"/>
                    </a:lnTo>
                    <a:lnTo>
                      <a:pt x="602" y="19"/>
                    </a:lnTo>
                    <a:lnTo>
                      <a:pt x="597" y="13"/>
                    </a:lnTo>
                    <a:lnTo>
                      <a:pt x="599" y="23"/>
                    </a:lnTo>
                    <a:lnTo>
                      <a:pt x="602" y="32"/>
                    </a:lnTo>
                    <a:lnTo>
                      <a:pt x="604" y="42"/>
                    </a:lnTo>
                    <a:lnTo>
                      <a:pt x="606" y="53"/>
                    </a:lnTo>
                    <a:lnTo>
                      <a:pt x="606" y="62"/>
                    </a:lnTo>
                    <a:lnTo>
                      <a:pt x="606" y="74"/>
                    </a:lnTo>
                    <a:lnTo>
                      <a:pt x="606" y="83"/>
                    </a:lnTo>
                    <a:lnTo>
                      <a:pt x="608" y="97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69" name="Freeform 105"/>
              <p:cNvSpPr>
                <a:spLocks/>
              </p:cNvSpPr>
              <p:nvPr/>
            </p:nvSpPr>
            <p:spPr bwMode="auto">
              <a:xfrm>
                <a:off x="2270" y="1449"/>
                <a:ext cx="174" cy="124"/>
              </a:xfrm>
              <a:custGeom>
                <a:avLst/>
                <a:gdLst>
                  <a:gd name="T0" fmla="*/ 25 w 350"/>
                  <a:gd name="T1" fmla="*/ 7 h 249"/>
                  <a:gd name="T2" fmla="*/ 32 w 350"/>
                  <a:gd name="T3" fmla="*/ 3 h 249"/>
                  <a:gd name="T4" fmla="*/ 32 w 350"/>
                  <a:gd name="T5" fmla="*/ 2 h 249"/>
                  <a:gd name="T6" fmla="*/ 26 w 350"/>
                  <a:gd name="T7" fmla="*/ 5 h 249"/>
                  <a:gd name="T8" fmla="*/ 24 w 350"/>
                  <a:gd name="T9" fmla="*/ 5 h 249"/>
                  <a:gd name="T10" fmla="*/ 29 w 350"/>
                  <a:gd name="T11" fmla="*/ 3 h 249"/>
                  <a:gd name="T12" fmla="*/ 34 w 350"/>
                  <a:gd name="T13" fmla="*/ 1 h 249"/>
                  <a:gd name="T14" fmla="*/ 32 w 350"/>
                  <a:gd name="T15" fmla="*/ 0 h 249"/>
                  <a:gd name="T16" fmla="*/ 27 w 350"/>
                  <a:gd name="T17" fmla="*/ 2 h 249"/>
                  <a:gd name="T18" fmla="*/ 25 w 350"/>
                  <a:gd name="T19" fmla="*/ 1 h 249"/>
                  <a:gd name="T20" fmla="*/ 20 w 350"/>
                  <a:gd name="T21" fmla="*/ 4 h 249"/>
                  <a:gd name="T22" fmla="*/ 15 w 350"/>
                  <a:gd name="T23" fmla="*/ 6 h 249"/>
                  <a:gd name="T24" fmla="*/ 10 w 350"/>
                  <a:gd name="T25" fmla="*/ 8 h 249"/>
                  <a:gd name="T26" fmla="*/ 15 w 350"/>
                  <a:gd name="T27" fmla="*/ 5 h 249"/>
                  <a:gd name="T28" fmla="*/ 21 w 350"/>
                  <a:gd name="T29" fmla="*/ 2 h 249"/>
                  <a:gd name="T30" fmla="*/ 16 w 350"/>
                  <a:gd name="T31" fmla="*/ 3 h 249"/>
                  <a:gd name="T32" fmla="*/ 10 w 350"/>
                  <a:gd name="T33" fmla="*/ 6 h 249"/>
                  <a:gd name="T34" fmla="*/ 4 w 350"/>
                  <a:gd name="T35" fmla="*/ 9 h 249"/>
                  <a:gd name="T36" fmla="*/ 0 w 350"/>
                  <a:gd name="T37" fmla="*/ 12 h 249"/>
                  <a:gd name="T38" fmla="*/ 2 w 350"/>
                  <a:gd name="T39" fmla="*/ 17 h 249"/>
                  <a:gd name="T40" fmla="*/ 4 w 350"/>
                  <a:gd name="T41" fmla="*/ 21 h 249"/>
                  <a:gd name="T42" fmla="*/ 6 w 350"/>
                  <a:gd name="T43" fmla="*/ 26 h 249"/>
                  <a:gd name="T44" fmla="*/ 9 w 350"/>
                  <a:gd name="T45" fmla="*/ 31 h 249"/>
                  <a:gd name="T46" fmla="*/ 13 w 350"/>
                  <a:gd name="T47" fmla="*/ 30 h 249"/>
                  <a:gd name="T48" fmla="*/ 18 w 350"/>
                  <a:gd name="T49" fmla="*/ 29 h 249"/>
                  <a:gd name="T50" fmla="*/ 21 w 350"/>
                  <a:gd name="T51" fmla="*/ 29 h 249"/>
                  <a:gd name="T52" fmla="*/ 27 w 350"/>
                  <a:gd name="T53" fmla="*/ 28 h 249"/>
                  <a:gd name="T54" fmla="*/ 33 w 350"/>
                  <a:gd name="T55" fmla="*/ 26 h 249"/>
                  <a:gd name="T56" fmla="*/ 39 w 350"/>
                  <a:gd name="T57" fmla="*/ 24 h 249"/>
                  <a:gd name="T58" fmla="*/ 39 w 350"/>
                  <a:gd name="T59" fmla="*/ 24 h 249"/>
                  <a:gd name="T60" fmla="*/ 34 w 350"/>
                  <a:gd name="T61" fmla="*/ 26 h 249"/>
                  <a:gd name="T62" fmla="*/ 32 w 350"/>
                  <a:gd name="T63" fmla="*/ 26 h 249"/>
                  <a:gd name="T64" fmla="*/ 31 w 350"/>
                  <a:gd name="T65" fmla="*/ 25 h 249"/>
                  <a:gd name="T66" fmla="*/ 29 w 350"/>
                  <a:gd name="T67" fmla="*/ 26 h 249"/>
                  <a:gd name="T68" fmla="*/ 34 w 350"/>
                  <a:gd name="T69" fmla="*/ 24 h 249"/>
                  <a:gd name="T70" fmla="*/ 38 w 350"/>
                  <a:gd name="T71" fmla="*/ 23 h 249"/>
                  <a:gd name="T72" fmla="*/ 42 w 350"/>
                  <a:gd name="T73" fmla="*/ 21 h 249"/>
                  <a:gd name="T74" fmla="*/ 39 w 350"/>
                  <a:gd name="T75" fmla="*/ 22 h 249"/>
                  <a:gd name="T76" fmla="*/ 34 w 350"/>
                  <a:gd name="T77" fmla="*/ 23 h 249"/>
                  <a:gd name="T78" fmla="*/ 29 w 350"/>
                  <a:gd name="T79" fmla="*/ 24 h 249"/>
                  <a:gd name="T80" fmla="*/ 28 w 350"/>
                  <a:gd name="T81" fmla="*/ 24 h 249"/>
                  <a:gd name="T82" fmla="*/ 33 w 350"/>
                  <a:gd name="T83" fmla="*/ 22 h 249"/>
                  <a:gd name="T84" fmla="*/ 39 w 350"/>
                  <a:gd name="T85" fmla="*/ 20 h 249"/>
                  <a:gd name="T86" fmla="*/ 38 w 350"/>
                  <a:gd name="T87" fmla="*/ 20 h 249"/>
                  <a:gd name="T88" fmla="*/ 33 w 350"/>
                  <a:gd name="T89" fmla="*/ 21 h 249"/>
                  <a:gd name="T90" fmla="*/ 28 w 350"/>
                  <a:gd name="T91" fmla="*/ 22 h 249"/>
                  <a:gd name="T92" fmla="*/ 23 w 350"/>
                  <a:gd name="T93" fmla="*/ 23 h 249"/>
                  <a:gd name="T94" fmla="*/ 18 w 350"/>
                  <a:gd name="T95" fmla="*/ 24 h 249"/>
                  <a:gd name="T96" fmla="*/ 14 w 350"/>
                  <a:gd name="T97" fmla="*/ 24 h 249"/>
                  <a:gd name="T98" fmla="*/ 11 w 350"/>
                  <a:gd name="T99" fmla="*/ 24 h 249"/>
                  <a:gd name="T100" fmla="*/ 9 w 350"/>
                  <a:gd name="T101" fmla="*/ 19 h 249"/>
                  <a:gd name="T102" fmla="*/ 8 w 350"/>
                  <a:gd name="T103" fmla="*/ 14 h 249"/>
                  <a:gd name="T104" fmla="*/ 15 w 350"/>
                  <a:gd name="T105" fmla="*/ 12 h 249"/>
                  <a:gd name="T106" fmla="*/ 21 w 350"/>
                  <a:gd name="T107" fmla="*/ 9 h 249"/>
                  <a:gd name="T108" fmla="*/ 27 w 350"/>
                  <a:gd name="T109" fmla="*/ 7 h 249"/>
                  <a:gd name="T110" fmla="*/ 33 w 350"/>
                  <a:gd name="T111" fmla="*/ 4 h 249"/>
                  <a:gd name="T112" fmla="*/ 27 w 350"/>
                  <a:gd name="T113" fmla="*/ 7 h 249"/>
                  <a:gd name="T114" fmla="*/ 21 w 350"/>
                  <a:gd name="T115" fmla="*/ 9 h 2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0"/>
                  <a:gd name="T175" fmla="*/ 0 h 249"/>
                  <a:gd name="T176" fmla="*/ 350 w 350"/>
                  <a:gd name="T177" fmla="*/ 249 h 2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0" h="249">
                    <a:moveTo>
                      <a:pt x="169" y="76"/>
                    </a:moveTo>
                    <a:lnTo>
                      <a:pt x="177" y="70"/>
                    </a:lnTo>
                    <a:lnTo>
                      <a:pt x="188" y="65"/>
                    </a:lnTo>
                    <a:lnTo>
                      <a:pt x="201" y="57"/>
                    </a:lnTo>
                    <a:lnTo>
                      <a:pt x="219" y="49"/>
                    </a:lnTo>
                    <a:lnTo>
                      <a:pt x="232" y="40"/>
                    </a:lnTo>
                    <a:lnTo>
                      <a:pt x="247" y="36"/>
                    </a:lnTo>
                    <a:lnTo>
                      <a:pt x="257" y="30"/>
                    </a:lnTo>
                    <a:lnTo>
                      <a:pt x="264" y="30"/>
                    </a:lnTo>
                    <a:lnTo>
                      <a:pt x="281" y="23"/>
                    </a:lnTo>
                    <a:lnTo>
                      <a:pt x="274" y="21"/>
                    </a:lnTo>
                    <a:lnTo>
                      <a:pt x="264" y="23"/>
                    </a:lnTo>
                    <a:lnTo>
                      <a:pt x="249" y="28"/>
                    </a:lnTo>
                    <a:lnTo>
                      <a:pt x="238" y="34"/>
                    </a:lnTo>
                    <a:lnTo>
                      <a:pt x="220" y="38"/>
                    </a:lnTo>
                    <a:lnTo>
                      <a:pt x="209" y="44"/>
                    </a:lnTo>
                    <a:lnTo>
                      <a:pt x="196" y="47"/>
                    </a:lnTo>
                    <a:lnTo>
                      <a:pt x="190" y="51"/>
                    </a:lnTo>
                    <a:lnTo>
                      <a:pt x="192" y="47"/>
                    </a:lnTo>
                    <a:lnTo>
                      <a:pt x="198" y="46"/>
                    </a:lnTo>
                    <a:lnTo>
                      <a:pt x="207" y="40"/>
                    </a:lnTo>
                    <a:lnTo>
                      <a:pt x="217" y="36"/>
                    </a:lnTo>
                    <a:lnTo>
                      <a:pt x="228" y="30"/>
                    </a:lnTo>
                    <a:lnTo>
                      <a:pt x="239" y="27"/>
                    </a:lnTo>
                    <a:lnTo>
                      <a:pt x="249" y="21"/>
                    </a:lnTo>
                    <a:lnTo>
                      <a:pt x="258" y="17"/>
                    </a:lnTo>
                    <a:lnTo>
                      <a:pt x="270" y="11"/>
                    </a:lnTo>
                    <a:lnTo>
                      <a:pt x="279" y="9"/>
                    </a:lnTo>
                    <a:lnTo>
                      <a:pt x="285" y="2"/>
                    </a:lnTo>
                    <a:lnTo>
                      <a:pt x="277" y="0"/>
                    </a:lnTo>
                    <a:lnTo>
                      <a:pt x="266" y="4"/>
                    </a:lnTo>
                    <a:lnTo>
                      <a:pt x="258" y="6"/>
                    </a:lnTo>
                    <a:lnTo>
                      <a:pt x="249" y="9"/>
                    </a:lnTo>
                    <a:lnTo>
                      <a:pt x="239" y="11"/>
                    </a:lnTo>
                    <a:lnTo>
                      <a:pt x="234" y="15"/>
                    </a:lnTo>
                    <a:lnTo>
                      <a:pt x="219" y="19"/>
                    </a:lnTo>
                    <a:lnTo>
                      <a:pt x="209" y="21"/>
                    </a:lnTo>
                    <a:lnTo>
                      <a:pt x="205" y="19"/>
                    </a:lnTo>
                    <a:lnTo>
                      <a:pt x="213" y="15"/>
                    </a:lnTo>
                    <a:lnTo>
                      <a:pt x="205" y="15"/>
                    </a:lnTo>
                    <a:lnTo>
                      <a:pt x="196" y="19"/>
                    </a:lnTo>
                    <a:lnTo>
                      <a:pt x="181" y="25"/>
                    </a:lnTo>
                    <a:lnTo>
                      <a:pt x="171" y="28"/>
                    </a:lnTo>
                    <a:lnTo>
                      <a:pt x="163" y="34"/>
                    </a:lnTo>
                    <a:lnTo>
                      <a:pt x="154" y="38"/>
                    </a:lnTo>
                    <a:lnTo>
                      <a:pt x="144" y="44"/>
                    </a:lnTo>
                    <a:lnTo>
                      <a:pt x="133" y="47"/>
                    </a:lnTo>
                    <a:lnTo>
                      <a:pt x="124" y="51"/>
                    </a:lnTo>
                    <a:lnTo>
                      <a:pt x="114" y="57"/>
                    </a:lnTo>
                    <a:lnTo>
                      <a:pt x="105" y="61"/>
                    </a:lnTo>
                    <a:lnTo>
                      <a:pt x="89" y="66"/>
                    </a:lnTo>
                    <a:lnTo>
                      <a:pt x="80" y="68"/>
                    </a:lnTo>
                    <a:lnTo>
                      <a:pt x="89" y="61"/>
                    </a:lnTo>
                    <a:lnTo>
                      <a:pt x="101" y="55"/>
                    </a:lnTo>
                    <a:lnTo>
                      <a:pt x="112" y="49"/>
                    </a:lnTo>
                    <a:lnTo>
                      <a:pt x="125" y="46"/>
                    </a:lnTo>
                    <a:lnTo>
                      <a:pt x="137" y="38"/>
                    </a:lnTo>
                    <a:lnTo>
                      <a:pt x="148" y="32"/>
                    </a:lnTo>
                    <a:lnTo>
                      <a:pt x="160" y="25"/>
                    </a:lnTo>
                    <a:lnTo>
                      <a:pt x="171" y="19"/>
                    </a:lnTo>
                    <a:lnTo>
                      <a:pt x="162" y="19"/>
                    </a:lnTo>
                    <a:lnTo>
                      <a:pt x="154" y="21"/>
                    </a:lnTo>
                    <a:lnTo>
                      <a:pt x="144" y="25"/>
                    </a:lnTo>
                    <a:lnTo>
                      <a:pt x="135" y="28"/>
                    </a:lnTo>
                    <a:lnTo>
                      <a:pt x="122" y="34"/>
                    </a:lnTo>
                    <a:lnTo>
                      <a:pt x="110" y="38"/>
                    </a:lnTo>
                    <a:lnTo>
                      <a:pt x="99" y="46"/>
                    </a:lnTo>
                    <a:lnTo>
                      <a:pt x="87" y="53"/>
                    </a:lnTo>
                    <a:lnTo>
                      <a:pt x="72" y="57"/>
                    </a:lnTo>
                    <a:lnTo>
                      <a:pt x="63" y="66"/>
                    </a:lnTo>
                    <a:lnTo>
                      <a:pt x="49" y="70"/>
                    </a:lnTo>
                    <a:lnTo>
                      <a:pt x="38" y="78"/>
                    </a:lnTo>
                    <a:lnTo>
                      <a:pt x="27" y="85"/>
                    </a:lnTo>
                    <a:lnTo>
                      <a:pt x="15" y="91"/>
                    </a:lnTo>
                    <a:lnTo>
                      <a:pt x="6" y="97"/>
                    </a:lnTo>
                    <a:lnTo>
                      <a:pt x="0" y="101"/>
                    </a:lnTo>
                    <a:lnTo>
                      <a:pt x="2" y="108"/>
                    </a:lnTo>
                    <a:lnTo>
                      <a:pt x="8" y="118"/>
                    </a:lnTo>
                    <a:lnTo>
                      <a:pt x="11" y="127"/>
                    </a:lnTo>
                    <a:lnTo>
                      <a:pt x="17" y="137"/>
                    </a:lnTo>
                    <a:lnTo>
                      <a:pt x="21" y="144"/>
                    </a:lnTo>
                    <a:lnTo>
                      <a:pt x="27" y="154"/>
                    </a:lnTo>
                    <a:lnTo>
                      <a:pt x="32" y="163"/>
                    </a:lnTo>
                    <a:lnTo>
                      <a:pt x="36" y="173"/>
                    </a:lnTo>
                    <a:lnTo>
                      <a:pt x="40" y="180"/>
                    </a:lnTo>
                    <a:lnTo>
                      <a:pt x="44" y="190"/>
                    </a:lnTo>
                    <a:lnTo>
                      <a:pt x="49" y="199"/>
                    </a:lnTo>
                    <a:lnTo>
                      <a:pt x="53" y="209"/>
                    </a:lnTo>
                    <a:lnTo>
                      <a:pt x="59" y="218"/>
                    </a:lnTo>
                    <a:lnTo>
                      <a:pt x="63" y="228"/>
                    </a:lnTo>
                    <a:lnTo>
                      <a:pt x="68" y="237"/>
                    </a:lnTo>
                    <a:lnTo>
                      <a:pt x="72" y="249"/>
                    </a:lnTo>
                    <a:lnTo>
                      <a:pt x="82" y="247"/>
                    </a:lnTo>
                    <a:lnTo>
                      <a:pt x="95" y="245"/>
                    </a:lnTo>
                    <a:lnTo>
                      <a:pt x="101" y="243"/>
                    </a:lnTo>
                    <a:lnTo>
                      <a:pt x="110" y="241"/>
                    </a:lnTo>
                    <a:lnTo>
                      <a:pt x="120" y="241"/>
                    </a:lnTo>
                    <a:lnTo>
                      <a:pt x="127" y="241"/>
                    </a:lnTo>
                    <a:lnTo>
                      <a:pt x="139" y="237"/>
                    </a:lnTo>
                    <a:lnTo>
                      <a:pt x="144" y="239"/>
                    </a:lnTo>
                    <a:lnTo>
                      <a:pt x="137" y="243"/>
                    </a:lnTo>
                    <a:lnTo>
                      <a:pt x="131" y="247"/>
                    </a:lnTo>
                    <a:lnTo>
                      <a:pt x="154" y="241"/>
                    </a:lnTo>
                    <a:lnTo>
                      <a:pt x="169" y="239"/>
                    </a:lnTo>
                    <a:lnTo>
                      <a:pt x="182" y="236"/>
                    </a:lnTo>
                    <a:lnTo>
                      <a:pt x="200" y="232"/>
                    </a:lnTo>
                    <a:lnTo>
                      <a:pt x="207" y="228"/>
                    </a:lnTo>
                    <a:lnTo>
                      <a:pt x="217" y="228"/>
                    </a:lnTo>
                    <a:lnTo>
                      <a:pt x="226" y="226"/>
                    </a:lnTo>
                    <a:lnTo>
                      <a:pt x="236" y="224"/>
                    </a:lnTo>
                    <a:lnTo>
                      <a:pt x="251" y="218"/>
                    </a:lnTo>
                    <a:lnTo>
                      <a:pt x="268" y="215"/>
                    </a:lnTo>
                    <a:lnTo>
                      <a:pt x="281" y="211"/>
                    </a:lnTo>
                    <a:lnTo>
                      <a:pt x="298" y="207"/>
                    </a:lnTo>
                    <a:lnTo>
                      <a:pt x="308" y="203"/>
                    </a:lnTo>
                    <a:lnTo>
                      <a:pt x="319" y="199"/>
                    </a:lnTo>
                    <a:lnTo>
                      <a:pt x="325" y="198"/>
                    </a:lnTo>
                    <a:lnTo>
                      <a:pt x="329" y="198"/>
                    </a:lnTo>
                    <a:lnTo>
                      <a:pt x="323" y="196"/>
                    </a:lnTo>
                    <a:lnTo>
                      <a:pt x="315" y="198"/>
                    </a:lnTo>
                    <a:lnTo>
                      <a:pt x="304" y="199"/>
                    </a:lnTo>
                    <a:lnTo>
                      <a:pt x="295" y="203"/>
                    </a:lnTo>
                    <a:lnTo>
                      <a:pt x="283" y="207"/>
                    </a:lnTo>
                    <a:lnTo>
                      <a:pt x="274" y="209"/>
                    </a:lnTo>
                    <a:lnTo>
                      <a:pt x="266" y="211"/>
                    </a:lnTo>
                    <a:lnTo>
                      <a:pt x="264" y="213"/>
                    </a:lnTo>
                    <a:lnTo>
                      <a:pt x="260" y="213"/>
                    </a:lnTo>
                    <a:lnTo>
                      <a:pt x="258" y="213"/>
                    </a:lnTo>
                    <a:lnTo>
                      <a:pt x="285" y="201"/>
                    </a:lnTo>
                    <a:lnTo>
                      <a:pt x="276" y="201"/>
                    </a:lnTo>
                    <a:lnTo>
                      <a:pt x="260" y="207"/>
                    </a:lnTo>
                    <a:lnTo>
                      <a:pt x="251" y="207"/>
                    </a:lnTo>
                    <a:lnTo>
                      <a:pt x="243" y="209"/>
                    </a:lnTo>
                    <a:lnTo>
                      <a:pt x="236" y="211"/>
                    </a:lnTo>
                    <a:lnTo>
                      <a:pt x="232" y="215"/>
                    </a:lnTo>
                    <a:lnTo>
                      <a:pt x="238" y="209"/>
                    </a:lnTo>
                    <a:lnTo>
                      <a:pt x="247" y="205"/>
                    </a:lnTo>
                    <a:lnTo>
                      <a:pt x="257" y="201"/>
                    </a:lnTo>
                    <a:lnTo>
                      <a:pt x="266" y="199"/>
                    </a:lnTo>
                    <a:lnTo>
                      <a:pt x="274" y="198"/>
                    </a:lnTo>
                    <a:lnTo>
                      <a:pt x="283" y="196"/>
                    </a:lnTo>
                    <a:lnTo>
                      <a:pt x="291" y="194"/>
                    </a:lnTo>
                    <a:lnTo>
                      <a:pt x="300" y="194"/>
                    </a:lnTo>
                    <a:lnTo>
                      <a:pt x="308" y="188"/>
                    </a:lnTo>
                    <a:lnTo>
                      <a:pt x="319" y="184"/>
                    </a:lnTo>
                    <a:lnTo>
                      <a:pt x="329" y="179"/>
                    </a:lnTo>
                    <a:lnTo>
                      <a:pt x="338" y="177"/>
                    </a:lnTo>
                    <a:lnTo>
                      <a:pt x="344" y="173"/>
                    </a:lnTo>
                    <a:lnTo>
                      <a:pt x="350" y="169"/>
                    </a:lnTo>
                    <a:lnTo>
                      <a:pt x="338" y="169"/>
                    </a:lnTo>
                    <a:lnTo>
                      <a:pt x="329" y="173"/>
                    </a:lnTo>
                    <a:lnTo>
                      <a:pt x="319" y="177"/>
                    </a:lnTo>
                    <a:lnTo>
                      <a:pt x="308" y="179"/>
                    </a:lnTo>
                    <a:lnTo>
                      <a:pt x="298" y="180"/>
                    </a:lnTo>
                    <a:lnTo>
                      <a:pt x="289" y="184"/>
                    </a:lnTo>
                    <a:lnTo>
                      <a:pt x="277" y="186"/>
                    </a:lnTo>
                    <a:lnTo>
                      <a:pt x="268" y="188"/>
                    </a:lnTo>
                    <a:lnTo>
                      <a:pt x="257" y="190"/>
                    </a:lnTo>
                    <a:lnTo>
                      <a:pt x="247" y="194"/>
                    </a:lnTo>
                    <a:lnTo>
                      <a:pt x="236" y="198"/>
                    </a:lnTo>
                    <a:lnTo>
                      <a:pt x="226" y="199"/>
                    </a:lnTo>
                    <a:lnTo>
                      <a:pt x="222" y="198"/>
                    </a:lnTo>
                    <a:lnTo>
                      <a:pt x="230" y="192"/>
                    </a:lnTo>
                    <a:lnTo>
                      <a:pt x="245" y="188"/>
                    </a:lnTo>
                    <a:lnTo>
                      <a:pt x="251" y="186"/>
                    </a:lnTo>
                    <a:lnTo>
                      <a:pt x="260" y="184"/>
                    </a:lnTo>
                    <a:lnTo>
                      <a:pt x="270" y="182"/>
                    </a:lnTo>
                    <a:lnTo>
                      <a:pt x="279" y="180"/>
                    </a:lnTo>
                    <a:lnTo>
                      <a:pt x="295" y="177"/>
                    </a:lnTo>
                    <a:lnTo>
                      <a:pt x="308" y="171"/>
                    </a:lnTo>
                    <a:lnTo>
                      <a:pt x="319" y="167"/>
                    </a:lnTo>
                    <a:lnTo>
                      <a:pt x="329" y="161"/>
                    </a:lnTo>
                    <a:lnTo>
                      <a:pt x="325" y="161"/>
                    </a:lnTo>
                    <a:lnTo>
                      <a:pt x="319" y="161"/>
                    </a:lnTo>
                    <a:lnTo>
                      <a:pt x="308" y="163"/>
                    </a:lnTo>
                    <a:lnTo>
                      <a:pt x="295" y="167"/>
                    </a:lnTo>
                    <a:lnTo>
                      <a:pt x="287" y="167"/>
                    </a:lnTo>
                    <a:lnTo>
                      <a:pt x="279" y="169"/>
                    </a:lnTo>
                    <a:lnTo>
                      <a:pt x="270" y="169"/>
                    </a:lnTo>
                    <a:lnTo>
                      <a:pt x="260" y="173"/>
                    </a:lnTo>
                    <a:lnTo>
                      <a:pt x="251" y="175"/>
                    </a:lnTo>
                    <a:lnTo>
                      <a:pt x="241" y="177"/>
                    </a:lnTo>
                    <a:lnTo>
                      <a:pt x="232" y="177"/>
                    </a:lnTo>
                    <a:lnTo>
                      <a:pt x="222" y="180"/>
                    </a:lnTo>
                    <a:lnTo>
                      <a:pt x="211" y="180"/>
                    </a:lnTo>
                    <a:lnTo>
                      <a:pt x="200" y="184"/>
                    </a:lnTo>
                    <a:lnTo>
                      <a:pt x="190" y="184"/>
                    </a:lnTo>
                    <a:lnTo>
                      <a:pt x="181" y="188"/>
                    </a:lnTo>
                    <a:lnTo>
                      <a:pt x="169" y="188"/>
                    </a:lnTo>
                    <a:lnTo>
                      <a:pt x="160" y="190"/>
                    </a:lnTo>
                    <a:lnTo>
                      <a:pt x="150" y="192"/>
                    </a:lnTo>
                    <a:lnTo>
                      <a:pt x="143" y="196"/>
                    </a:lnTo>
                    <a:lnTo>
                      <a:pt x="133" y="196"/>
                    </a:lnTo>
                    <a:lnTo>
                      <a:pt x="125" y="198"/>
                    </a:lnTo>
                    <a:lnTo>
                      <a:pt x="118" y="198"/>
                    </a:lnTo>
                    <a:lnTo>
                      <a:pt x="110" y="201"/>
                    </a:lnTo>
                    <a:lnTo>
                      <a:pt x="101" y="203"/>
                    </a:lnTo>
                    <a:lnTo>
                      <a:pt x="93" y="207"/>
                    </a:lnTo>
                    <a:lnTo>
                      <a:pt x="89" y="196"/>
                    </a:lnTo>
                    <a:lnTo>
                      <a:pt x="84" y="186"/>
                    </a:lnTo>
                    <a:lnTo>
                      <a:pt x="80" y="175"/>
                    </a:lnTo>
                    <a:lnTo>
                      <a:pt x="76" y="163"/>
                    </a:lnTo>
                    <a:lnTo>
                      <a:pt x="72" y="152"/>
                    </a:lnTo>
                    <a:lnTo>
                      <a:pt x="67" y="141"/>
                    </a:lnTo>
                    <a:lnTo>
                      <a:pt x="63" y="131"/>
                    </a:lnTo>
                    <a:lnTo>
                      <a:pt x="59" y="122"/>
                    </a:lnTo>
                    <a:lnTo>
                      <a:pt x="70" y="118"/>
                    </a:lnTo>
                    <a:lnTo>
                      <a:pt x="82" y="112"/>
                    </a:lnTo>
                    <a:lnTo>
                      <a:pt x="95" y="108"/>
                    </a:lnTo>
                    <a:lnTo>
                      <a:pt x="108" y="103"/>
                    </a:lnTo>
                    <a:lnTo>
                      <a:pt x="120" y="99"/>
                    </a:lnTo>
                    <a:lnTo>
                      <a:pt x="131" y="93"/>
                    </a:lnTo>
                    <a:lnTo>
                      <a:pt x="144" y="87"/>
                    </a:lnTo>
                    <a:lnTo>
                      <a:pt x="158" y="85"/>
                    </a:lnTo>
                    <a:lnTo>
                      <a:pt x="169" y="78"/>
                    </a:lnTo>
                    <a:lnTo>
                      <a:pt x="181" y="74"/>
                    </a:lnTo>
                    <a:lnTo>
                      <a:pt x="194" y="68"/>
                    </a:lnTo>
                    <a:lnTo>
                      <a:pt x="207" y="65"/>
                    </a:lnTo>
                    <a:lnTo>
                      <a:pt x="219" y="59"/>
                    </a:lnTo>
                    <a:lnTo>
                      <a:pt x="232" y="55"/>
                    </a:lnTo>
                    <a:lnTo>
                      <a:pt x="243" y="49"/>
                    </a:lnTo>
                    <a:lnTo>
                      <a:pt x="258" y="46"/>
                    </a:lnTo>
                    <a:lnTo>
                      <a:pt x="270" y="38"/>
                    </a:lnTo>
                    <a:lnTo>
                      <a:pt x="258" y="36"/>
                    </a:lnTo>
                    <a:lnTo>
                      <a:pt x="247" y="40"/>
                    </a:lnTo>
                    <a:lnTo>
                      <a:pt x="232" y="47"/>
                    </a:lnTo>
                    <a:lnTo>
                      <a:pt x="219" y="57"/>
                    </a:lnTo>
                    <a:lnTo>
                      <a:pt x="201" y="63"/>
                    </a:lnTo>
                    <a:lnTo>
                      <a:pt x="188" y="70"/>
                    </a:lnTo>
                    <a:lnTo>
                      <a:pt x="177" y="74"/>
                    </a:lnTo>
                    <a:lnTo>
                      <a:pt x="169" y="76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0" name="Freeform 106"/>
              <p:cNvSpPr>
                <a:spLocks/>
              </p:cNvSpPr>
              <p:nvPr/>
            </p:nvSpPr>
            <p:spPr bwMode="auto">
              <a:xfrm>
                <a:off x="1747" y="1576"/>
                <a:ext cx="201" cy="148"/>
              </a:xfrm>
              <a:custGeom>
                <a:avLst/>
                <a:gdLst>
                  <a:gd name="T0" fmla="*/ 21 w 403"/>
                  <a:gd name="T1" fmla="*/ 28 h 294"/>
                  <a:gd name="T2" fmla="*/ 12 w 403"/>
                  <a:gd name="T3" fmla="*/ 31 h 294"/>
                  <a:gd name="T4" fmla="*/ 6 w 403"/>
                  <a:gd name="T5" fmla="*/ 34 h 294"/>
                  <a:gd name="T6" fmla="*/ 13 w 403"/>
                  <a:gd name="T7" fmla="*/ 31 h 294"/>
                  <a:gd name="T8" fmla="*/ 18 w 403"/>
                  <a:gd name="T9" fmla="*/ 30 h 294"/>
                  <a:gd name="T10" fmla="*/ 12 w 403"/>
                  <a:gd name="T11" fmla="*/ 34 h 294"/>
                  <a:gd name="T12" fmla="*/ 5 w 403"/>
                  <a:gd name="T13" fmla="*/ 37 h 294"/>
                  <a:gd name="T14" fmla="*/ 8 w 403"/>
                  <a:gd name="T15" fmla="*/ 36 h 294"/>
                  <a:gd name="T16" fmla="*/ 14 w 403"/>
                  <a:gd name="T17" fmla="*/ 34 h 294"/>
                  <a:gd name="T18" fmla="*/ 17 w 403"/>
                  <a:gd name="T19" fmla="*/ 33 h 294"/>
                  <a:gd name="T20" fmla="*/ 20 w 403"/>
                  <a:gd name="T21" fmla="*/ 33 h 294"/>
                  <a:gd name="T22" fmla="*/ 27 w 403"/>
                  <a:gd name="T23" fmla="*/ 31 h 294"/>
                  <a:gd name="T24" fmla="*/ 31 w 403"/>
                  <a:gd name="T25" fmla="*/ 29 h 294"/>
                  <a:gd name="T26" fmla="*/ 37 w 403"/>
                  <a:gd name="T27" fmla="*/ 28 h 294"/>
                  <a:gd name="T28" fmla="*/ 27 w 403"/>
                  <a:gd name="T29" fmla="*/ 31 h 294"/>
                  <a:gd name="T30" fmla="*/ 25 w 403"/>
                  <a:gd name="T31" fmla="*/ 34 h 294"/>
                  <a:gd name="T32" fmla="*/ 30 w 403"/>
                  <a:gd name="T33" fmla="*/ 31 h 294"/>
                  <a:gd name="T34" fmla="*/ 36 w 403"/>
                  <a:gd name="T35" fmla="*/ 30 h 294"/>
                  <a:gd name="T36" fmla="*/ 44 w 403"/>
                  <a:gd name="T37" fmla="*/ 27 h 294"/>
                  <a:gd name="T38" fmla="*/ 50 w 403"/>
                  <a:gd name="T39" fmla="*/ 26 h 294"/>
                  <a:gd name="T40" fmla="*/ 46 w 403"/>
                  <a:gd name="T41" fmla="*/ 18 h 294"/>
                  <a:gd name="T42" fmla="*/ 43 w 403"/>
                  <a:gd name="T43" fmla="*/ 10 h 294"/>
                  <a:gd name="T44" fmla="*/ 39 w 403"/>
                  <a:gd name="T45" fmla="*/ 3 h 294"/>
                  <a:gd name="T46" fmla="*/ 34 w 403"/>
                  <a:gd name="T47" fmla="*/ 1 h 294"/>
                  <a:gd name="T48" fmla="*/ 32 w 403"/>
                  <a:gd name="T49" fmla="*/ 1 h 294"/>
                  <a:gd name="T50" fmla="*/ 26 w 403"/>
                  <a:gd name="T51" fmla="*/ 1 h 294"/>
                  <a:gd name="T52" fmla="*/ 17 w 403"/>
                  <a:gd name="T53" fmla="*/ 1 h 294"/>
                  <a:gd name="T54" fmla="*/ 8 w 403"/>
                  <a:gd name="T55" fmla="*/ 3 h 294"/>
                  <a:gd name="T56" fmla="*/ 4 w 403"/>
                  <a:gd name="T57" fmla="*/ 4 h 294"/>
                  <a:gd name="T58" fmla="*/ 13 w 403"/>
                  <a:gd name="T59" fmla="*/ 3 h 294"/>
                  <a:gd name="T60" fmla="*/ 10 w 403"/>
                  <a:gd name="T61" fmla="*/ 4 h 294"/>
                  <a:gd name="T62" fmla="*/ 16 w 403"/>
                  <a:gd name="T63" fmla="*/ 3 h 294"/>
                  <a:gd name="T64" fmla="*/ 15 w 403"/>
                  <a:gd name="T65" fmla="*/ 3 h 294"/>
                  <a:gd name="T66" fmla="*/ 7 w 403"/>
                  <a:gd name="T67" fmla="*/ 5 h 294"/>
                  <a:gd name="T68" fmla="*/ 0 w 403"/>
                  <a:gd name="T69" fmla="*/ 6 h 294"/>
                  <a:gd name="T70" fmla="*/ 6 w 403"/>
                  <a:gd name="T71" fmla="*/ 7 h 294"/>
                  <a:gd name="T72" fmla="*/ 12 w 403"/>
                  <a:gd name="T73" fmla="*/ 6 h 294"/>
                  <a:gd name="T74" fmla="*/ 18 w 403"/>
                  <a:gd name="T75" fmla="*/ 5 h 294"/>
                  <a:gd name="T76" fmla="*/ 18 w 403"/>
                  <a:gd name="T77" fmla="*/ 6 h 294"/>
                  <a:gd name="T78" fmla="*/ 12 w 403"/>
                  <a:gd name="T79" fmla="*/ 6 h 294"/>
                  <a:gd name="T80" fmla="*/ 5 w 403"/>
                  <a:gd name="T81" fmla="*/ 7 h 294"/>
                  <a:gd name="T82" fmla="*/ 4 w 403"/>
                  <a:gd name="T83" fmla="*/ 8 h 294"/>
                  <a:gd name="T84" fmla="*/ 10 w 403"/>
                  <a:gd name="T85" fmla="*/ 8 h 294"/>
                  <a:gd name="T86" fmla="*/ 16 w 403"/>
                  <a:gd name="T87" fmla="*/ 7 h 294"/>
                  <a:gd name="T88" fmla="*/ 23 w 403"/>
                  <a:gd name="T89" fmla="*/ 6 h 294"/>
                  <a:gd name="T90" fmla="*/ 30 w 403"/>
                  <a:gd name="T91" fmla="*/ 6 h 294"/>
                  <a:gd name="T92" fmla="*/ 37 w 403"/>
                  <a:gd name="T93" fmla="*/ 8 h 294"/>
                  <a:gd name="T94" fmla="*/ 39 w 403"/>
                  <a:gd name="T95" fmla="*/ 15 h 294"/>
                  <a:gd name="T96" fmla="*/ 41 w 403"/>
                  <a:gd name="T97" fmla="*/ 22 h 294"/>
                  <a:gd name="T98" fmla="*/ 35 w 403"/>
                  <a:gd name="T99" fmla="*/ 24 h 294"/>
                  <a:gd name="T100" fmla="*/ 29 w 403"/>
                  <a:gd name="T101" fmla="*/ 25 h 294"/>
                  <a:gd name="T102" fmla="*/ 23 w 403"/>
                  <a:gd name="T103" fmla="*/ 26 h 294"/>
                  <a:gd name="T104" fmla="*/ 15 w 403"/>
                  <a:gd name="T105" fmla="*/ 28 h 294"/>
                  <a:gd name="T106" fmla="*/ 7 w 403"/>
                  <a:gd name="T107" fmla="*/ 32 h 294"/>
                  <a:gd name="T108" fmla="*/ 16 w 403"/>
                  <a:gd name="T109" fmla="*/ 29 h 2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3"/>
                  <a:gd name="T166" fmla="*/ 0 h 294"/>
                  <a:gd name="T167" fmla="*/ 403 w 403"/>
                  <a:gd name="T168" fmla="*/ 294 h 2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3" h="294">
                    <a:moveTo>
                      <a:pt x="129" y="228"/>
                    </a:moveTo>
                    <a:lnTo>
                      <a:pt x="139" y="222"/>
                    </a:lnTo>
                    <a:lnTo>
                      <a:pt x="148" y="218"/>
                    </a:lnTo>
                    <a:lnTo>
                      <a:pt x="158" y="214"/>
                    </a:lnTo>
                    <a:lnTo>
                      <a:pt x="169" y="216"/>
                    </a:lnTo>
                    <a:lnTo>
                      <a:pt x="158" y="218"/>
                    </a:lnTo>
                    <a:lnTo>
                      <a:pt x="143" y="224"/>
                    </a:lnTo>
                    <a:lnTo>
                      <a:pt x="129" y="231"/>
                    </a:lnTo>
                    <a:lnTo>
                      <a:pt x="114" y="237"/>
                    </a:lnTo>
                    <a:lnTo>
                      <a:pt x="99" y="243"/>
                    </a:lnTo>
                    <a:lnTo>
                      <a:pt x="86" y="248"/>
                    </a:lnTo>
                    <a:lnTo>
                      <a:pt x="72" y="254"/>
                    </a:lnTo>
                    <a:lnTo>
                      <a:pt x="61" y="260"/>
                    </a:lnTo>
                    <a:lnTo>
                      <a:pt x="48" y="271"/>
                    </a:lnTo>
                    <a:lnTo>
                      <a:pt x="51" y="269"/>
                    </a:lnTo>
                    <a:lnTo>
                      <a:pt x="63" y="266"/>
                    </a:lnTo>
                    <a:lnTo>
                      <a:pt x="78" y="260"/>
                    </a:lnTo>
                    <a:lnTo>
                      <a:pt x="95" y="254"/>
                    </a:lnTo>
                    <a:lnTo>
                      <a:pt x="103" y="250"/>
                    </a:lnTo>
                    <a:lnTo>
                      <a:pt x="110" y="247"/>
                    </a:lnTo>
                    <a:lnTo>
                      <a:pt x="120" y="243"/>
                    </a:lnTo>
                    <a:lnTo>
                      <a:pt x="129" y="241"/>
                    </a:lnTo>
                    <a:lnTo>
                      <a:pt x="143" y="237"/>
                    </a:lnTo>
                    <a:lnTo>
                      <a:pt x="154" y="235"/>
                    </a:lnTo>
                    <a:lnTo>
                      <a:pt x="148" y="239"/>
                    </a:lnTo>
                    <a:lnTo>
                      <a:pt x="146" y="241"/>
                    </a:lnTo>
                    <a:lnTo>
                      <a:pt x="133" y="247"/>
                    </a:lnTo>
                    <a:lnTo>
                      <a:pt x="122" y="250"/>
                    </a:lnTo>
                    <a:lnTo>
                      <a:pt x="108" y="258"/>
                    </a:lnTo>
                    <a:lnTo>
                      <a:pt x="97" y="264"/>
                    </a:lnTo>
                    <a:lnTo>
                      <a:pt x="84" y="269"/>
                    </a:lnTo>
                    <a:lnTo>
                      <a:pt x="70" y="275"/>
                    </a:lnTo>
                    <a:lnTo>
                      <a:pt x="61" y="281"/>
                    </a:lnTo>
                    <a:lnTo>
                      <a:pt x="51" y="286"/>
                    </a:lnTo>
                    <a:lnTo>
                      <a:pt x="44" y="290"/>
                    </a:lnTo>
                    <a:lnTo>
                      <a:pt x="42" y="294"/>
                    </a:lnTo>
                    <a:lnTo>
                      <a:pt x="44" y="292"/>
                    </a:lnTo>
                    <a:lnTo>
                      <a:pt x="49" y="290"/>
                    </a:lnTo>
                    <a:lnTo>
                      <a:pt x="57" y="288"/>
                    </a:lnTo>
                    <a:lnTo>
                      <a:pt x="67" y="285"/>
                    </a:lnTo>
                    <a:lnTo>
                      <a:pt x="76" y="281"/>
                    </a:lnTo>
                    <a:lnTo>
                      <a:pt x="87" y="277"/>
                    </a:lnTo>
                    <a:lnTo>
                      <a:pt x="97" y="273"/>
                    </a:lnTo>
                    <a:lnTo>
                      <a:pt x="108" y="271"/>
                    </a:lnTo>
                    <a:lnTo>
                      <a:pt x="118" y="266"/>
                    </a:lnTo>
                    <a:lnTo>
                      <a:pt x="127" y="262"/>
                    </a:lnTo>
                    <a:lnTo>
                      <a:pt x="135" y="260"/>
                    </a:lnTo>
                    <a:lnTo>
                      <a:pt x="141" y="260"/>
                    </a:lnTo>
                    <a:lnTo>
                      <a:pt x="143" y="260"/>
                    </a:lnTo>
                    <a:lnTo>
                      <a:pt x="139" y="264"/>
                    </a:lnTo>
                    <a:lnTo>
                      <a:pt x="131" y="271"/>
                    </a:lnTo>
                    <a:lnTo>
                      <a:pt x="139" y="271"/>
                    </a:lnTo>
                    <a:lnTo>
                      <a:pt x="152" y="267"/>
                    </a:lnTo>
                    <a:lnTo>
                      <a:pt x="162" y="262"/>
                    </a:lnTo>
                    <a:lnTo>
                      <a:pt x="173" y="258"/>
                    </a:lnTo>
                    <a:lnTo>
                      <a:pt x="184" y="252"/>
                    </a:lnTo>
                    <a:lnTo>
                      <a:pt x="198" y="250"/>
                    </a:lnTo>
                    <a:lnTo>
                      <a:pt x="207" y="245"/>
                    </a:lnTo>
                    <a:lnTo>
                      <a:pt x="217" y="241"/>
                    </a:lnTo>
                    <a:lnTo>
                      <a:pt x="222" y="237"/>
                    </a:lnTo>
                    <a:lnTo>
                      <a:pt x="228" y="237"/>
                    </a:lnTo>
                    <a:lnTo>
                      <a:pt x="232" y="235"/>
                    </a:lnTo>
                    <a:lnTo>
                      <a:pt x="239" y="235"/>
                    </a:lnTo>
                    <a:lnTo>
                      <a:pt x="249" y="231"/>
                    </a:lnTo>
                    <a:lnTo>
                      <a:pt x="258" y="229"/>
                    </a:lnTo>
                    <a:lnTo>
                      <a:pt x="268" y="226"/>
                    </a:lnTo>
                    <a:lnTo>
                      <a:pt x="277" y="222"/>
                    </a:lnTo>
                    <a:lnTo>
                      <a:pt x="287" y="222"/>
                    </a:lnTo>
                    <a:lnTo>
                      <a:pt x="296" y="222"/>
                    </a:lnTo>
                    <a:lnTo>
                      <a:pt x="281" y="228"/>
                    </a:lnTo>
                    <a:lnTo>
                      <a:pt x="268" y="231"/>
                    </a:lnTo>
                    <a:lnTo>
                      <a:pt x="253" y="237"/>
                    </a:lnTo>
                    <a:lnTo>
                      <a:pt x="238" y="241"/>
                    </a:lnTo>
                    <a:lnTo>
                      <a:pt x="222" y="247"/>
                    </a:lnTo>
                    <a:lnTo>
                      <a:pt x="207" y="250"/>
                    </a:lnTo>
                    <a:lnTo>
                      <a:pt x="194" y="258"/>
                    </a:lnTo>
                    <a:lnTo>
                      <a:pt x="186" y="267"/>
                    </a:lnTo>
                    <a:lnTo>
                      <a:pt x="192" y="266"/>
                    </a:lnTo>
                    <a:lnTo>
                      <a:pt x="200" y="267"/>
                    </a:lnTo>
                    <a:lnTo>
                      <a:pt x="205" y="262"/>
                    </a:lnTo>
                    <a:lnTo>
                      <a:pt x="215" y="258"/>
                    </a:lnTo>
                    <a:lnTo>
                      <a:pt x="226" y="252"/>
                    </a:lnTo>
                    <a:lnTo>
                      <a:pt x="239" y="250"/>
                    </a:lnTo>
                    <a:lnTo>
                      <a:pt x="247" y="247"/>
                    </a:lnTo>
                    <a:lnTo>
                      <a:pt x="255" y="243"/>
                    </a:lnTo>
                    <a:lnTo>
                      <a:pt x="264" y="241"/>
                    </a:lnTo>
                    <a:lnTo>
                      <a:pt x="274" y="239"/>
                    </a:lnTo>
                    <a:lnTo>
                      <a:pt x="281" y="235"/>
                    </a:lnTo>
                    <a:lnTo>
                      <a:pt x="291" y="233"/>
                    </a:lnTo>
                    <a:lnTo>
                      <a:pt x="300" y="231"/>
                    </a:lnTo>
                    <a:lnTo>
                      <a:pt x="310" y="229"/>
                    </a:lnTo>
                    <a:lnTo>
                      <a:pt x="327" y="222"/>
                    </a:lnTo>
                    <a:lnTo>
                      <a:pt x="344" y="218"/>
                    </a:lnTo>
                    <a:lnTo>
                      <a:pt x="357" y="212"/>
                    </a:lnTo>
                    <a:lnTo>
                      <a:pt x="374" y="210"/>
                    </a:lnTo>
                    <a:lnTo>
                      <a:pt x="386" y="205"/>
                    </a:lnTo>
                    <a:lnTo>
                      <a:pt x="395" y="203"/>
                    </a:lnTo>
                    <a:lnTo>
                      <a:pt x="399" y="201"/>
                    </a:lnTo>
                    <a:lnTo>
                      <a:pt x="403" y="201"/>
                    </a:lnTo>
                    <a:lnTo>
                      <a:pt x="395" y="188"/>
                    </a:lnTo>
                    <a:lnTo>
                      <a:pt x="390" y="176"/>
                    </a:lnTo>
                    <a:lnTo>
                      <a:pt x="384" y="163"/>
                    </a:lnTo>
                    <a:lnTo>
                      <a:pt x="378" y="152"/>
                    </a:lnTo>
                    <a:lnTo>
                      <a:pt x="372" y="138"/>
                    </a:lnTo>
                    <a:lnTo>
                      <a:pt x="365" y="127"/>
                    </a:lnTo>
                    <a:lnTo>
                      <a:pt x="361" y="114"/>
                    </a:lnTo>
                    <a:lnTo>
                      <a:pt x="355" y="102"/>
                    </a:lnTo>
                    <a:lnTo>
                      <a:pt x="350" y="91"/>
                    </a:lnTo>
                    <a:lnTo>
                      <a:pt x="344" y="77"/>
                    </a:lnTo>
                    <a:lnTo>
                      <a:pt x="336" y="64"/>
                    </a:lnTo>
                    <a:lnTo>
                      <a:pt x="333" y="53"/>
                    </a:lnTo>
                    <a:lnTo>
                      <a:pt x="327" y="41"/>
                    </a:lnTo>
                    <a:lnTo>
                      <a:pt x="321" y="30"/>
                    </a:lnTo>
                    <a:lnTo>
                      <a:pt x="317" y="17"/>
                    </a:lnTo>
                    <a:lnTo>
                      <a:pt x="312" y="5"/>
                    </a:lnTo>
                    <a:lnTo>
                      <a:pt x="302" y="3"/>
                    </a:lnTo>
                    <a:lnTo>
                      <a:pt x="295" y="3"/>
                    </a:lnTo>
                    <a:lnTo>
                      <a:pt x="285" y="3"/>
                    </a:lnTo>
                    <a:lnTo>
                      <a:pt x="276" y="3"/>
                    </a:lnTo>
                    <a:lnTo>
                      <a:pt x="266" y="3"/>
                    </a:lnTo>
                    <a:lnTo>
                      <a:pt x="257" y="3"/>
                    </a:lnTo>
                    <a:lnTo>
                      <a:pt x="247" y="3"/>
                    </a:lnTo>
                    <a:lnTo>
                      <a:pt x="243" y="3"/>
                    </a:lnTo>
                    <a:lnTo>
                      <a:pt x="257" y="1"/>
                    </a:lnTo>
                    <a:lnTo>
                      <a:pt x="270" y="1"/>
                    </a:lnTo>
                    <a:lnTo>
                      <a:pt x="257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13" y="1"/>
                    </a:lnTo>
                    <a:lnTo>
                      <a:pt x="198" y="1"/>
                    </a:lnTo>
                    <a:lnTo>
                      <a:pt x="184" y="1"/>
                    </a:lnTo>
                    <a:lnTo>
                      <a:pt x="169" y="3"/>
                    </a:lnTo>
                    <a:lnTo>
                      <a:pt x="156" y="5"/>
                    </a:lnTo>
                    <a:lnTo>
                      <a:pt x="139" y="5"/>
                    </a:lnTo>
                    <a:lnTo>
                      <a:pt x="125" y="9"/>
                    </a:lnTo>
                    <a:lnTo>
                      <a:pt x="110" y="11"/>
                    </a:lnTo>
                    <a:lnTo>
                      <a:pt x="97" y="13"/>
                    </a:lnTo>
                    <a:lnTo>
                      <a:pt x="82" y="15"/>
                    </a:lnTo>
                    <a:lnTo>
                      <a:pt x="68" y="19"/>
                    </a:lnTo>
                    <a:lnTo>
                      <a:pt x="55" y="20"/>
                    </a:lnTo>
                    <a:lnTo>
                      <a:pt x="42" y="22"/>
                    </a:lnTo>
                    <a:lnTo>
                      <a:pt x="30" y="22"/>
                    </a:lnTo>
                    <a:lnTo>
                      <a:pt x="27" y="24"/>
                    </a:lnTo>
                    <a:lnTo>
                      <a:pt x="32" y="26"/>
                    </a:lnTo>
                    <a:lnTo>
                      <a:pt x="40" y="26"/>
                    </a:lnTo>
                    <a:lnTo>
                      <a:pt x="48" y="26"/>
                    </a:lnTo>
                    <a:lnTo>
                      <a:pt x="53" y="26"/>
                    </a:lnTo>
                    <a:lnTo>
                      <a:pt x="59" y="26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82" y="24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9" y="28"/>
                    </a:lnTo>
                    <a:lnTo>
                      <a:pt x="97" y="26"/>
                    </a:lnTo>
                    <a:lnTo>
                      <a:pt x="108" y="26"/>
                    </a:lnTo>
                    <a:lnTo>
                      <a:pt x="118" y="22"/>
                    </a:lnTo>
                    <a:lnTo>
                      <a:pt x="129" y="22"/>
                    </a:lnTo>
                    <a:lnTo>
                      <a:pt x="137" y="20"/>
                    </a:lnTo>
                    <a:lnTo>
                      <a:pt x="144" y="20"/>
                    </a:lnTo>
                    <a:lnTo>
                      <a:pt x="139" y="22"/>
                    </a:lnTo>
                    <a:lnTo>
                      <a:pt x="129" y="22"/>
                    </a:lnTo>
                    <a:lnTo>
                      <a:pt x="120" y="24"/>
                    </a:lnTo>
                    <a:lnTo>
                      <a:pt x="110" y="28"/>
                    </a:lnTo>
                    <a:lnTo>
                      <a:pt x="99" y="28"/>
                    </a:lnTo>
                    <a:lnTo>
                      <a:pt x="87" y="32"/>
                    </a:lnTo>
                    <a:lnTo>
                      <a:pt x="74" y="32"/>
                    </a:lnTo>
                    <a:lnTo>
                      <a:pt x="63" y="34"/>
                    </a:lnTo>
                    <a:lnTo>
                      <a:pt x="49" y="34"/>
                    </a:lnTo>
                    <a:lnTo>
                      <a:pt x="38" y="38"/>
                    </a:lnTo>
                    <a:lnTo>
                      <a:pt x="27" y="38"/>
                    </a:lnTo>
                    <a:lnTo>
                      <a:pt x="19" y="41"/>
                    </a:lnTo>
                    <a:lnTo>
                      <a:pt x="4" y="45"/>
                    </a:lnTo>
                    <a:lnTo>
                      <a:pt x="0" y="51"/>
                    </a:lnTo>
                    <a:lnTo>
                      <a:pt x="10" y="51"/>
                    </a:lnTo>
                    <a:lnTo>
                      <a:pt x="19" y="51"/>
                    </a:lnTo>
                    <a:lnTo>
                      <a:pt x="32" y="49"/>
                    </a:lnTo>
                    <a:lnTo>
                      <a:pt x="48" y="49"/>
                    </a:lnTo>
                    <a:lnTo>
                      <a:pt x="61" y="45"/>
                    </a:lnTo>
                    <a:lnTo>
                      <a:pt x="74" y="45"/>
                    </a:lnTo>
                    <a:lnTo>
                      <a:pt x="87" y="43"/>
                    </a:lnTo>
                    <a:lnTo>
                      <a:pt x="99" y="43"/>
                    </a:lnTo>
                    <a:lnTo>
                      <a:pt x="101" y="43"/>
                    </a:lnTo>
                    <a:lnTo>
                      <a:pt x="108" y="41"/>
                    </a:lnTo>
                    <a:lnTo>
                      <a:pt x="118" y="39"/>
                    </a:lnTo>
                    <a:lnTo>
                      <a:pt x="127" y="39"/>
                    </a:lnTo>
                    <a:lnTo>
                      <a:pt x="137" y="36"/>
                    </a:lnTo>
                    <a:lnTo>
                      <a:pt x="146" y="36"/>
                    </a:lnTo>
                    <a:lnTo>
                      <a:pt x="152" y="36"/>
                    </a:lnTo>
                    <a:lnTo>
                      <a:pt x="158" y="39"/>
                    </a:lnTo>
                    <a:lnTo>
                      <a:pt x="154" y="43"/>
                    </a:lnTo>
                    <a:lnTo>
                      <a:pt x="148" y="43"/>
                    </a:lnTo>
                    <a:lnTo>
                      <a:pt x="144" y="43"/>
                    </a:lnTo>
                    <a:lnTo>
                      <a:pt x="137" y="43"/>
                    </a:lnTo>
                    <a:lnTo>
                      <a:pt x="129" y="43"/>
                    </a:lnTo>
                    <a:lnTo>
                      <a:pt x="118" y="43"/>
                    </a:lnTo>
                    <a:lnTo>
                      <a:pt x="108" y="45"/>
                    </a:lnTo>
                    <a:lnTo>
                      <a:pt x="97" y="47"/>
                    </a:lnTo>
                    <a:lnTo>
                      <a:pt x="86" y="49"/>
                    </a:lnTo>
                    <a:lnTo>
                      <a:pt x="72" y="49"/>
                    </a:lnTo>
                    <a:lnTo>
                      <a:pt x="61" y="51"/>
                    </a:lnTo>
                    <a:lnTo>
                      <a:pt x="49" y="53"/>
                    </a:lnTo>
                    <a:lnTo>
                      <a:pt x="42" y="53"/>
                    </a:lnTo>
                    <a:lnTo>
                      <a:pt x="32" y="53"/>
                    </a:lnTo>
                    <a:lnTo>
                      <a:pt x="29" y="55"/>
                    </a:lnTo>
                    <a:lnTo>
                      <a:pt x="23" y="57"/>
                    </a:lnTo>
                    <a:lnTo>
                      <a:pt x="23" y="60"/>
                    </a:lnTo>
                    <a:lnTo>
                      <a:pt x="36" y="62"/>
                    </a:lnTo>
                    <a:lnTo>
                      <a:pt x="46" y="60"/>
                    </a:lnTo>
                    <a:lnTo>
                      <a:pt x="55" y="60"/>
                    </a:lnTo>
                    <a:lnTo>
                      <a:pt x="65" y="60"/>
                    </a:lnTo>
                    <a:lnTo>
                      <a:pt x="74" y="60"/>
                    </a:lnTo>
                    <a:lnTo>
                      <a:pt x="84" y="58"/>
                    </a:lnTo>
                    <a:lnTo>
                      <a:pt x="93" y="58"/>
                    </a:lnTo>
                    <a:lnTo>
                      <a:pt x="103" y="58"/>
                    </a:lnTo>
                    <a:lnTo>
                      <a:pt x="114" y="58"/>
                    </a:lnTo>
                    <a:lnTo>
                      <a:pt x="124" y="55"/>
                    </a:lnTo>
                    <a:lnTo>
                      <a:pt x="135" y="53"/>
                    </a:lnTo>
                    <a:lnTo>
                      <a:pt x="146" y="51"/>
                    </a:lnTo>
                    <a:lnTo>
                      <a:pt x="158" y="51"/>
                    </a:lnTo>
                    <a:lnTo>
                      <a:pt x="167" y="49"/>
                    </a:lnTo>
                    <a:lnTo>
                      <a:pt x="179" y="47"/>
                    </a:lnTo>
                    <a:lnTo>
                      <a:pt x="188" y="47"/>
                    </a:lnTo>
                    <a:lnTo>
                      <a:pt x="201" y="47"/>
                    </a:lnTo>
                    <a:lnTo>
                      <a:pt x="211" y="45"/>
                    </a:lnTo>
                    <a:lnTo>
                      <a:pt x="222" y="45"/>
                    </a:lnTo>
                    <a:lnTo>
                      <a:pt x="234" y="45"/>
                    </a:lnTo>
                    <a:lnTo>
                      <a:pt x="247" y="45"/>
                    </a:lnTo>
                    <a:lnTo>
                      <a:pt x="257" y="45"/>
                    </a:lnTo>
                    <a:lnTo>
                      <a:pt x="268" y="45"/>
                    </a:lnTo>
                    <a:lnTo>
                      <a:pt x="277" y="45"/>
                    </a:lnTo>
                    <a:lnTo>
                      <a:pt x="291" y="45"/>
                    </a:lnTo>
                    <a:lnTo>
                      <a:pt x="296" y="60"/>
                    </a:lnTo>
                    <a:lnTo>
                      <a:pt x="302" y="77"/>
                    </a:lnTo>
                    <a:lnTo>
                      <a:pt x="306" y="85"/>
                    </a:lnTo>
                    <a:lnTo>
                      <a:pt x="308" y="95"/>
                    </a:lnTo>
                    <a:lnTo>
                      <a:pt x="312" y="104"/>
                    </a:lnTo>
                    <a:lnTo>
                      <a:pt x="317" y="114"/>
                    </a:lnTo>
                    <a:lnTo>
                      <a:pt x="323" y="131"/>
                    </a:lnTo>
                    <a:lnTo>
                      <a:pt x="329" y="148"/>
                    </a:lnTo>
                    <a:lnTo>
                      <a:pt x="336" y="161"/>
                    </a:lnTo>
                    <a:lnTo>
                      <a:pt x="342" y="171"/>
                    </a:lnTo>
                    <a:lnTo>
                      <a:pt x="331" y="171"/>
                    </a:lnTo>
                    <a:lnTo>
                      <a:pt x="321" y="174"/>
                    </a:lnTo>
                    <a:lnTo>
                      <a:pt x="312" y="176"/>
                    </a:lnTo>
                    <a:lnTo>
                      <a:pt x="302" y="180"/>
                    </a:lnTo>
                    <a:lnTo>
                      <a:pt x="291" y="180"/>
                    </a:lnTo>
                    <a:lnTo>
                      <a:pt x="281" y="184"/>
                    </a:lnTo>
                    <a:lnTo>
                      <a:pt x="272" y="186"/>
                    </a:lnTo>
                    <a:lnTo>
                      <a:pt x="262" y="190"/>
                    </a:lnTo>
                    <a:lnTo>
                      <a:pt x="251" y="191"/>
                    </a:lnTo>
                    <a:lnTo>
                      <a:pt x="241" y="191"/>
                    </a:lnTo>
                    <a:lnTo>
                      <a:pt x="232" y="193"/>
                    </a:lnTo>
                    <a:lnTo>
                      <a:pt x="222" y="197"/>
                    </a:lnTo>
                    <a:lnTo>
                      <a:pt x="213" y="199"/>
                    </a:lnTo>
                    <a:lnTo>
                      <a:pt x="203" y="201"/>
                    </a:lnTo>
                    <a:lnTo>
                      <a:pt x="194" y="203"/>
                    </a:lnTo>
                    <a:lnTo>
                      <a:pt x="184" y="207"/>
                    </a:lnTo>
                    <a:lnTo>
                      <a:pt x="171" y="207"/>
                    </a:lnTo>
                    <a:lnTo>
                      <a:pt x="160" y="210"/>
                    </a:lnTo>
                    <a:lnTo>
                      <a:pt x="148" y="214"/>
                    </a:lnTo>
                    <a:lnTo>
                      <a:pt x="139" y="220"/>
                    </a:lnTo>
                    <a:lnTo>
                      <a:pt x="125" y="222"/>
                    </a:lnTo>
                    <a:lnTo>
                      <a:pt x="114" y="228"/>
                    </a:lnTo>
                    <a:lnTo>
                      <a:pt x="101" y="231"/>
                    </a:lnTo>
                    <a:lnTo>
                      <a:pt x="91" y="237"/>
                    </a:lnTo>
                    <a:lnTo>
                      <a:pt x="74" y="243"/>
                    </a:lnTo>
                    <a:lnTo>
                      <a:pt x="59" y="254"/>
                    </a:lnTo>
                    <a:lnTo>
                      <a:pt x="87" y="243"/>
                    </a:lnTo>
                    <a:lnTo>
                      <a:pt x="99" y="239"/>
                    </a:lnTo>
                    <a:lnTo>
                      <a:pt x="108" y="233"/>
                    </a:lnTo>
                    <a:lnTo>
                      <a:pt x="120" y="229"/>
                    </a:lnTo>
                    <a:lnTo>
                      <a:pt x="129" y="22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1" name="Freeform 107"/>
              <p:cNvSpPr>
                <a:spLocks/>
              </p:cNvSpPr>
              <p:nvPr/>
            </p:nvSpPr>
            <p:spPr bwMode="auto">
              <a:xfrm>
                <a:off x="1752" y="1485"/>
                <a:ext cx="404" cy="131"/>
              </a:xfrm>
              <a:custGeom>
                <a:avLst/>
                <a:gdLst>
                  <a:gd name="T0" fmla="*/ 5 w 807"/>
                  <a:gd name="T1" fmla="*/ 15 h 262"/>
                  <a:gd name="T2" fmla="*/ 3 w 807"/>
                  <a:gd name="T3" fmla="*/ 21 h 262"/>
                  <a:gd name="T4" fmla="*/ 2 w 807"/>
                  <a:gd name="T5" fmla="*/ 29 h 262"/>
                  <a:gd name="T6" fmla="*/ 4 w 807"/>
                  <a:gd name="T7" fmla="*/ 25 h 262"/>
                  <a:gd name="T8" fmla="*/ 8 w 807"/>
                  <a:gd name="T9" fmla="*/ 16 h 262"/>
                  <a:gd name="T10" fmla="*/ 5 w 807"/>
                  <a:gd name="T11" fmla="*/ 22 h 262"/>
                  <a:gd name="T12" fmla="*/ 4 w 807"/>
                  <a:gd name="T13" fmla="*/ 29 h 262"/>
                  <a:gd name="T14" fmla="*/ 5 w 807"/>
                  <a:gd name="T15" fmla="*/ 31 h 262"/>
                  <a:gd name="T16" fmla="*/ 5 w 807"/>
                  <a:gd name="T17" fmla="*/ 26 h 262"/>
                  <a:gd name="T18" fmla="*/ 8 w 807"/>
                  <a:gd name="T19" fmla="*/ 20 h 262"/>
                  <a:gd name="T20" fmla="*/ 10 w 807"/>
                  <a:gd name="T21" fmla="*/ 19 h 262"/>
                  <a:gd name="T22" fmla="*/ 15 w 807"/>
                  <a:gd name="T23" fmla="*/ 11 h 262"/>
                  <a:gd name="T24" fmla="*/ 20 w 807"/>
                  <a:gd name="T25" fmla="*/ 8 h 262"/>
                  <a:gd name="T26" fmla="*/ 21 w 807"/>
                  <a:gd name="T27" fmla="*/ 9 h 262"/>
                  <a:gd name="T28" fmla="*/ 14 w 807"/>
                  <a:gd name="T29" fmla="*/ 14 h 262"/>
                  <a:gd name="T30" fmla="*/ 13 w 807"/>
                  <a:gd name="T31" fmla="*/ 17 h 262"/>
                  <a:gd name="T32" fmla="*/ 17 w 807"/>
                  <a:gd name="T33" fmla="*/ 11 h 262"/>
                  <a:gd name="T34" fmla="*/ 24 w 807"/>
                  <a:gd name="T35" fmla="*/ 8 h 262"/>
                  <a:gd name="T36" fmla="*/ 30 w 807"/>
                  <a:gd name="T37" fmla="*/ 5 h 262"/>
                  <a:gd name="T38" fmla="*/ 36 w 807"/>
                  <a:gd name="T39" fmla="*/ 5 h 262"/>
                  <a:gd name="T40" fmla="*/ 43 w 807"/>
                  <a:gd name="T41" fmla="*/ 5 h 262"/>
                  <a:gd name="T42" fmla="*/ 49 w 807"/>
                  <a:gd name="T43" fmla="*/ 6 h 262"/>
                  <a:gd name="T44" fmla="*/ 57 w 807"/>
                  <a:gd name="T45" fmla="*/ 12 h 262"/>
                  <a:gd name="T46" fmla="*/ 63 w 807"/>
                  <a:gd name="T47" fmla="*/ 16 h 262"/>
                  <a:gd name="T48" fmla="*/ 70 w 807"/>
                  <a:gd name="T49" fmla="*/ 15 h 262"/>
                  <a:gd name="T50" fmla="*/ 68 w 807"/>
                  <a:gd name="T51" fmla="*/ 16 h 262"/>
                  <a:gd name="T52" fmla="*/ 76 w 807"/>
                  <a:gd name="T53" fmla="*/ 15 h 262"/>
                  <a:gd name="T54" fmla="*/ 86 w 807"/>
                  <a:gd name="T55" fmla="*/ 13 h 262"/>
                  <a:gd name="T56" fmla="*/ 94 w 807"/>
                  <a:gd name="T57" fmla="*/ 11 h 262"/>
                  <a:gd name="T58" fmla="*/ 94 w 807"/>
                  <a:gd name="T59" fmla="*/ 10 h 262"/>
                  <a:gd name="T60" fmla="*/ 88 w 807"/>
                  <a:gd name="T61" fmla="*/ 11 h 262"/>
                  <a:gd name="T62" fmla="*/ 87 w 807"/>
                  <a:gd name="T63" fmla="*/ 11 h 262"/>
                  <a:gd name="T64" fmla="*/ 86 w 807"/>
                  <a:gd name="T65" fmla="*/ 11 h 262"/>
                  <a:gd name="T66" fmla="*/ 93 w 807"/>
                  <a:gd name="T67" fmla="*/ 9 h 262"/>
                  <a:gd name="T68" fmla="*/ 101 w 807"/>
                  <a:gd name="T69" fmla="*/ 6 h 262"/>
                  <a:gd name="T70" fmla="*/ 94 w 807"/>
                  <a:gd name="T71" fmla="*/ 8 h 262"/>
                  <a:gd name="T72" fmla="*/ 89 w 807"/>
                  <a:gd name="T73" fmla="*/ 9 h 262"/>
                  <a:gd name="T74" fmla="*/ 83 w 807"/>
                  <a:gd name="T75" fmla="*/ 10 h 262"/>
                  <a:gd name="T76" fmla="*/ 82 w 807"/>
                  <a:gd name="T77" fmla="*/ 10 h 262"/>
                  <a:gd name="T78" fmla="*/ 88 w 807"/>
                  <a:gd name="T79" fmla="*/ 8 h 262"/>
                  <a:gd name="T80" fmla="*/ 95 w 807"/>
                  <a:gd name="T81" fmla="*/ 6 h 262"/>
                  <a:gd name="T82" fmla="*/ 92 w 807"/>
                  <a:gd name="T83" fmla="*/ 6 h 262"/>
                  <a:gd name="T84" fmla="*/ 85 w 807"/>
                  <a:gd name="T85" fmla="*/ 7 h 262"/>
                  <a:gd name="T86" fmla="*/ 78 w 807"/>
                  <a:gd name="T87" fmla="*/ 9 h 262"/>
                  <a:gd name="T88" fmla="*/ 72 w 807"/>
                  <a:gd name="T89" fmla="*/ 10 h 262"/>
                  <a:gd name="T90" fmla="*/ 65 w 807"/>
                  <a:gd name="T91" fmla="*/ 11 h 262"/>
                  <a:gd name="T92" fmla="*/ 59 w 807"/>
                  <a:gd name="T93" fmla="*/ 7 h 262"/>
                  <a:gd name="T94" fmla="*/ 52 w 807"/>
                  <a:gd name="T95" fmla="*/ 2 h 262"/>
                  <a:gd name="T96" fmla="*/ 45 w 807"/>
                  <a:gd name="T97" fmla="*/ 1 h 262"/>
                  <a:gd name="T98" fmla="*/ 39 w 807"/>
                  <a:gd name="T99" fmla="*/ 1 h 262"/>
                  <a:gd name="T100" fmla="*/ 31 w 807"/>
                  <a:gd name="T101" fmla="*/ 1 h 262"/>
                  <a:gd name="T102" fmla="*/ 22 w 807"/>
                  <a:gd name="T103" fmla="*/ 1 h 262"/>
                  <a:gd name="T104" fmla="*/ 14 w 807"/>
                  <a:gd name="T105" fmla="*/ 6 h 262"/>
                  <a:gd name="T106" fmla="*/ 7 w 807"/>
                  <a:gd name="T107" fmla="*/ 12 h 262"/>
                  <a:gd name="T108" fmla="*/ 2 w 807"/>
                  <a:gd name="T109" fmla="*/ 22 h 262"/>
                  <a:gd name="T110" fmla="*/ 0 w 807"/>
                  <a:gd name="T111" fmla="*/ 28 h 262"/>
                  <a:gd name="T112" fmla="*/ 3 w 807"/>
                  <a:gd name="T113" fmla="*/ 21 h 262"/>
                  <a:gd name="T114" fmla="*/ 6 w 807"/>
                  <a:gd name="T115" fmla="*/ 14 h 2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7"/>
                  <a:gd name="T175" fmla="*/ 0 h 262"/>
                  <a:gd name="T176" fmla="*/ 807 w 807"/>
                  <a:gd name="T177" fmla="*/ 262 h 2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7" h="262">
                    <a:moveTo>
                      <a:pt x="66" y="95"/>
                    </a:moveTo>
                    <a:lnTo>
                      <a:pt x="58" y="99"/>
                    </a:lnTo>
                    <a:lnTo>
                      <a:pt x="51" y="107"/>
                    </a:lnTo>
                    <a:lnTo>
                      <a:pt x="45" y="116"/>
                    </a:lnTo>
                    <a:lnTo>
                      <a:pt x="39" y="126"/>
                    </a:lnTo>
                    <a:lnTo>
                      <a:pt x="36" y="135"/>
                    </a:lnTo>
                    <a:lnTo>
                      <a:pt x="30" y="145"/>
                    </a:lnTo>
                    <a:lnTo>
                      <a:pt x="26" y="156"/>
                    </a:lnTo>
                    <a:lnTo>
                      <a:pt x="24" y="165"/>
                    </a:lnTo>
                    <a:lnTo>
                      <a:pt x="20" y="175"/>
                    </a:lnTo>
                    <a:lnTo>
                      <a:pt x="19" y="186"/>
                    </a:lnTo>
                    <a:lnTo>
                      <a:pt x="15" y="198"/>
                    </a:lnTo>
                    <a:lnTo>
                      <a:pt x="13" y="209"/>
                    </a:lnTo>
                    <a:lnTo>
                      <a:pt x="11" y="221"/>
                    </a:lnTo>
                    <a:lnTo>
                      <a:pt x="11" y="232"/>
                    </a:lnTo>
                    <a:lnTo>
                      <a:pt x="11" y="243"/>
                    </a:lnTo>
                    <a:lnTo>
                      <a:pt x="13" y="255"/>
                    </a:lnTo>
                    <a:lnTo>
                      <a:pt x="19" y="238"/>
                    </a:lnTo>
                    <a:lnTo>
                      <a:pt x="24" y="222"/>
                    </a:lnTo>
                    <a:lnTo>
                      <a:pt x="28" y="205"/>
                    </a:lnTo>
                    <a:lnTo>
                      <a:pt x="32" y="190"/>
                    </a:lnTo>
                    <a:lnTo>
                      <a:pt x="34" y="175"/>
                    </a:lnTo>
                    <a:lnTo>
                      <a:pt x="39" y="158"/>
                    </a:lnTo>
                    <a:lnTo>
                      <a:pt x="45" y="145"/>
                    </a:lnTo>
                    <a:lnTo>
                      <a:pt x="57" y="129"/>
                    </a:lnTo>
                    <a:lnTo>
                      <a:pt x="51" y="143"/>
                    </a:lnTo>
                    <a:lnTo>
                      <a:pt x="45" y="152"/>
                    </a:lnTo>
                    <a:lnTo>
                      <a:pt x="39" y="164"/>
                    </a:lnTo>
                    <a:lnTo>
                      <a:pt x="38" y="173"/>
                    </a:lnTo>
                    <a:lnTo>
                      <a:pt x="36" y="183"/>
                    </a:lnTo>
                    <a:lnTo>
                      <a:pt x="32" y="192"/>
                    </a:lnTo>
                    <a:lnTo>
                      <a:pt x="30" y="202"/>
                    </a:lnTo>
                    <a:lnTo>
                      <a:pt x="30" y="211"/>
                    </a:lnTo>
                    <a:lnTo>
                      <a:pt x="30" y="226"/>
                    </a:lnTo>
                    <a:lnTo>
                      <a:pt x="30" y="236"/>
                    </a:lnTo>
                    <a:lnTo>
                      <a:pt x="30" y="251"/>
                    </a:lnTo>
                    <a:lnTo>
                      <a:pt x="30" y="260"/>
                    </a:lnTo>
                    <a:lnTo>
                      <a:pt x="36" y="262"/>
                    </a:lnTo>
                    <a:lnTo>
                      <a:pt x="36" y="257"/>
                    </a:lnTo>
                    <a:lnTo>
                      <a:pt x="36" y="253"/>
                    </a:lnTo>
                    <a:lnTo>
                      <a:pt x="36" y="245"/>
                    </a:lnTo>
                    <a:lnTo>
                      <a:pt x="38" y="241"/>
                    </a:lnTo>
                    <a:lnTo>
                      <a:pt x="38" y="232"/>
                    </a:lnTo>
                    <a:lnTo>
                      <a:pt x="39" y="222"/>
                    </a:lnTo>
                    <a:lnTo>
                      <a:pt x="39" y="209"/>
                    </a:lnTo>
                    <a:lnTo>
                      <a:pt x="45" y="198"/>
                    </a:lnTo>
                    <a:lnTo>
                      <a:pt x="49" y="184"/>
                    </a:lnTo>
                    <a:lnTo>
                      <a:pt x="53" y="175"/>
                    </a:lnTo>
                    <a:lnTo>
                      <a:pt x="58" y="165"/>
                    </a:lnTo>
                    <a:lnTo>
                      <a:pt x="62" y="164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4" y="173"/>
                    </a:lnTo>
                    <a:lnTo>
                      <a:pt x="72" y="164"/>
                    </a:lnTo>
                    <a:lnTo>
                      <a:pt x="79" y="152"/>
                    </a:lnTo>
                    <a:lnTo>
                      <a:pt x="89" y="141"/>
                    </a:lnTo>
                    <a:lnTo>
                      <a:pt x="96" y="126"/>
                    </a:lnTo>
                    <a:lnTo>
                      <a:pt x="104" y="116"/>
                    </a:lnTo>
                    <a:lnTo>
                      <a:pt x="110" y="105"/>
                    </a:lnTo>
                    <a:lnTo>
                      <a:pt x="119" y="95"/>
                    </a:lnTo>
                    <a:lnTo>
                      <a:pt x="119" y="91"/>
                    </a:lnTo>
                    <a:lnTo>
                      <a:pt x="127" y="86"/>
                    </a:lnTo>
                    <a:lnTo>
                      <a:pt x="136" y="82"/>
                    </a:lnTo>
                    <a:lnTo>
                      <a:pt x="146" y="76"/>
                    </a:lnTo>
                    <a:lnTo>
                      <a:pt x="155" y="70"/>
                    </a:lnTo>
                    <a:lnTo>
                      <a:pt x="167" y="65"/>
                    </a:lnTo>
                    <a:lnTo>
                      <a:pt x="174" y="63"/>
                    </a:lnTo>
                    <a:lnTo>
                      <a:pt x="182" y="63"/>
                    </a:lnTo>
                    <a:lnTo>
                      <a:pt x="172" y="67"/>
                    </a:lnTo>
                    <a:lnTo>
                      <a:pt x="163" y="72"/>
                    </a:lnTo>
                    <a:lnTo>
                      <a:pt x="153" y="76"/>
                    </a:lnTo>
                    <a:lnTo>
                      <a:pt x="146" y="84"/>
                    </a:lnTo>
                    <a:lnTo>
                      <a:pt x="129" y="95"/>
                    </a:lnTo>
                    <a:lnTo>
                      <a:pt x="115" y="110"/>
                    </a:lnTo>
                    <a:lnTo>
                      <a:pt x="108" y="116"/>
                    </a:lnTo>
                    <a:lnTo>
                      <a:pt x="100" y="126"/>
                    </a:lnTo>
                    <a:lnTo>
                      <a:pt x="95" y="135"/>
                    </a:lnTo>
                    <a:lnTo>
                      <a:pt x="91" y="146"/>
                    </a:lnTo>
                    <a:lnTo>
                      <a:pt x="93" y="145"/>
                    </a:lnTo>
                    <a:lnTo>
                      <a:pt x="100" y="143"/>
                    </a:lnTo>
                    <a:lnTo>
                      <a:pt x="104" y="133"/>
                    </a:lnTo>
                    <a:lnTo>
                      <a:pt x="110" y="124"/>
                    </a:lnTo>
                    <a:lnTo>
                      <a:pt x="115" y="116"/>
                    </a:lnTo>
                    <a:lnTo>
                      <a:pt x="121" y="108"/>
                    </a:lnTo>
                    <a:lnTo>
                      <a:pt x="134" y="95"/>
                    </a:lnTo>
                    <a:lnTo>
                      <a:pt x="152" y="84"/>
                    </a:lnTo>
                    <a:lnTo>
                      <a:pt x="159" y="76"/>
                    </a:lnTo>
                    <a:lnTo>
                      <a:pt x="169" y="72"/>
                    </a:lnTo>
                    <a:lnTo>
                      <a:pt x="178" y="67"/>
                    </a:lnTo>
                    <a:lnTo>
                      <a:pt x="188" y="65"/>
                    </a:lnTo>
                    <a:lnTo>
                      <a:pt x="197" y="59"/>
                    </a:lnTo>
                    <a:lnTo>
                      <a:pt x="207" y="55"/>
                    </a:lnTo>
                    <a:lnTo>
                      <a:pt x="216" y="53"/>
                    </a:lnTo>
                    <a:lnTo>
                      <a:pt x="228" y="51"/>
                    </a:lnTo>
                    <a:lnTo>
                      <a:pt x="237" y="46"/>
                    </a:lnTo>
                    <a:lnTo>
                      <a:pt x="247" y="46"/>
                    </a:lnTo>
                    <a:lnTo>
                      <a:pt x="256" y="42"/>
                    </a:lnTo>
                    <a:lnTo>
                      <a:pt x="267" y="42"/>
                    </a:lnTo>
                    <a:lnTo>
                      <a:pt x="277" y="40"/>
                    </a:lnTo>
                    <a:lnTo>
                      <a:pt x="286" y="40"/>
                    </a:lnTo>
                    <a:lnTo>
                      <a:pt x="298" y="40"/>
                    </a:lnTo>
                    <a:lnTo>
                      <a:pt x="309" y="42"/>
                    </a:lnTo>
                    <a:lnTo>
                      <a:pt x="319" y="42"/>
                    </a:lnTo>
                    <a:lnTo>
                      <a:pt x="328" y="42"/>
                    </a:lnTo>
                    <a:lnTo>
                      <a:pt x="338" y="44"/>
                    </a:lnTo>
                    <a:lnTo>
                      <a:pt x="349" y="46"/>
                    </a:lnTo>
                    <a:lnTo>
                      <a:pt x="359" y="46"/>
                    </a:lnTo>
                    <a:lnTo>
                      <a:pt x="368" y="50"/>
                    </a:lnTo>
                    <a:lnTo>
                      <a:pt x="378" y="51"/>
                    </a:lnTo>
                    <a:lnTo>
                      <a:pt x="387" y="55"/>
                    </a:lnTo>
                    <a:lnTo>
                      <a:pt x="402" y="63"/>
                    </a:lnTo>
                    <a:lnTo>
                      <a:pt x="418" y="70"/>
                    </a:lnTo>
                    <a:lnTo>
                      <a:pt x="429" y="80"/>
                    </a:lnTo>
                    <a:lnTo>
                      <a:pt x="442" y="89"/>
                    </a:lnTo>
                    <a:lnTo>
                      <a:pt x="452" y="99"/>
                    </a:lnTo>
                    <a:lnTo>
                      <a:pt x="463" y="110"/>
                    </a:lnTo>
                    <a:lnTo>
                      <a:pt x="473" y="122"/>
                    </a:lnTo>
                    <a:lnTo>
                      <a:pt x="486" y="135"/>
                    </a:lnTo>
                    <a:lnTo>
                      <a:pt x="494" y="133"/>
                    </a:lnTo>
                    <a:lnTo>
                      <a:pt x="503" y="133"/>
                    </a:lnTo>
                    <a:lnTo>
                      <a:pt x="514" y="129"/>
                    </a:lnTo>
                    <a:lnTo>
                      <a:pt x="526" y="129"/>
                    </a:lnTo>
                    <a:lnTo>
                      <a:pt x="535" y="127"/>
                    </a:lnTo>
                    <a:lnTo>
                      <a:pt x="547" y="126"/>
                    </a:lnTo>
                    <a:lnTo>
                      <a:pt x="554" y="126"/>
                    </a:lnTo>
                    <a:lnTo>
                      <a:pt x="564" y="127"/>
                    </a:lnTo>
                    <a:lnTo>
                      <a:pt x="554" y="127"/>
                    </a:lnTo>
                    <a:lnTo>
                      <a:pt x="549" y="129"/>
                    </a:lnTo>
                    <a:lnTo>
                      <a:pt x="543" y="131"/>
                    </a:lnTo>
                    <a:lnTo>
                      <a:pt x="537" y="135"/>
                    </a:lnTo>
                    <a:lnTo>
                      <a:pt x="551" y="131"/>
                    </a:lnTo>
                    <a:lnTo>
                      <a:pt x="564" y="129"/>
                    </a:lnTo>
                    <a:lnTo>
                      <a:pt x="579" y="127"/>
                    </a:lnTo>
                    <a:lnTo>
                      <a:pt x="592" y="126"/>
                    </a:lnTo>
                    <a:lnTo>
                      <a:pt x="608" y="124"/>
                    </a:lnTo>
                    <a:lnTo>
                      <a:pt x="623" y="120"/>
                    </a:lnTo>
                    <a:lnTo>
                      <a:pt x="638" y="116"/>
                    </a:lnTo>
                    <a:lnTo>
                      <a:pt x="653" y="116"/>
                    </a:lnTo>
                    <a:lnTo>
                      <a:pt x="668" y="110"/>
                    </a:lnTo>
                    <a:lnTo>
                      <a:pt x="682" y="107"/>
                    </a:lnTo>
                    <a:lnTo>
                      <a:pt x="697" y="105"/>
                    </a:lnTo>
                    <a:lnTo>
                      <a:pt x="710" y="101"/>
                    </a:lnTo>
                    <a:lnTo>
                      <a:pt x="723" y="97"/>
                    </a:lnTo>
                    <a:lnTo>
                      <a:pt x="739" y="95"/>
                    </a:lnTo>
                    <a:lnTo>
                      <a:pt x="752" y="91"/>
                    </a:lnTo>
                    <a:lnTo>
                      <a:pt x="767" y="88"/>
                    </a:lnTo>
                    <a:lnTo>
                      <a:pt x="777" y="82"/>
                    </a:lnTo>
                    <a:lnTo>
                      <a:pt x="775" y="80"/>
                    </a:lnTo>
                    <a:lnTo>
                      <a:pt x="765" y="80"/>
                    </a:lnTo>
                    <a:lnTo>
                      <a:pt x="752" y="86"/>
                    </a:lnTo>
                    <a:lnTo>
                      <a:pt x="742" y="86"/>
                    </a:lnTo>
                    <a:lnTo>
                      <a:pt x="733" y="88"/>
                    </a:lnTo>
                    <a:lnTo>
                      <a:pt x="723" y="88"/>
                    </a:lnTo>
                    <a:lnTo>
                      <a:pt x="716" y="91"/>
                    </a:lnTo>
                    <a:lnTo>
                      <a:pt x="703" y="95"/>
                    </a:lnTo>
                    <a:lnTo>
                      <a:pt x="699" y="95"/>
                    </a:lnTo>
                    <a:lnTo>
                      <a:pt x="729" y="86"/>
                    </a:lnTo>
                    <a:lnTo>
                      <a:pt x="718" y="86"/>
                    </a:lnTo>
                    <a:lnTo>
                      <a:pt x="706" y="88"/>
                    </a:lnTo>
                    <a:lnTo>
                      <a:pt x="695" y="91"/>
                    </a:lnTo>
                    <a:lnTo>
                      <a:pt x="687" y="95"/>
                    </a:lnTo>
                    <a:lnTo>
                      <a:pt x="663" y="101"/>
                    </a:lnTo>
                    <a:lnTo>
                      <a:pt x="665" y="97"/>
                    </a:lnTo>
                    <a:lnTo>
                      <a:pt x="672" y="95"/>
                    </a:lnTo>
                    <a:lnTo>
                      <a:pt x="682" y="91"/>
                    </a:lnTo>
                    <a:lnTo>
                      <a:pt x="691" y="89"/>
                    </a:lnTo>
                    <a:lnTo>
                      <a:pt x="704" y="86"/>
                    </a:lnTo>
                    <a:lnTo>
                      <a:pt x="718" y="82"/>
                    </a:lnTo>
                    <a:lnTo>
                      <a:pt x="731" y="78"/>
                    </a:lnTo>
                    <a:lnTo>
                      <a:pt x="744" y="74"/>
                    </a:lnTo>
                    <a:lnTo>
                      <a:pt x="758" y="70"/>
                    </a:lnTo>
                    <a:lnTo>
                      <a:pt x="771" y="67"/>
                    </a:lnTo>
                    <a:lnTo>
                      <a:pt x="782" y="65"/>
                    </a:lnTo>
                    <a:lnTo>
                      <a:pt x="798" y="61"/>
                    </a:lnTo>
                    <a:lnTo>
                      <a:pt x="807" y="55"/>
                    </a:lnTo>
                    <a:lnTo>
                      <a:pt x="794" y="53"/>
                    </a:lnTo>
                    <a:lnTo>
                      <a:pt x="780" y="55"/>
                    </a:lnTo>
                    <a:lnTo>
                      <a:pt x="769" y="59"/>
                    </a:lnTo>
                    <a:lnTo>
                      <a:pt x="756" y="65"/>
                    </a:lnTo>
                    <a:lnTo>
                      <a:pt x="752" y="65"/>
                    </a:lnTo>
                    <a:lnTo>
                      <a:pt x="746" y="65"/>
                    </a:lnTo>
                    <a:lnTo>
                      <a:pt x="741" y="65"/>
                    </a:lnTo>
                    <a:lnTo>
                      <a:pt x="731" y="69"/>
                    </a:lnTo>
                    <a:lnTo>
                      <a:pt x="722" y="70"/>
                    </a:lnTo>
                    <a:lnTo>
                      <a:pt x="712" y="74"/>
                    </a:lnTo>
                    <a:lnTo>
                      <a:pt x="703" y="74"/>
                    </a:lnTo>
                    <a:lnTo>
                      <a:pt x="693" y="78"/>
                    </a:lnTo>
                    <a:lnTo>
                      <a:pt x="682" y="80"/>
                    </a:lnTo>
                    <a:lnTo>
                      <a:pt x="672" y="82"/>
                    </a:lnTo>
                    <a:lnTo>
                      <a:pt x="663" y="84"/>
                    </a:lnTo>
                    <a:lnTo>
                      <a:pt x="657" y="86"/>
                    </a:lnTo>
                    <a:lnTo>
                      <a:pt x="644" y="84"/>
                    </a:lnTo>
                    <a:lnTo>
                      <a:pt x="642" y="84"/>
                    </a:lnTo>
                    <a:lnTo>
                      <a:pt x="644" y="82"/>
                    </a:lnTo>
                    <a:lnTo>
                      <a:pt x="649" y="80"/>
                    </a:lnTo>
                    <a:lnTo>
                      <a:pt x="657" y="78"/>
                    </a:lnTo>
                    <a:lnTo>
                      <a:pt x="666" y="76"/>
                    </a:lnTo>
                    <a:lnTo>
                      <a:pt x="676" y="74"/>
                    </a:lnTo>
                    <a:lnTo>
                      <a:pt x="687" y="72"/>
                    </a:lnTo>
                    <a:lnTo>
                      <a:pt x="701" y="69"/>
                    </a:lnTo>
                    <a:lnTo>
                      <a:pt x="714" y="67"/>
                    </a:lnTo>
                    <a:lnTo>
                      <a:pt x="725" y="63"/>
                    </a:lnTo>
                    <a:lnTo>
                      <a:pt x="739" y="59"/>
                    </a:lnTo>
                    <a:lnTo>
                      <a:pt x="748" y="55"/>
                    </a:lnTo>
                    <a:lnTo>
                      <a:pt x="760" y="55"/>
                    </a:lnTo>
                    <a:lnTo>
                      <a:pt x="780" y="46"/>
                    </a:lnTo>
                    <a:lnTo>
                      <a:pt x="767" y="48"/>
                    </a:lnTo>
                    <a:lnTo>
                      <a:pt x="754" y="50"/>
                    </a:lnTo>
                    <a:lnTo>
                      <a:pt x="742" y="51"/>
                    </a:lnTo>
                    <a:lnTo>
                      <a:pt x="731" y="53"/>
                    </a:lnTo>
                    <a:lnTo>
                      <a:pt x="722" y="55"/>
                    </a:lnTo>
                    <a:lnTo>
                      <a:pt x="710" y="55"/>
                    </a:lnTo>
                    <a:lnTo>
                      <a:pt x="701" y="55"/>
                    </a:lnTo>
                    <a:lnTo>
                      <a:pt x="689" y="57"/>
                    </a:lnTo>
                    <a:lnTo>
                      <a:pt x="680" y="63"/>
                    </a:lnTo>
                    <a:lnTo>
                      <a:pt x="666" y="65"/>
                    </a:lnTo>
                    <a:lnTo>
                      <a:pt x="655" y="65"/>
                    </a:lnTo>
                    <a:lnTo>
                      <a:pt x="642" y="67"/>
                    </a:lnTo>
                    <a:lnTo>
                      <a:pt x="632" y="70"/>
                    </a:lnTo>
                    <a:lnTo>
                      <a:pt x="623" y="72"/>
                    </a:lnTo>
                    <a:lnTo>
                      <a:pt x="613" y="74"/>
                    </a:lnTo>
                    <a:lnTo>
                      <a:pt x="602" y="76"/>
                    </a:lnTo>
                    <a:lnTo>
                      <a:pt x="592" y="80"/>
                    </a:lnTo>
                    <a:lnTo>
                      <a:pt x="581" y="80"/>
                    </a:lnTo>
                    <a:lnTo>
                      <a:pt x="570" y="84"/>
                    </a:lnTo>
                    <a:lnTo>
                      <a:pt x="558" y="84"/>
                    </a:lnTo>
                    <a:lnTo>
                      <a:pt x="549" y="86"/>
                    </a:lnTo>
                    <a:lnTo>
                      <a:pt x="537" y="88"/>
                    </a:lnTo>
                    <a:lnTo>
                      <a:pt x="526" y="89"/>
                    </a:lnTo>
                    <a:lnTo>
                      <a:pt x="514" y="91"/>
                    </a:lnTo>
                    <a:lnTo>
                      <a:pt x="503" y="95"/>
                    </a:lnTo>
                    <a:lnTo>
                      <a:pt x="503" y="91"/>
                    </a:lnTo>
                    <a:lnTo>
                      <a:pt x="494" y="86"/>
                    </a:lnTo>
                    <a:lnTo>
                      <a:pt x="482" y="72"/>
                    </a:lnTo>
                    <a:lnTo>
                      <a:pt x="467" y="59"/>
                    </a:lnTo>
                    <a:lnTo>
                      <a:pt x="456" y="51"/>
                    </a:lnTo>
                    <a:lnTo>
                      <a:pt x="444" y="44"/>
                    </a:lnTo>
                    <a:lnTo>
                      <a:pt x="435" y="36"/>
                    </a:lnTo>
                    <a:lnTo>
                      <a:pt x="423" y="29"/>
                    </a:lnTo>
                    <a:lnTo>
                      <a:pt x="410" y="21"/>
                    </a:lnTo>
                    <a:lnTo>
                      <a:pt x="399" y="15"/>
                    </a:lnTo>
                    <a:lnTo>
                      <a:pt x="385" y="12"/>
                    </a:lnTo>
                    <a:lnTo>
                      <a:pt x="376" y="10"/>
                    </a:lnTo>
                    <a:lnTo>
                      <a:pt x="366" y="6"/>
                    </a:lnTo>
                    <a:lnTo>
                      <a:pt x="355" y="6"/>
                    </a:lnTo>
                    <a:lnTo>
                      <a:pt x="345" y="4"/>
                    </a:lnTo>
                    <a:lnTo>
                      <a:pt x="338" y="4"/>
                    </a:lnTo>
                    <a:lnTo>
                      <a:pt x="328" y="2"/>
                    </a:lnTo>
                    <a:lnTo>
                      <a:pt x="319" y="2"/>
                    </a:lnTo>
                    <a:lnTo>
                      <a:pt x="309" y="2"/>
                    </a:lnTo>
                    <a:lnTo>
                      <a:pt x="302" y="2"/>
                    </a:lnTo>
                    <a:lnTo>
                      <a:pt x="285" y="0"/>
                    </a:lnTo>
                    <a:lnTo>
                      <a:pt x="269" y="0"/>
                    </a:lnTo>
                    <a:lnTo>
                      <a:pt x="256" y="0"/>
                    </a:lnTo>
                    <a:lnTo>
                      <a:pt x="241" y="2"/>
                    </a:lnTo>
                    <a:lnTo>
                      <a:pt x="228" y="4"/>
                    </a:lnTo>
                    <a:lnTo>
                      <a:pt x="214" y="6"/>
                    </a:lnTo>
                    <a:lnTo>
                      <a:pt x="201" y="8"/>
                    </a:lnTo>
                    <a:lnTo>
                      <a:pt x="190" y="13"/>
                    </a:lnTo>
                    <a:lnTo>
                      <a:pt x="176" y="15"/>
                    </a:lnTo>
                    <a:lnTo>
                      <a:pt x="163" y="21"/>
                    </a:lnTo>
                    <a:lnTo>
                      <a:pt x="150" y="27"/>
                    </a:lnTo>
                    <a:lnTo>
                      <a:pt x="138" y="34"/>
                    </a:lnTo>
                    <a:lnTo>
                      <a:pt x="125" y="40"/>
                    </a:lnTo>
                    <a:lnTo>
                      <a:pt x="112" y="48"/>
                    </a:lnTo>
                    <a:lnTo>
                      <a:pt x="98" y="57"/>
                    </a:lnTo>
                    <a:lnTo>
                      <a:pt x="85" y="67"/>
                    </a:lnTo>
                    <a:lnTo>
                      <a:pt x="72" y="74"/>
                    </a:lnTo>
                    <a:lnTo>
                      <a:pt x="62" y="88"/>
                    </a:lnTo>
                    <a:lnTo>
                      <a:pt x="51" y="103"/>
                    </a:lnTo>
                    <a:lnTo>
                      <a:pt x="39" y="120"/>
                    </a:lnTo>
                    <a:lnTo>
                      <a:pt x="30" y="135"/>
                    </a:lnTo>
                    <a:lnTo>
                      <a:pt x="20" y="152"/>
                    </a:lnTo>
                    <a:lnTo>
                      <a:pt x="13" y="165"/>
                    </a:lnTo>
                    <a:lnTo>
                      <a:pt x="9" y="183"/>
                    </a:lnTo>
                    <a:lnTo>
                      <a:pt x="5" y="192"/>
                    </a:lnTo>
                    <a:lnTo>
                      <a:pt x="3" y="203"/>
                    </a:lnTo>
                    <a:lnTo>
                      <a:pt x="1" y="211"/>
                    </a:lnTo>
                    <a:lnTo>
                      <a:pt x="1" y="219"/>
                    </a:lnTo>
                    <a:lnTo>
                      <a:pt x="0" y="228"/>
                    </a:lnTo>
                    <a:lnTo>
                      <a:pt x="3" y="234"/>
                    </a:lnTo>
                    <a:lnTo>
                      <a:pt x="3" y="217"/>
                    </a:lnTo>
                    <a:lnTo>
                      <a:pt x="7" y="202"/>
                    </a:lnTo>
                    <a:lnTo>
                      <a:pt x="9" y="184"/>
                    </a:lnTo>
                    <a:lnTo>
                      <a:pt x="17" y="173"/>
                    </a:lnTo>
                    <a:lnTo>
                      <a:pt x="19" y="162"/>
                    </a:lnTo>
                    <a:lnTo>
                      <a:pt x="24" y="150"/>
                    </a:lnTo>
                    <a:lnTo>
                      <a:pt x="30" y="137"/>
                    </a:lnTo>
                    <a:lnTo>
                      <a:pt x="38" y="126"/>
                    </a:lnTo>
                    <a:lnTo>
                      <a:pt x="43" y="116"/>
                    </a:lnTo>
                    <a:lnTo>
                      <a:pt x="51" y="105"/>
                    </a:lnTo>
                    <a:lnTo>
                      <a:pt x="58" y="97"/>
                    </a:lnTo>
                    <a:lnTo>
                      <a:pt x="66" y="95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2" name="Freeform 108"/>
              <p:cNvSpPr>
                <a:spLocks/>
              </p:cNvSpPr>
              <p:nvPr/>
            </p:nvSpPr>
            <p:spPr bwMode="auto">
              <a:xfrm>
                <a:off x="2093" y="1411"/>
                <a:ext cx="309" cy="125"/>
              </a:xfrm>
              <a:custGeom>
                <a:avLst/>
                <a:gdLst>
                  <a:gd name="T0" fmla="*/ 21 w 617"/>
                  <a:gd name="T1" fmla="*/ 19 h 251"/>
                  <a:gd name="T2" fmla="*/ 16 w 617"/>
                  <a:gd name="T3" fmla="*/ 20 h 251"/>
                  <a:gd name="T4" fmla="*/ 11 w 617"/>
                  <a:gd name="T5" fmla="*/ 21 h 251"/>
                  <a:gd name="T6" fmla="*/ 7 w 617"/>
                  <a:gd name="T7" fmla="*/ 23 h 251"/>
                  <a:gd name="T8" fmla="*/ 2 w 617"/>
                  <a:gd name="T9" fmla="*/ 25 h 251"/>
                  <a:gd name="T10" fmla="*/ 3 w 617"/>
                  <a:gd name="T11" fmla="*/ 25 h 251"/>
                  <a:gd name="T12" fmla="*/ 10 w 617"/>
                  <a:gd name="T13" fmla="*/ 24 h 251"/>
                  <a:gd name="T14" fmla="*/ 15 w 617"/>
                  <a:gd name="T15" fmla="*/ 22 h 251"/>
                  <a:gd name="T16" fmla="*/ 14 w 617"/>
                  <a:gd name="T17" fmla="*/ 23 h 251"/>
                  <a:gd name="T18" fmla="*/ 6 w 617"/>
                  <a:gd name="T19" fmla="*/ 25 h 251"/>
                  <a:gd name="T20" fmla="*/ 1 w 617"/>
                  <a:gd name="T21" fmla="*/ 28 h 251"/>
                  <a:gd name="T22" fmla="*/ 8 w 617"/>
                  <a:gd name="T23" fmla="*/ 25 h 251"/>
                  <a:gd name="T24" fmla="*/ 12 w 617"/>
                  <a:gd name="T25" fmla="*/ 25 h 251"/>
                  <a:gd name="T26" fmla="*/ 6 w 617"/>
                  <a:gd name="T27" fmla="*/ 27 h 251"/>
                  <a:gd name="T28" fmla="*/ 1 w 617"/>
                  <a:gd name="T29" fmla="*/ 30 h 251"/>
                  <a:gd name="T30" fmla="*/ 3 w 617"/>
                  <a:gd name="T31" fmla="*/ 30 h 251"/>
                  <a:gd name="T32" fmla="*/ 9 w 617"/>
                  <a:gd name="T33" fmla="*/ 28 h 251"/>
                  <a:gd name="T34" fmla="*/ 10 w 617"/>
                  <a:gd name="T35" fmla="*/ 28 h 251"/>
                  <a:gd name="T36" fmla="*/ 14 w 617"/>
                  <a:gd name="T37" fmla="*/ 27 h 251"/>
                  <a:gd name="T38" fmla="*/ 19 w 617"/>
                  <a:gd name="T39" fmla="*/ 25 h 251"/>
                  <a:gd name="T40" fmla="*/ 23 w 617"/>
                  <a:gd name="T41" fmla="*/ 24 h 251"/>
                  <a:gd name="T42" fmla="*/ 27 w 617"/>
                  <a:gd name="T43" fmla="*/ 24 h 251"/>
                  <a:gd name="T44" fmla="*/ 21 w 617"/>
                  <a:gd name="T45" fmla="*/ 25 h 251"/>
                  <a:gd name="T46" fmla="*/ 15 w 617"/>
                  <a:gd name="T47" fmla="*/ 29 h 251"/>
                  <a:gd name="T48" fmla="*/ 19 w 617"/>
                  <a:gd name="T49" fmla="*/ 27 h 251"/>
                  <a:gd name="T50" fmla="*/ 27 w 617"/>
                  <a:gd name="T51" fmla="*/ 24 h 251"/>
                  <a:gd name="T52" fmla="*/ 31 w 617"/>
                  <a:gd name="T53" fmla="*/ 21 h 251"/>
                  <a:gd name="T54" fmla="*/ 34 w 617"/>
                  <a:gd name="T55" fmla="*/ 14 h 251"/>
                  <a:gd name="T56" fmla="*/ 40 w 617"/>
                  <a:gd name="T57" fmla="*/ 8 h 251"/>
                  <a:gd name="T58" fmla="*/ 46 w 617"/>
                  <a:gd name="T59" fmla="*/ 5 h 251"/>
                  <a:gd name="T60" fmla="*/ 51 w 617"/>
                  <a:gd name="T61" fmla="*/ 4 h 251"/>
                  <a:gd name="T62" fmla="*/ 55 w 617"/>
                  <a:gd name="T63" fmla="*/ 5 h 251"/>
                  <a:gd name="T64" fmla="*/ 55 w 617"/>
                  <a:gd name="T65" fmla="*/ 5 h 251"/>
                  <a:gd name="T66" fmla="*/ 63 w 617"/>
                  <a:gd name="T67" fmla="*/ 7 h 251"/>
                  <a:gd name="T68" fmla="*/ 70 w 617"/>
                  <a:gd name="T69" fmla="*/ 11 h 251"/>
                  <a:gd name="T70" fmla="*/ 73 w 617"/>
                  <a:gd name="T71" fmla="*/ 13 h 251"/>
                  <a:gd name="T72" fmla="*/ 70 w 617"/>
                  <a:gd name="T73" fmla="*/ 10 h 251"/>
                  <a:gd name="T74" fmla="*/ 70 w 617"/>
                  <a:gd name="T75" fmla="*/ 9 h 251"/>
                  <a:gd name="T76" fmla="*/ 70 w 617"/>
                  <a:gd name="T77" fmla="*/ 9 h 251"/>
                  <a:gd name="T78" fmla="*/ 67 w 617"/>
                  <a:gd name="T79" fmla="*/ 6 h 251"/>
                  <a:gd name="T80" fmla="*/ 70 w 617"/>
                  <a:gd name="T81" fmla="*/ 8 h 251"/>
                  <a:gd name="T82" fmla="*/ 75 w 617"/>
                  <a:gd name="T83" fmla="*/ 13 h 251"/>
                  <a:gd name="T84" fmla="*/ 77 w 617"/>
                  <a:gd name="T85" fmla="*/ 14 h 251"/>
                  <a:gd name="T86" fmla="*/ 72 w 617"/>
                  <a:gd name="T87" fmla="*/ 8 h 251"/>
                  <a:gd name="T88" fmla="*/ 66 w 617"/>
                  <a:gd name="T89" fmla="*/ 4 h 251"/>
                  <a:gd name="T90" fmla="*/ 69 w 617"/>
                  <a:gd name="T91" fmla="*/ 5 h 251"/>
                  <a:gd name="T92" fmla="*/ 75 w 617"/>
                  <a:gd name="T93" fmla="*/ 10 h 251"/>
                  <a:gd name="T94" fmla="*/ 77 w 617"/>
                  <a:gd name="T95" fmla="*/ 11 h 251"/>
                  <a:gd name="T96" fmla="*/ 74 w 617"/>
                  <a:gd name="T97" fmla="*/ 7 h 251"/>
                  <a:gd name="T98" fmla="*/ 70 w 617"/>
                  <a:gd name="T99" fmla="*/ 4 h 251"/>
                  <a:gd name="T100" fmla="*/ 66 w 617"/>
                  <a:gd name="T101" fmla="*/ 2 h 251"/>
                  <a:gd name="T102" fmla="*/ 60 w 617"/>
                  <a:gd name="T103" fmla="*/ 1 h 251"/>
                  <a:gd name="T104" fmla="*/ 55 w 617"/>
                  <a:gd name="T105" fmla="*/ 0 h 251"/>
                  <a:gd name="T106" fmla="*/ 50 w 617"/>
                  <a:gd name="T107" fmla="*/ 0 h 251"/>
                  <a:gd name="T108" fmla="*/ 45 w 617"/>
                  <a:gd name="T109" fmla="*/ 0 h 251"/>
                  <a:gd name="T110" fmla="*/ 37 w 617"/>
                  <a:gd name="T111" fmla="*/ 4 h 251"/>
                  <a:gd name="T112" fmla="*/ 31 w 617"/>
                  <a:gd name="T113" fmla="*/ 9 h 251"/>
                  <a:gd name="T114" fmla="*/ 28 w 617"/>
                  <a:gd name="T115" fmla="*/ 14 h 251"/>
                  <a:gd name="T116" fmla="*/ 26 w 617"/>
                  <a:gd name="T117" fmla="*/ 19 h 2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7"/>
                  <a:gd name="T178" fmla="*/ 0 h 251"/>
                  <a:gd name="T179" fmla="*/ 617 w 617"/>
                  <a:gd name="T180" fmla="*/ 251 h 2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7" h="251">
                    <a:moveTo>
                      <a:pt x="201" y="156"/>
                    </a:moveTo>
                    <a:lnTo>
                      <a:pt x="190" y="154"/>
                    </a:lnTo>
                    <a:lnTo>
                      <a:pt x="178" y="154"/>
                    </a:lnTo>
                    <a:lnTo>
                      <a:pt x="163" y="154"/>
                    </a:lnTo>
                    <a:lnTo>
                      <a:pt x="148" y="160"/>
                    </a:lnTo>
                    <a:lnTo>
                      <a:pt x="138" y="160"/>
                    </a:lnTo>
                    <a:lnTo>
                      <a:pt x="131" y="163"/>
                    </a:lnTo>
                    <a:lnTo>
                      <a:pt x="121" y="163"/>
                    </a:lnTo>
                    <a:lnTo>
                      <a:pt x="114" y="167"/>
                    </a:lnTo>
                    <a:lnTo>
                      <a:pt x="104" y="169"/>
                    </a:lnTo>
                    <a:lnTo>
                      <a:pt x="95" y="173"/>
                    </a:lnTo>
                    <a:lnTo>
                      <a:pt x="87" y="175"/>
                    </a:lnTo>
                    <a:lnTo>
                      <a:pt x="79" y="179"/>
                    </a:lnTo>
                    <a:lnTo>
                      <a:pt x="70" y="180"/>
                    </a:lnTo>
                    <a:lnTo>
                      <a:pt x="60" y="184"/>
                    </a:lnTo>
                    <a:lnTo>
                      <a:pt x="51" y="186"/>
                    </a:lnTo>
                    <a:lnTo>
                      <a:pt x="45" y="190"/>
                    </a:lnTo>
                    <a:lnTo>
                      <a:pt x="30" y="194"/>
                    </a:lnTo>
                    <a:lnTo>
                      <a:pt x="21" y="201"/>
                    </a:lnTo>
                    <a:lnTo>
                      <a:pt x="11" y="203"/>
                    </a:lnTo>
                    <a:lnTo>
                      <a:pt x="9" y="209"/>
                    </a:lnTo>
                    <a:lnTo>
                      <a:pt x="9" y="211"/>
                    </a:lnTo>
                    <a:lnTo>
                      <a:pt x="13" y="213"/>
                    </a:lnTo>
                    <a:lnTo>
                      <a:pt x="19" y="207"/>
                    </a:lnTo>
                    <a:lnTo>
                      <a:pt x="28" y="203"/>
                    </a:lnTo>
                    <a:lnTo>
                      <a:pt x="41" y="199"/>
                    </a:lnTo>
                    <a:lnTo>
                      <a:pt x="60" y="196"/>
                    </a:lnTo>
                    <a:lnTo>
                      <a:pt x="76" y="192"/>
                    </a:lnTo>
                    <a:lnTo>
                      <a:pt x="91" y="186"/>
                    </a:lnTo>
                    <a:lnTo>
                      <a:pt x="104" y="182"/>
                    </a:lnTo>
                    <a:lnTo>
                      <a:pt x="116" y="179"/>
                    </a:lnTo>
                    <a:lnTo>
                      <a:pt x="117" y="177"/>
                    </a:lnTo>
                    <a:lnTo>
                      <a:pt x="123" y="175"/>
                    </a:lnTo>
                    <a:lnTo>
                      <a:pt x="127" y="175"/>
                    </a:lnTo>
                    <a:lnTo>
                      <a:pt x="125" y="179"/>
                    </a:lnTo>
                    <a:lnTo>
                      <a:pt x="108" y="184"/>
                    </a:lnTo>
                    <a:lnTo>
                      <a:pt x="93" y="190"/>
                    </a:lnTo>
                    <a:lnTo>
                      <a:pt x="78" y="194"/>
                    </a:lnTo>
                    <a:lnTo>
                      <a:pt x="62" y="201"/>
                    </a:lnTo>
                    <a:lnTo>
                      <a:pt x="45" y="205"/>
                    </a:lnTo>
                    <a:lnTo>
                      <a:pt x="28" y="213"/>
                    </a:lnTo>
                    <a:lnTo>
                      <a:pt x="15" y="220"/>
                    </a:lnTo>
                    <a:lnTo>
                      <a:pt x="0" y="230"/>
                    </a:lnTo>
                    <a:lnTo>
                      <a:pt x="7" y="228"/>
                    </a:lnTo>
                    <a:lnTo>
                      <a:pt x="19" y="224"/>
                    </a:lnTo>
                    <a:lnTo>
                      <a:pt x="30" y="220"/>
                    </a:lnTo>
                    <a:lnTo>
                      <a:pt x="47" y="215"/>
                    </a:lnTo>
                    <a:lnTo>
                      <a:pt x="60" y="207"/>
                    </a:lnTo>
                    <a:lnTo>
                      <a:pt x="78" y="203"/>
                    </a:lnTo>
                    <a:lnTo>
                      <a:pt x="89" y="198"/>
                    </a:lnTo>
                    <a:lnTo>
                      <a:pt x="98" y="196"/>
                    </a:lnTo>
                    <a:lnTo>
                      <a:pt x="93" y="203"/>
                    </a:lnTo>
                    <a:lnTo>
                      <a:pt x="83" y="203"/>
                    </a:lnTo>
                    <a:lnTo>
                      <a:pt x="72" y="209"/>
                    </a:lnTo>
                    <a:lnTo>
                      <a:pt x="59" y="215"/>
                    </a:lnTo>
                    <a:lnTo>
                      <a:pt x="45" y="222"/>
                    </a:lnTo>
                    <a:lnTo>
                      <a:pt x="30" y="226"/>
                    </a:lnTo>
                    <a:lnTo>
                      <a:pt x="19" y="234"/>
                    </a:lnTo>
                    <a:lnTo>
                      <a:pt x="9" y="239"/>
                    </a:lnTo>
                    <a:lnTo>
                      <a:pt x="3" y="245"/>
                    </a:lnTo>
                    <a:lnTo>
                      <a:pt x="0" y="251"/>
                    </a:lnTo>
                    <a:lnTo>
                      <a:pt x="2" y="249"/>
                    </a:lnTo>
                    <a:lnTo>
                      <a:pt x="9" y="245"/>
                    </a:lnTo>
                    <a:lnTo>
                      <a:pt x="19" y="243"/>
                    </a:lnTo>
                    <a:lnTo>
                      <a:pt x="32" y="239"/>
                    </a:lnTo>
                    <a:lnTo>
                      <a:pt x="45" y="234"/>
                    </a:lnTo>
                    <a:lnTo>
                      <a:pt x="59" y="230"/>
                    </a:lnTo>
                    <a:lnTo>
                      <a:pt x="70" y="224"/>
                    </a:lnTo>
                    <a:lnTo>
                      <a:pt x="79" y="222"/>
                    </a:lnTo>
                    <a:lnTo>
                      <a:pt x="85" y="222"/>
                    </a:lnTo>
                    <a:lnTo>
                      <a:pt x="81" y="224"/>
                    </a:lnTo>
                    <a:lnTo>
                      <a:pt x="76" y="230"/>
                    </a:lnTo>
                    <a:lnTo>
                      <a:pt x="70" y="234"/>
                    </a:lnTo>
                    <a:lnTo>
                      <a:pt x="79" y="236"/>
                    </a:lnTo>
                    <a:lnTo>
                      <a:pt x="91" y="228"/>
                    </a:lnTo>
                    <a:lnTo>
                      <a:pt x="108" y="220"/>
                    </a:lnTo>
                    <a:lnTo>
                      <a:pt x="116" y="215"/>
                    </a:lnTo>
                    <a:lnTo>
                      <a:pt x="125" y="213"/>
                    </a:lnTo>
                    <a:lnTo>
                      <a:pt x="135" y="209"/>
                    </a:lnTo>
                    <a:lnTo>
                      <a:pt x="146" y="205"/>
                    </a:lnTo>
                    <a:lnTo>
                      <a:pt x="155" y="201"/>
                    </a:lnTo>
                    <a:lnTo>
                      <a:pt x="165" y="198"/>
                    </a:lnTo>
                    <a:lnTo>
                      <a:pt x="174" y="194"/>
                    </a:lnTo>
                    <a:lnTo>
                      <a:pt x="184" y="194"/>
                    </a:lnTo>
                    <a:lnTo>
                      <a:pt x="192" y="192"/>
                    </a:lnTo>
                    <a:lnTo>
                      <a:pt x="201" y="192"/>
                    </a:lnTo>
                    <a:lnTo>
                      <a:pt x="209" y="192"/>
                    </a:lnTo>
                    <a:lnTo>
                      <a:pt x="216" y="194"/>
                    </a:lnTo>
                    <a:lnTo>
                      <a:pt x="203" y="194"/>
                    </a:lnTo>
                    <a:lnTo>
                      <a:pt x="190" y="198"/>
                    </a:lnTo>
                    <a:lnTo>
                      <a:pt x="178" y="199"/>
                    </a:lnTo>
                    <a:lnTo>
                      <a:pt x="167" y="203"/>
                    </a:lnTo>
                    <a:lnTo>
                      <a:pt x="152" y="209"/>
                    </a:lnTo>
                    <a:lnTo>
                      <a:pt x="140" y="215"/>
                    </a:lnTo>
                    <a:lnTo>
                      <a:pt x="127" y="222"/>
                    </a:lnTo>
                    <a:lnTo>
                      <a:pt x="116" y="234"/>
                    </a:lnTo>
                    <a:lnTo>
                      <a:pt x="119" y="232"/>
                    </a:lnTo>
                    <a:lnTo>
                      <a:pt x="123" y="234"/>
                    </a:lnTo>
                    <a:lnTo>
                      <a:pt x="135" y="224"/>
                    </a:lnTo>
                    <a:lnTo>
                      <a:pt x="148" y="220"/>
                    </a:lnTo>
                    <a:lnTo>
                      <a:pt x="163" y="213"/>
                    </a:lnTo>
                    <a:lnTo>
                      <a:pt x="180" y="207"/>
                    </a:lnTo>
                    <a:lnTo>
                      <a:pt x="197" y="201"/>
                    </a:lnTo>
                    <a:lnTo>
                      <a:pt x="212" y="196"/>
                    </a:lnTo>
                    <a:lnTo>
                      <a:pt x="228" y="192"/>
                    </a:lnTo>
                    <a:lnTo>
                      <a:pt x="243" y="190"/>
                    </a:lnTo>
                    <a:lnTo>
                      <a:pt x="243" y="180"/>
                    </a:lnTo>
                    <a:lnTo>
                      <a:pt x="243" y="171"/>
                    </a:lnTo>
                    <a:lnTo>
                      <a:pt x="245" y="161"/>
                    </a:lnTo>
                    <a:lnTo>
                      <a:pt x="247" y="152"/>
                    </a:lnTo>
                    <a:lnTo>
                      <a:pt x="254" y="133"/>
                    </a:lnTo>
                    <a:lnTo>
                      <a:pt x="266" y="118"/>
                    </a:lnTo>
                    <a:lnTo>
                      <a:pt x="275" y="103"/>
                    </a:lnTo>
                    <a:lnTo>
                      <a:pt x="287" y="89"/>
                    </a:lnTo>
                    <a:lnTo>
                      <a:pt x="300" y="74"/>
                    </a:lnTo>
                    <a:lnTo>
                      <a:pt x="315" y="65"/>
                    </a:lnTo>
                    <a:lnTo>
                      <a:pt x="326" y="57"/>
                    </a:lnTo>
                    <a:lnTo>
                      <a:pt x="344" y="51"/>
                    </a:lnTo>
                    <a:lnTo>
                      <a:pt x="353" y="46"/>
                    </a:lnTo>
                    <a:lnTo>
                      <a:pt x="363" y="44"/>
                    </a:lnTo>
                    <a:lnTo>
                      <a:pt x="372" y="42"/>
                    </a:lnTo>
                    <a:lnTo>
                      <a:pt x="383" y="42"/>
                    </a:lnTo>
                    <a:lnTo>
                      <a:pt x="393" y="38"/>
                    </a:lnTo>
                    <a:lnTo>
                      <a:pt x="402" y="36"/>
                    </a:lnTo>
                    <a:lnTo>
                      <a:pt x="412" y="36"/>
                    </a:lnTo>
                    <a:lnTo>
                      <a:pt x="423" y="38"/>
                    </a:lnTo>
                    <a:lnTo>
                      <a:pt x="431" y="38"/>
                    </a:lnTo>
                    <a:lnTo>
                      <a:pt x="440" y="40"/>
                    </a:lnTo>
                    <a:lnTo>
                      <a:pt x="446" y="42"/>
                    </a:lnTo>
                    <a:lnTo>
                      <a:pt x="454" y="46"/>
                    </a:lnTo>
                    <a:lnTo>
                      <a:pt x="444" y="44"/>
                    </a:lnTo>
                    <a:lnTo>
                      <a:pt x="437" y="46"/>
                    </a:lnTo>
                    <a:lnTo>
                      <a:pt x="452" y="46"/>
                    </a:lnTo>
                    <a:lnTo>
                      <a:pt x="467" y="51"/>
                    </a:lnTo>
                    <a:lnTo>
                      <a:pt x="484" y="55"/>
                    </a:lnTo>
                    <a:lnTo>
                      <a:pt x="499" y="63"/>
                    </a:lnTo>
                    <a:lnTo>
                      <a:pt x="513" y="68"/>
                    </a:lnTo>
                    <a:lnTo>
                      <a:pt x="526" y="74"/>
                    </a:lnTo>
                    <a:lnTo>
                      <a:pt x="539" y="82"/>
                    </a:lnTo>
                    <a:lnTo>
                      <a:pt x="553" y="89"/>
                    </a:lnTo>
                    <a:lnTo>
                      <a:pt x="560" y="95"/>
                    </a:lnTo>
                    <a:lnTo>
                      <a:pt x="568" y="101"/>
                    </a:lnTo>
                    <a:lnTo>
                      <a:pt x="573" y="104"/>
                    </a:lnTo>
                    <a:lnTo>
                      <a:pt x="579" y="106"/>
                    </a:lnTo>
                    <a:lnTo>
                      <a:pt x="581" y="106"/>
                    </a:lnTo>
                    <a:lnTo>
                      <a:pt x="573" y="101"/>
                    </a:lnTo>
                    <a:lnTo>
                      <a:pt x="566" y="97"/>
                    </a:lnTo>
                    <a:lnTo>
                      <a:pt x="556" y="87"/>
                    </a:lnTo>
                    <a:lnTo>
                      <a:pt x="547" y="76"/>
                    </a:lnTo>
                    <a:lnTo>
                      <a:pt x="545" y="72"/>
                    </a:lnTo>
                    <a:lnTo>
                      <a:pt x="549" y="74"/>
                    </a:lnTo>
                    <a:lnTo>
                      <a:pt x="553" y="78"/>
                    </a:lnTo>
                    <a:lnTo>
                      <a:pt x="558" y="84"/>
                    </a:lnTo>
                    <a:lnTo>
                      <a:pt x="564" y="85"/>
                    </a:lnTo>
                    <a:lnTo>
                      <a:pt x="558" y="78"/>
                    </a:lnTo>
                    <a:lnTo>
                      <a:pt x="549" y="70"/>
                    </a:lnTo>
                    <a:lnTo>
                      <a:pt x="535" y="61"/>
                    </a:lnTo>
                    <a:lnTo>
                      <a:pt x="526" y="55"/>
                    </a:lnTo>
                    <a:lnTo>
                      <a:pt x="530" y="55"/>
                    </a:lnTo>
                    <a:lnTo>
                      <a:pt x="539" y="61"/>
                    </a:lnTo>
                    <a:lnTo>
                      <a:pt x="549" y="63"/>
                    </a:lnTo>
                    <a:lnTo>
                      <a:pt x="554" y="65"/>
                    </a:lnTo>
                    <a:lnTo>
                      <a:pt x="556" y="68"/>
                    </a:lnTo>
                    <a:lnTo>
                      <a:pt x="564" y="76"/>
                    </a:lnTo>
                    <a:lnTo>
                      <a:pt x="573" y="85"/>
                    </a:lnTo>
                    <a:lnTo>
                      <a:pt x="585" y="97"/>
                    </a:lnTo>
                    <a:lnTo>
                      <a:pt x="594" y="106"/>
                    </a:lnTo>
                    <a:lnTo>
                      <a:pt x="604" y="116"/>
                    </a:lnTo>
                    <a:lnTo>
                      <a:pt x="611" y="123"/>
                    </a:lnTo>
                    <a:lnTo>
                      <a:pt x="615" y="125"/>
                    </a:lnTo>
                    <a:lnTo>
                      <a:pt x="611" y="114"/>
                    </a:lnTo>
                    <a:lnTo>
                      <a:pt x="606" y="104"/>
                    </a:lnTo>
                    <a:lnTo>
                      <a:pt x="594" y="91"/>
                    </a:lnTo>
                    <a:lnTo>
                      <a:pt x="583" y="80"/>
                    </a:lnTo>
                    <a:lnTo>
                      <a:pt x="570" y="66"/>
                    </a:lnTo>
                    <a:lnTo>
                      <a:pt x="556" y="57"/>
                    </a:lnTo>
                    <a:lnTo>
                      <a:pt x="545" y="47"/>
                    </a:lnTo>
                    <a:lnTo>
                      <a:pt x="537" y="44"/>
                    </a:lnTo>
                    <a:lnTo>
                      <a:pt x="528" y="38"/>
                    </a:lnTo>
                    <a:lnTo>
                      <a:pt x="522" y="32"/>
                    </a:lnTo>
                    <a:lnTo>
                      <a:pt x="532" y="34"/>
                    </a:lnTo>
                    <a:lnTo>
                      <a:pt x="541" y="38"/>
                    </a:lnTo>
                    <a:lnTo>
                      <a:pt x="549" y="44"/>
                    </a:lnTo>
                    <a:lnTo>
                      <a:pt x="558" y="51"/>
                    </a:lnTo>
                    <a:lnTo>
                      <a:pt x="573" y="65"/>
                    </a:lnTo>
                    <a:lnTo>
                      <a:pt x="591" y="80"/>
                    </a:lnTo>
                    <a:lnTo>
                      <a:pt x="594" y="85"/>
                    </a:lnTo>
                    <a:lnTo>
                      <a:pt x="604" y="93"/>
                    </a:lnTo>
                    <a:lnTo>
                      <a:pt x="611" y="101"/>
                    </a:lnTo>
                    <a:lnTo>
                      <a:pt x="617" y="104"/>
                    </a:lnTo>
                    <a:lnTo>
                      <a:pt x="611" y="91"/>
                    </a:lnTo>
                    <a:lnTo>
                      <a:pt x="606" y="85"/>
                    </a:lnTo>
                    <a:lnTo>
                      <a:pt x="600" y="78"/>
                    </a:lnTo>
                    <a:lnTo>
                      <a:pt x="592" y="70"/>
                    </a:lnTo>
                    <a:lnTo>
                      <a:pt x="585" y="63"/>
                    </a:lnTo>
                    <a:lnTo>
                      <a:pt x="575" y="53"/>
                    </a:lnTo>
                    <a:lnTo>
                      <a:pt x="570" y="44"/>
                    </a:lnTo>
                    <a:lnTo>
                      <a:pt x="564" y="40"/>
                    </a:lnTo>
                    <a:lnTo>
                      <a:pt x="560" y="38"/>
                    </a:lnTo>
                    <a:lnTo>
                      <a:pt x="551" y="32"/>
                    </a:lnTo>
                    <a:lnTo>
                      <a:pt x="541" y="27"/>
                    </a:lnTo>
                    <a:lnTo>
                      <a:pt x="532" y="23"/>
                    </a:lnTo>
                    <a:lnTo>
                      <a:pt x="522" y="17"/>
                    </a:lnTo>
                    <a:lnTo>
                      <a:pt x="511" y="13"/>
                    </a:lnTo>
                    <a:lnTo>
                      <a:pt x="501" y="11"/>
                    </a:lnTo>
                    <a:lnTo>
                      <a:pt x="490" y="8"/>
                    </a:lnTo>
                    <a:lnTo>
                      <a:pt x="480" y="8"/>
                    </a:lnTo>
                    <a:lnTo>
                      <a:pt x="469" y="6"/>
                    </a:lnTo>
                    <a:lnTo>
                      <a:pt x="458" y="4"/>
                    </a:lnTo>
                    <a:lnTo>
                      <a:pt x="446" y="2"/>
                    </a:lnTo>
                    <a:lnTo>
                      <a:pt x="437" y="2"/>
                    </a:lnTo>
                    <a:lnTo>
                      <a:pt x="425" y="0"/>
                    </a:lnTo>
                    <a:lnTo>
                      <a:pt x="416" y="0"/>
                    </a:lnTo>
                    <a:lnTo>
                      <a:pt x="404" y="0"/>
                    </a:lnTo>
                    <a:lnTo>
                      <a:pt x="395" y="2"/>
                    </a:lnTo>
                    <a:lnTo>
                      <a:pt x="385" y="2"/>
                    </a:lnTo>
                    <a:lnTo>
                      <a:pt x="374" y="2"/>
                    </a:lnTo>
                    <a:lnTo>
                      <a:pt x="364" y="2"/>
                    </a:lnTo>
                    <a:lnTo>
                      <a:pt x="355" y="6"/>
                    </a:lnTo>
                    <a:lnTo>
                      <a:pt x="338" y="8"/>
                    </a:lnTo>
                    <a:lnTo>
                      <a:pt x="323" y="15"/>
                    </a:lnTo>
                    <a:lnTo>
                      <a:pt x="306" y="23"/>
                    </a:lnTo>
                    <a:lnTo>
                      <a:pt x="292" y="32"/>
                    </a:lnTo>
                    <a:lnTo>
                      <a:pt x="277" y="42"/>
                    </a:lnTo>
                    <a:lnTo>
                      <a:pt x="264" y="55"/>
                    </a:lnTo>
                    <a:lnTo>
                      <a:pt x="254" y="65"/>
                    </a:lnTo>
                    <a:lnTo>
                      <a:pt x="245" y="74"/>
                    </a:lnTo>
                    <a:lnTo>
                      <a:pt x="237" y="84"/>
                    </a:lnTo>
                    <a:lnTo>
                      <a:pt x="230" y="95"/>
                    </a:lnTo>
                    <a:lnTo>
                      <a:pt x="222" y="104"/>
                    </a:lnTo>
                    <a:lnTo>
                      <a:pt x="218" y="114"/>
                    </a:lnTo>
                    <a:lnTo>
                      <a:pt x="212" y="125"/>
                    </a:lnTo>
                    <a:lnTo>
                      <a:pt x="209" y="141"/>
                    </a:lnTo>
                    <a:lnTo>
                      <a:pt x="201" y="156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3" name="Freeform 109"/>
              <p:cNvSpPr>
                <a:spLocks/>
              </p:cNvSpPr>
              <p:nvPr/>
            </p:nvSpPr>
            <p:spPr bwMode="auto">
              <a:xfrm>
                <a:off x="2421" y="1562"/>
                <a:ext cx="3" cy="21"/>
              </a:xfrm>
              <a:custGeom>
                <a:avLst/>
                <a:gdLst>
                  <a:gd name="T0" fmla="*/ 0 w 8"/>
                  <a:gd name="T1" fmla="*/ 1 h 42"/>
                  <a:gd name="T2" fmla="*/ 0 w 8"/>
                  <a:gd name="T3" fmla="*/ 0 h 42"/>
                  <a:gd name="T4" fmla="*/ 0 w 8"/>
                  <a:gd name="T5" fmla="*/ 1 h 42"/>
                  <a:gd name="T6" fmla="*/ 0 w 8"/>
                  <a:gd name="T7" fmla="*/ 3 h 42"/>
                  <a:gd name="T8" fmla="*/ 0 w 8"/>
                  <a:gd name="T9" fmla="*/ 4 h 42"/>
                  <a:gd name="T10" fmla="*/ 0 w 8"/>
                  <a:gd name="T11" fmla="*/ 5 h 42"/>
                  <a:gd name="T12" fmla="*/ 0 w 8"/>
                  <a:gd name="T13" fmla="*/ 5 h 42"/>
                  <a:gd name="T14" fmla="*/ 0 w 8"/>
                  <a:gd name="T15" fmla="*/ 3 h 42"/>
                  <a:gd name="T16" fmla="*/ 0 w 8"/>
                  <a:gd name="T17" fmla="*/ 3 h 42"/>
                  <a:gd name="T18" fmla="*/ 0 w 8"/>
                  <a:gd name="T19" fmla="*/ 1 h 42"/>
                  <a:gd name="T20" fmla="*/ 0 w 8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42"/>
                  <a:gd name="T35" fmla="*/ 8 w 8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42">
                    <a:moveTo>
                      <a:pt x="8" y="15"/>
                    </a:moveTo>
                    <a:lnTo>
                      <a:pt x="6" y="0"/>
                    </a:lnTo>
                    <a:lnTo>
                      <a:pt x="4" y="4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4" name="Freeform 110"/>
              <p:cNvSpPr>
                <a:spLocks/>
              </p:cNvSpPr>
              <p:nvPr/>
            </p:nvSpPr>
            <p:spPr bwMode="auto">
              <a:xfrm>
                <a:off x="2284" y="1418"/>
                <a:ext cx="43" cy="3"/>
              </a:xfrm>
              <a:custGeom>
                <a:avLst/>
                <a:gdLst>
                  <a:gd name="T0" fmla="*/ 0 w 85"/>
                  <a:gd name="T1" fmla="*/ 0 h 8"/>
                  <a:gd name="T2" fmla="*/ 1 w 85"/>
                  <a:gd name="T3" fmla="*/ 0 h 8"/>
                  <a:gd name="T4" fmla="*/ 2 w 85"/>
                  <a:gd name="T5" fmla="*/ 0 h 8"/>
                  <a:gd name="T6" fmla="*/ 4 w 85"/>
                  <a:gd name="T7" fmla="*/ 0 h 8"/>
                  <a:gd name="T8" fmla="*/ 6 w 85"/>
                  <a:gd name="T9" fmla="*/ 0 h 8"/>
                  <a:gd name="T10" fmla="*/ 8 w 85"/>
                  <a:gd name="T11" fmla="*/ 0 h 8"/>
                  <a:gd name="T12" fmla="*/ 9 w 85"/>
                  <a:gd name="T13" fmla="*/ 0 h 8"/>
                  <a:gd name="T14" fmla="*/ 11 w 85"/>
                  <a:gd name="T15" fmla="*/ 0 h 8"/>
                  <a:gd name="T16" fmla="*/ 11 w 85"/>
                  <a:gd name="T17" fmla="*/ 0 h 8"/>
                  <a:gd name="T18" fmla="*/ 10 w 85"/>
                  <a:gd name="T19" fmla="*/ 0 h 8"/>
                  <a:gd name="T20" fmla="*/ 8 w 85"/>
                  <a:gd name="T21" fmla="*/ 0 h 8"/>
                  <a:gd name="T22" fmla="*/ 7 w 85"/>
                  <a:gd name="T23" fmla="*/ 0 h 8"/>
                  <a:gd name="T24" fmla="*/ 6 w 85"/>
                  <a:gd name="T25" fmla="*/ 0 h 8"/>
                  <a:gd name="T26" fmla="*/ 4 w 85"/>
                  <a:gd name="T27" fmla="*/ 0 h 8"/>
                  <a:gd name="T28" fmla="*/ 3 w 85"/>
                  <a:gd name="T29" fmla="*/ 0 h 8"/>
                  <a:gd name="T30" fmla="*/ 2 w 85"/>
                  <a:gd name="T31" fmla="*/ 0 h 8"/>
                  <a:gd name="T32" fmla="*/ 0 w 85"/>
                  <a:gd name="T33" fmla="*/ 0 h 8"/>
                  <a:gd name="T34" fmla="*/ 0 w 85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8"/>
                  <a:gd name="T56" fmla="*/ 85 w 85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8">
                    <a:moveTo>
                      <a:pt x="0" y="2"/>
                    </a:moveTo>
                    <a:lnTo>
                      <a:pt x="3" y="0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2" y="2"/>
                    </a:lnTo>
                    <a:lnTo>
                      <a:pt x="81" y="2"/>
                    </a:lnTo>
                    <a:lnTo>
                      <a:pt x="85" y="8"/>
                    </a:lnTo>
                    <a:lnTo>
                      <a:pt x="74" y="4"/>
                    </a:lnTo>
                    <a:lnTo>
                      <a:pt x="62" y="2"/>
                    </a:lnTo>
                    <a:lnTo>
                      <a:pt x="53" y="2"/>
                    </a:lnTo>
                    <a:lnTo>
                      <a:pt x="43" y="2"/>
                    </a:lnTo>
                    <a:lnTo>
                      <a:pt x="32" y="2"/>
                    </a:lnTo>
                    <a:lnTo>
                      <a:pt x="20" y="2"/>
                    </a:lnTo>
                    <a:lnTo>
                      <a:pt x="9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5" name="Freeform 111"/>
              <p:cNvSpPr>
                <a:spLocks/>
              </p:cNvSpPr>
              <p:nvPr/>
            </p:nvSpPr>
            <p:spPr bwMode="auto">
              <a:xfrm>
                <a:off x="2349" y="1463"/>
                <a:ext cx="19" cy="10"/>
              </a:xfrm>
              <a:custGeom>
                <a:avLst/>
                <a:gdLst>
                  <a:gd name="T0" fmla="*/ 0 w 38"/>
                  <a:gd name="T1" fmla="*/ 3 h 19"/>
                  <a:gd name="T2" fmla="*/ 1 w 38"/>
                  <a:gd name="T3" fmla="*/ 3 h 19"/>
                  <a:gd name="T4" fmla="*/ 1 w 38"/>
                  <a:gd name="T5" fmla="*/ 2 h 19"/>
                  <a:gd name="T6" fmla="*/ 2 w 38"/>
                  <a:gd name="T7" fmla="*/ 2 h 19"/>
                  <a:gd name="T8" fmla="*/ 3 w 38"/>
                  <a:gd name="T9" fmla="*/ 2 h 19"/>
                  <a:gd name="T10" fmla="*/ 5 w 38"/>
                  <a:gd name="T11" fmla="*/ 0 h 19"/>
                  <a:gd name="T12" fmla="*/ 3 w 38"/>
                  <a:gd name="T13" fmla="*/ 0 h 19"/>
                  <a:gd name="T14" fmla="*/ 2 w 38"/>
                  <a:gd name="T15" fmla="*/ 1 h 19"/>
                  <a:gd name="T16" fmla="*/ 1 w 38"/>
                  <a:gd name="T17" fmla="*/ 2 h 19"/>
                  <a:gd name="T18" fmla="*/ 0 w 38"/>
                  <a:gd name="T19" fmla="*/ 3 h 19"/>
                  <a:gd name="T20" fmla="*/ 0 w 38"/>
                  <a:gd name="T21" fmla="*/ 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9"/>
                  <a:gd name="T35" fmla="*/ 38 w 38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9">
                    <a:moveTo>
                      <a:pt x="0" y="19"/>
                    </a:moveTo>
                    <a:lnTo>
                      <a:pt x="2" y="18"/>
                    </a:lnTo>
                    <a:lnTo>
                      <a:pt x="11" y="14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17" y="8"/>
                    </a:lnTo>
                    <a:lnTo>
                      <a:pt x="2" y="1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6" name="Freeform 112"/>
              <p:cNvSpPr>
                <a:spLocks/>
              </p:cNvSpPr>
              <p:nvPr/>
            </p:nvSpPr>
            <p:spPr bwMode="auto">
              <a:xfrm>
                <a:off x="2289" y="1499"/>
                <a:ext cx="19" cy="18"/>
              </a:xfrm>
              <a:custGeom>
                <a:avLst/>
                <a:gdLst>
                  <a:gd name="T0" fmla="*/ 1 w 38"/>
                  <a:gd name="T1" fmla="*/ 5 h 36"/>
                  <a:gd name="T2" fmla="*/ 1 w 38"/>
                  <a:gd name="T3" fmla="*/ 2 h 36"/>
                  <a:gd name="T4" fmla="*/ 5 w 38"/>
                  <a:gd name="T5" fmla="*/ 0 h 36"/>
                  <a:gd name="T6" fmla="*/ 0 w 38"/>
                  <a:gd name="T7" fmla="*/ 1 h 36"/>
                  <a:gd name="T8" fmla="*/ 1 w 38"/>
                  <a:gd name="T9" fmla="*/ 5 h 36"/>
                  <a:gd name="T10" fmla="*/ 1 w 38"/>
                  <a:gd name="T11" fmla="*/ 5 h 36"/>
                  <a:gd name="T12" fmla="*/ 1 w 38"/>
                  <a:gd name="T13" fmla="*/ 5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6"/>
                  <a:gd name="T23" fmla="*/ 38 w 3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6">
                    <a:moveTo>
                      <a:pt x="11" y="36"/>
                    </a:moveTo>
                    <a:lnTo>
                      <a:pt x="6" y="17"/>
                    </a:lnTo>
                    <a:lnTo>
                      <a:pt x="38" y="0"/>
                    </a:lnTo>
                    <a:lnTo>
                      <a:pt x="0" y="15"/>
                    </a:lnTo>
                    <a:lnTo>
                      <a:pt x="9" y="36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7" name="Freeform 113"/>
              <p:cNvSpPr>
                <a:spLocks/>
              </p:cNvSpPr>
              <p:nvPr/>
            </p:nvSpPr>
            <p:spPr bwMode="auto">
              <a:xfrm>
                <a:off x="2286" y="1535"/>
                <a:ext cx="7" cy="18"/>
              </a:xfrm>
              <a:custGeom>
                <a:avLst/>
                <a:gdLst>
                  <a:gd name="T0" fmla="*/ 1 w 16"/>
                  <a:gd name="T1" fmla="*/ 5 h 36"/>
                  <a:gd name="T2" fmla="*/ 1 w 16"/>
                  <a:gd name="T3" fmla="*/ 3 h 36"/>
                  <a:gd name="T4" fmla="*/ 1 w 16"/>
                  <a:gd name="T5" fmla="*/ 1 h 36"/>
                  <a:gd name="T6" fmla="*/ 0 w 16"/>
                  <a:gd name="T7" fmla="*/ 1 h 36"/>
                  <a:gd name="T8" fmla="*/ 0 w 16"/>
                  <a:gd name="T9" fmla="*/ 0 h 36"/>
                  <a:gd name="T10" fmla="*/ 0 w 16"/>
                  <a:gd name="T11" fmla="*/ 1 h 36"/>
                  <a:gd name="T12" fmla="*/ 0 w 16"/>
                  <a:gd name="T13" fmla="*/ 2 h 36"/>
                  <a:gd name="T14" fmla="*/ 1 w 16"/>
                  <a:gd name="T15" fmla="*/ 3 h 36"/>
                  <a:gd name="T16" fmla="*/ 1 w 16"/>
                  <a:gd name="T17" fmla="*/ 5 h 36"/>
                  <a:gd name="T18" fmla="*/ 1 w 16"/>
                  <a:gd name="T19" fmla="*/ 5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36"/>
                  <a:gd name="T32" fmla="*/ 16 w 16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36">
                    <a:moveTo>
                      <a:pt x="16" y="36"/>
                    </a:moveTo>
                    <a:lnTo>
                      <a:pt x="12" y="26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19"/>
                    </a:lnTo>
                    <a:lnTo>
                      <a:pt x="10" y="26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8" name="Freeform 114"/>
              <p:cNvSpPr>
                <a:spLocks/>
              </p:cNvSpPr>
              <p:nvPr/>
            </p:nvSpPr>
            <p:spPr bwMode="auto">
              <a:xfrm>
                <a:off x="1994" y="1531"/>
                <a:ext cx="44" cy="9"/>
              </a:xfrm>
              <a:custGeom>
                <a:avLst/>
                <a:gdLst>
                  <a:gd name="T0" fmla="*/ 0 w 87"/>
                  <a:gd name="T1" fmla="*/ 0 h 19"/>
                  <a:gd name="T2" fmla="*/ 3 w 87"/>
                  <a:gd name="T3" fmla="*/ 1 h 19"/>
                  <a:gd name="T4" fmla="*/ 4 w 87"/>
                  <a:gd name="T5" fmla="*/ 1 h 19"/>
                  <a:gd name="T6" fmla="*/ 4 w 87"/>
                  <a:gd name="T7" fmla="*/ 1 h 19"/>
                  <a:gd name="T8" fmla="*/ 6 w 87"/>
                  <a:gd name="T9" fmla="*/ 1 h 19"/>
                  <a:gd name="T10" fmla="*/ 7 w 87"/>
                  <a:gd name="T11" fmla="*/ 1 h 19"/>
                  <a:gd name="T12" fmla="*/ 9 w 87"/>
                  <a:gd name="T13" fmla="*/ 0 h 19"/>
                  <a:gd name="T14" fmla="*/ 10 w 87"/>
                  <a:gd name="T15" fmla="*/ 0 h 19"/>
                  <a:gd name="T16" fmla="*/ 11 w 87"/>
                  <a:gd name="T17" fmla="*/ 0 h 19"/>
                  <a:gd name="T18" fmla="*/ 11 w 87"/>
                  <a:gd name="T19" fmla="*/ 1 h 19"/>
                  <a:gd name="T20" fmla="*/ 9 w 87"/>
                  <a:gd name="T21" fmla="*/ 1 h 19"/>
                  <a:gd name="T22" fmla="*/ 8 w 87"/>
                  <a:gd name="T23" fmla="*/ 1 h 19"/>
                  <a:gd name="T24" fmla="*/ 6 w 87"/>
                  <a:gd name="T25" fmla="*/ 1 h 19"/>
                  <a:gd name="T26" fmla="*/ 5 w 87"/>
                  <a:gd name="T27" fmla="*/ 2 h 19"/>
                  <a:gd name="T28" fmla="*/ 4 w 87"/>
                  <a:gd name="T29" fmla="*/ 2 h 19"/>
                  <a:gd name="T30" fmla="*/ 3 w 87"/>
                  <a:gd name="T31" fmla="*/ 2 h 19"/>
                  <a:gd name="T32" fmla="*/ 2 w 87"/>
                  <a:gd name="T33" fmla="*/ 1 h 19"/>
                  <a:gd name="T34" fmla="*/ 0 w 87"/>
                  <a:gd name="T35" fmla="*/ 0 h 19"/>
                  <a:gd name="T36" fmla="*/ 0 w 87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"/>
                  <a:gd name="T58" fmla="*/ 0 h 19"/>
                  <a:gd name="T59" fmla="*/ 87 w 87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" h="19">
                    <a:moveTo>
                      <a:pt x="0" y="0"/>
                    </a:moveTo>
                    <a:lnTo>
                      <a:pt x="21" y="14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42" y="8"/>
                    </a:lnTo>
                    <a:lnTo>
                      <a:pt x="55" y="8"/>
                    </a:lnTo>
                    <a:lnTo>
                      <a:pt x="67" y="6"/>
                    </a:lnTo>
                    <a:lnTo>
                      <a:pt x="76" y="6"/>
                    </a:lnTo>
                    <a:lnTo>
                      <a:pt x="84" y="6"/>
                    </a:lnTo>
                    <a:lnTo>
                      <a:pt x="87" y="10"/>
                    </a:lnTo>
                    <a:lnTo>
                      <a:pt x="70" y="12"/>
                    </a:lnTo>
                    <a:lnTo>
                      <a:pt x="59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27" y="17"/>
                    </a:lnTo>
                    <a:lnTo>
                      <a:pt x="19" y="19"/>
                    </a:lnTo>
                    <a:lnTo>
                      <a:pt x="1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79" name="Freeform 115"/>
              <p:cNvSpPr>
                <a:spLocks/>
              </p:cNvSpPr>
              <p:nvPr/>
            </p:nvSpPr>
            <p:spPr bwMode="auto">
              <a:xfrm>
                <a:off x="1989" y="1551"/>
                <a:ext cx="27" cy="6"/>
              </a:xfrm>
              <a:custGeom>
                <a:avLst/>
                <a:gdLst>
                  <a:gd name="T0" fmla="*/ 7 w 53"/>
                  <a:gd name="T1" fmla="*/ 0 h 14"/>
                  <a:gd name="T2" fmla="*/ 5 w 53"/>
                  <a:gd name="T3" fmla="*/ 0 h 14"/>
                  <a:gd name="T4" fmla="*/ 2 w 53"/>
                  <a:gd name="T5" fmla="*/ 1 h 14"/>
                  <a:gd name="T6" fmla="*/ 1 w 53"/>
                  <a:gd name="T7" fmla="*/ 0 h 14"/>
                  <a:gd name="T8" fmla="*/ 0 w 53"/>
                  <a:gd name="T9" fmla="*/ 0 h 14"/>
                  <a:gd name="T10" fmla="*/ 1 w 53"/>
                  <a:gd name="T11" fmla="*/ 0 h 14"/>
                  <a:gd name="T12" fmla="*/ 2 w 53"/>
                  <a:gd name="T13" fmla="*/ 1 h 14"/>
                  <a:gd name="T14" fmla="*/ 3 w 53"/>
                  <a:gd name="T15" fmla="*/ 1 h 14"/>
                  <a:gd name="T16" fmla="*/ 4 w 53"/>
                  <a:gd name="T17" fmla="*/ 1 h 14"/>
                  <a:gd name="T18" fmla="*/ 6 w 53"/>
                  <a:gd name="T19" fmla="*/ 0 h 14"/>
                  <a:gd name="T20" fmla="*/ 7 w 53"/>
                  <a:gd name="T21" fmla="*/ 0 h 14"/>
                  <a:gd name="T22" fmla="*/ 7 w 53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4"/>
                  <a:gd name="T38" fmla="*/ 53 w 5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4">
                    <a:moveTo>
                      <a:pt x="53" y="4"/>
                    </a:moveTo>
                    <a:lnTo>
                      <a:pt x="36" y="4"/>
                    </a:lnTo>
                    <a:lnTo>
                      <a:pt x="11" y="1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4"/>
                    </a:lnTo>
                    <a:lnTo>
                      <a:pt x="19" y="12"/>
                    </a:lnTo>
                    <a:lnTo>
                      <a:pt x="30" y="10"/>
                    </a:lnTo>
                    <a:lnTo>
                      <a:pt x="43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0" name="Freeform 116"/>
              <p:cNvSpPr>
                <a:spLocks/>
              </p:cNvSpPr>
              <p:nvPr/>
            </p:nvSpPr>
            <p:spPr bwMode="auto">
              <a:xfrm>
                <a:off x="1935" y="1513"/>
                <a:ext cx="20" cy="8"/>
              </a:xfrm>
              <a:custGeom>
                <a:avLst/>
                <a:gdLst>
                  <a:gd name="T0" fmla="*/ 5 w 40"/>
                  <a:gd name="T1" fmla="*/ 2 h 17"/>
                  <a:gd name="T2" fmla="*/ 3 w 40"/>
                  <a:gd name="T3" fmla="*/ 1 h 17"/>
                  <a:gd name="T4" fmla="*/ 3 w 40"/>
                  <a:gd name="T5" fmla="*/ 0 h 17"/>
                  <a:gd name="T6" fmla="*/ 1 w 40"/>
                  <a:gd name="T7" fmla="*/ 0 h 17"/>
                  <a:gd name="T8" fmla="*/ 0 w 40"/>
                  <a:gd name="T9" fmla="*/ 0 h 17"/>
                  <a:gd name="T10" fmla="*/ 1 w 40"/>
                  <a:gd name="T11" fmla="*/ 0 h 17"/>
                  <a:gd name="T12" fmla="*/ 3 w 40"/>
                  <a:gd name="T13" fmla="*/ 1 h 17"/>
                  <a:gd name="T14" fmla="*/ 3 w 40"/>
                  <a:gd name="T15" fmla="*/ 1 h 17"/>
                  <a:gd name="T16" fmla="*/ 5 w 40"/>
                  <a:gd name="T17" fmla="*/ 2 h 17"/>
                  <a:gd name="T18" fmla="*/ 5 w 40"/>
                  <a:gd name="T19" fmla="*/ 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17"/>
                  <a:gd name="T32" fmla="*/ 40 w 40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17">
                    <a:moveTo>
                      <a:pt x="40" y="17"/>
                    </a:moveTo>
                    <a:lnTo>
                      <a:pt x="31" y="10"/>
                    </a:lnTo>
                    <a:lnTo>
                      <a:pt x="21" y="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9" y="10"/>
                    </a:lnTo>
                    <a:lnTo>
                      <a:pt x="31" y="12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1" name="Freeform 117"/>
              <p:cNvSpPr>
                <a:spLocks/>
              </p:cNvSpPr>
              <p:nvPr/>
            </p:nvSpPr>
            <p:spPr bwMode="auto">
              <a:xfrm>
                <a:off x="1859" y="1490"/>
                <a:ext cx="73" cy="7"/>
              </a:xfrm>
              <a:custGeom>
                <a:avLst/>
                <a:gdLst>
                  <a:gd name="T0" fmla="*/ 0 w 147"/>
                  <a:gd name="T1" fmla="*/ 1 h 15"/>
                  <a:gd name="T2" fmla="*/ 1 w 147"/>
                  <a:gd name="T3" fmla="*/ 1 h 15"/>
                  <a:gd name="T4" fmla="*/ 3 w 147"/>
                  <a:gd name="T5" fmla="*/ 1 h 15"/>
                  <a:gd name="T6" fmla="*/ 5 w 147"/>
                  <a:gd name="T7" fmla="*/ 0 h 15"/>
                  <a:gd name="T8" fmla="*/ 6 w 147"/>
                  <a:gd name="T9" fmla="*/ 0 h 15"/>
                  <a:gd name="T10" fmla="*/ 8 w 147"/>
                  <a:gd name="T11" fmla="*/ 0 h 15"/>
                  <a:gd name="T12" fmla="*/ 10 w 147"/>
                  <a:gd name="T13" fmla="*/ 0 h 15"/>
                  <a:gd name="T14" fmla="*/ 11 w 147"/>
                  <a:gd name="T15" fmla="*/ 0 h 15"/>
                  <a:gd name="T16" fmla="*/ 13 w 147"/>
                  <a:gd name="T17" fmla="*/ 0 h 15"/>
                  <a:gd name="T18" fmla="*/ 14 w 147"/>
                  <a:gd name="T19" fmla="*/ 0 h 15"/>
                  <a:gd name="T20" fmla="*/ 15 w 147"/>
                  <a:gd name="T21" fmla="*/ 0 h 15"/>
                  <a:gd name="T22" fmla="*/ 16 w 147"/>
                  <a:gd name="T23" fmla="*/ 0 h 15"/>
                  <a:gd name="T24" fmla="*/ 18 w 147"/>
                  <a:gd name="T25" fmla="*/ 0 h 15"/>
                  <a:gd name="T26" fmla="*/ 18 w 147"/>
                  <a:gd name="T27" fmla="*/ 0 h 15"/>
                  <a:gd name="T28" fmla="*/ 17 w 147"/>
                  <a:gd name="T29" fmla="*/ 0 h 15"/>
                  <a:gd name="T30" fmla="*/ 16 w 147"/>
                  <a:gd name="T31" fmla="*/ 0 h 15"/>
                  <a:gd name="T32" fmla="*/ 16 w 147"/>
                  <a:gd name="T33" fmla="*/ 0 h 15"/>
                  <a:gd name="T34" fmla="*/ 15 w 147"/>
                  <a:gd name="T35" fmla="*/ 0 h 15"/>
                  <a:gd name="T36" fmla="*/ 14 w 147"/>
                  <a:gd name="T37" fmla="*/ 0 h 15"/>
                  <a:gd name="T38" fmla="*/ 12 w 147"/>
                  <a:gd name="T39" fmla="*/ 0 h 15"/>
                  <a:gd name="T40" fmla="*/ 11 w 147"/>
                  <a:gd name="T41" fmla="*/ 0 h 15"/>
                  <a:gd name="T42" fmla="*/ 10 w 147"/>
                  <a:gd name="T43" fmla="*/ 0 h 15"/>
                  <a:gd name="T44" fmla="*/ 8 w 147"/>
                  <a:gd name="T45" fmla="*/ 0 h 15"/>
                  <a:gd name="T46" fmla="*/ 7 w 147"/>
                  <a:gd name="T47" fmla="*/ 0 h 15"/>
                  <a:gd name="T48" fmla="*/ 5 w 147"/>
                  <a:gd name="T49" fmla="*/ 0 h 15"/>
                  <a:gd name="T50" fmla="*/ 4 w 147"/>
                  <a:gd name="T51" fmla="*/ 0 h 15"/>
                  <a:gd name="T52" fmla="*/ 3 w 147"/>
                  <a:gd name="T53" fmla="*/ 0 h 15"/>
                  <a:gd name="T54" fmla="*/ 1 w 147"/>
                  <a:gd name="T55" fmla="*/ 0 h 15"/>
                  <a:gd name="T56" fmla="*/ 0 w 147"/>
                  <a:gd name="T57" fmla="*/ 1 h 15"/>
                  <a:gd name="T58" fmla="*/ 0 w 147"/>
                  <a:gd name="T59" fmla="*/ 1 h 15"/>
                  <a:gd name="T60" fmla="*/ 0 w 147"/>
                  <a:gd name="T61" fmla="*/ 1 h 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7"/>
                  <a:gd name="T94" fmla="*/ 0 h 15"/>
                  <a:gd name="T95" fmla="*/ 147 w 147"/>
                  <a:gd name="T96" fmla="*/ 15 h 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7" h="15">
                    <a:moveTo>
                      <a:pt x="0" y="15"/>
                    </a:moveTo>
                    <a:lnTo>
                      <a:pt x="14" y="11"/>
                    </a:lnTo>
                    <a:lnTo>
                      <a:pt x="27" y="9"/>
                    </a:lnTo>
                    <a:lnTo>
                      <a:pt x="40" y="5"/>
                    </a:lnTo>
                    <a:lnTo>
                      <a:pt x="53" y="5"/>
                    </a:lnTo>
                    <a:lnTo>
                      <a:pt x="67" y="5"/>
                    </a:lnTo>
                    <a:lnTo>
                      <a:pt x="80" y="5"/>
                    </a:lnTo>
                    <a:lnTo>
                      <a:pt x="93" y="3"/>
                    </a:lnTo>
                    <a:lnTo>
                      <a:pt x="109" y="3"/>
                    </a:lnTo>
                    <a:lnTo>
                      <a:pt x="116" y="3"/>
                    </a:lnTo>
                    <a:lnTo>
                      <a:pt x="126" y="5"/>
                    </a:lnTo>
                    <a:lnTo>
                      <a:pt x="135" y="5"/>
                    </a:lnTo>
                    <a:lnTo>
                      <a:pt x="145" y="7"/>
                    </a:lnTo>
                    <a:lnTo>
                      <a:pt x="147" y="5"/>
                    </a:lnTo>
                    <a:lnTo>
                      <a:pt x="141" y="5"/>
                    </a:lnTo>
                    <a:lnTo>
                      <a:pt x="135" y="3"/>
                    </a:lnTo>
                    <a:lnTo>
                      <a:pt x="129" y="2"/>
                    </a:lnTo>
                    <a:lnTo>
                      <a:pt x="122" y="2"/>
                    </a:lnTo>
                    <a:lnTo>
                      <a:pt x="112" y="0"/>
                    </a:lnTo>
                    <a:lnTo>
                      <a:pt x="103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4" y="0"/>
                    </a:lnTo>
                    <a:lnTo>
                      <a:pt x="34" y="3"/>
                    </a:lnTo>
                    <a:lnTo>
                      <a:pt x="25" y="3"/>
                    </a:lnTo>
                    <a:lnTo>
                      <a:pt x="15" y="5"/>
                    </a:lnTo>
                    <a:lnTo>
                      <a:pt x="6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2" name="Freeform 118"/>
              <p:cNvSpPr>
                <a:spLocks/>
              </p:cNvSpPr>
              <p:nvPr/>
            </p:nvSpPr>
            <p:spPr bwMode="auto">
              <a:xfrm>
                <a:off x="1852" y="1506"/>
                <a:ext cx="20" cy="7"/>
              </a:xfrm>
              <a:custGeom>
                <a:avLst/>
                <a:gdLst>
                  <a:gd name="T0" fmla="*/ 0 w 40"/>
                  <a:gd name="T1" fmla="*/ 2 h 13"/>
                  <a:gd name="T2" fmla="*/ 1 w 40"/>
                  <a:gd name="T3" fmla="*/ 1 h 13"/>
                  <a:gd name="T4" fmla="*/ 3 w 40"/>
                  <a:gd name="T5" fmla="*/ 1 h 13"/>
                  <a:gd name="T6" fmla="*/ 3 w 40"/>
                  <a:gd name="T7" fmla="*/ 0 h 13"/>
                  <a:gd name="T8" fmla="*/ 5 w 40"/>
                  <a:gd name="T9" fmla="*/ 1 h 13"/>
                  <a:gd name="T10" fmla="*/ 0 w 40"/>
                  <a:gd name="T11" fmla="*/ 2 h 13"/>
                  <a:gd name="T12" fmla="*/ 0 w 40"/>
                  <a:gd name="T13" fmla="*/ 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3"/>
                  <a:gd name="T23" fmla="*/ 40 w 4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3">
                    <a:moveTo>
                      <a:pt x="0" y="13"/>
                    </a:moveTo>
                    <a:lnTo>
                      <a:pt x="6" y="8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3" name="Freeform 119"/>
              <p:cNvSpPr>
                <a:spLocks/>
              </p:cNvSpPr>
              <p:nvPr/>
            </p:nvSpPr>
            <p:spPr bwMode="auto">
              <a:xfrm>
                <a:off x="1783" y="1542"/>
                <a:ext cx="14" cy="23"/>
              </a:xfrm>
              <a:custGeom>
                <a:avLst/>
                <a:gdLst>
                  <a:gd name="T0" fmla="*/ 0 w 29"/>
                  <a:gd name="T1" fmla="*/ 6 h 46"/>
                  <a:gd name="T2" fmla="*/ 0 w 29"/>
                  <a:gd name="T3" fmla="*/ 6 h 46"/>
                  <a:gd name="T4" fmla="*/ 0 w 29"/>
                  <a:gd name="T5" fmla="*/ 3 h 46"/>
                  <a:gd name="T6" fmla="*/ 1 w 29"/>
                  <a:gd name="T7" fmla="*/ 3 h 46"/>
                  <a:gd name="T8" fmla="*/ 2 w 29"/>
                  <a:gd name="T9" fmla="*/ 1 h 46"/>
                  <a:gd name="T10" fmla="*/ 3 w 29"/>
                  <a:gd name="T11" fmla="*/ 0 h 46"/>
                  <a:gd name="T12" fmla="*/ 2 w 29"/>
                  <a:gd name="T13" fmla="*/ 1 h 46"/>
                  <a:gd name="T14" fmla="*/ 1 w 29"/>
                  <a:gd name="T15" fmla="*/ 3 h 46"/>
                  <a:gd name="T16" fmla="*/ 0 w 29"/>
                  <a:gd name="T17" fmla="*/ 3 h 46"/>
                  <a:gd name="T18" fmla="*/ 0 w 29"/>
                  <a:gd name="T19" fmla="*/ 6 h 46"/>
                  <a:gd name="T20" fmla="*/ 0 w 29"/>
                  <a:gd name="T21" fmla="*/ 6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46"/>
                  <a:gd name="T35" fmla="*/ 29 w 29"/>
                  <a:gd name="T36" fmla="*/ 46 h 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46">
                    <a:moveTo>
                      <a:pt x="0" y="46"/>
                    </a:moveTo>
                    <a:lnTo>
                      <a:pt x="4" y="42"/>
                    </a:lnTo>
                    <a:lnTo>
                      <a:pt x="6" y="31"/>
                    </a:lnTo>
                    <a:lnTo>
                      <a:pt x="14" y="19"/>
                    </a:lnTo>
                    <a:lnTo>
                      <a:pt x="21" y="8"/>
                    </a:lnTo>
                    <a:lnTo>
                      <a:pt x="29" y="0"/>
                    </a:lnTo>
                    <a:lnTo>
                      <a:pt x="17" y="8"/>
                    </a:lnTo>
                    <a:lnTo>
                      <a:pt x="10" y="19"/>
                    </a:lnTo>
                    <a:lnTo>
                      <a:pt x="4" y="31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4" name="Freeform 120"/>
              <p:cNvSpPr>
                <a:spLocks/>
              </p:cNvSpPr>
              <p:nvPr/>
            </p:nvSpPr>
            <p:spPr bwMode="auto">
              <a:xfrm>
                <a:off x="2198" y="1441"/>
                <a:ext cx="32" cy="57"/>
              </a:xfrm>
              <a:custGeom>
                <a:avLst/>
                <a:gdLst>
                  <a:gd name="T0" fmla="*/ 1 w 62"/>
                  <a:gd name="T1" fmla="*/ 14 h 114"/>
                  <a:gd name="T2" fmla="*/ 3 w 62"/>
                  <a:gd name="T3" fmla="*/ 7 h 114"/>
                  <a:gd name="T4" fmla="*/ 3 w 62"/>
                  <a:gd name="T5" fmla="*/ 7 h 114"/>
                  <a:gd name="T6" fmla="*/ 5 w 62"/>
                  <a:gd name="T7" fmla="*/ 6 h 114"/>
                  <a:gd name="T8" fmla="*/ 5 w 62"/>
                  <a:gd name="T9" fmla="*/ 4 h 114"/>
                  <a:gd name="T10" fmla="*/ 6 w 62"/>
                  <a:gd name="T11" fmla="*/ 3 h 114"/>
                  <a:gd name="T12" fmla="*/ 6 w 62"/>
                  <a:gd name="T13" fmla="*/ 3 h 114"/>
                  <a:gd name="T14" fmla="*/ 8 w 62"/>
                  <a:gd name="T15" fmla="*/ 2 h 114"/>
                  <a:gd name="T16" fmla="*/ 9 w 62"/>
                  <a:gd name="T17" fmla="*/ 1 h 114"/>
                  <a:gd name="T18" fmla="*/ 9 w 62"/>
                  <a:gd name="T19" fmla="*/ 0 h 114"/>
                  <a:gd name="T20" fmla="*/ 8 w 62"/>
                  <a:gd name="T21" fmla="*/ 1 h 114"/>
                  <a:gd name="T22" fmla="*/ 6 w 62"/>
                  <a:gd name="T23" fmla="*/ 2 h 114"/>
                  <a:gd name="T24" fmla="*/ 5 w 62"/>
                  <a:gd name="T25" fmla="*/ 4 h 114"/>
                  <a:gd name="T26" fmla="*/ 3 w 62"/>
                  <a:gd name="T27" fmla="*/ 6 h 114"/>
                  <a:gd name="T28" fmla="*/ 3 w 62"/>
                  <a:gd name="T29" fmla="*/ 7 h 114"/>
                  <a:gd name="T30" fmla="*/ 2 w 62"/>
                  <a:gd name="T31" fmla="*/ 7 h 114"/>
                  <a:gd name="T32" fmla="*/ 1 w 62"/>
                  <a:gd name="T33" fmla="*/ 9 h 114"/>
                  <a:gd name="T34" fmla="*/ 1 w 62"/>
                  <a:gd name="T35" fmla="*/ 10 h 114"/>
                  <a:gd name="T36" fmla="*/ 1 w 62"/>
                  <a:gd name="T37" fmla="*/ 11 h 114"/>
                  <a:gd name="T38" fmla="*/ 1 w 62"/>
                  <a:gd name="T39" fmla="*/ 13 h 114"/>
                  <a:gd name="T40" fmla="*/ 0 w 62"/>
                  <a:gd name="T41" fmla="*/ 13 h 114"/>
                  <a:gd name="T42" fmla="*/ 1 w 62"/>
                  <a:gd name="T43" fmla="*/ 14 h 114"/>
                  <a:gd name="T44" fmla="*/ 1 w 62"/>
                  <a:gd name="T45" fmla="*/ 14 h 1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2"/>
                  <a:gd name="T70" fmla="*/ 0 h 114"/>
                  <a:gd name="T71" fmla="*/ 62 w 62"/>
                  <a:gd name="T72" fmla="*/ 114 h 1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2" h="114">
                    <a:moveTo>
                      <a:pt x="3" y="114"/>
                    </a:moveTo>
                    <a:lnTo>
                      <a:pt x="19" y="62"/>
                    </a:lnTo>
                    <a:lnTo>
                      <a:pt x="22" y="53"/>
                    </a:lnTo>
                    <a:lnTo>
                      <a:pt x="32" y="42"/>
                    </a:lnTo>
                    <a:lnTo>
                      <a:pt x="38" y="28"/>
                    </a:lnTo>
                    <a:lnTo>
                      <a:pt x="45" y="24"/>
                    </a:lnTo>
                    <a:lnTo>
                      <a:pt x="47" y="21"/>
                    </a:lnTo>
                    <a:lnTo>
                      <a:pt x="57" y="13"/>
                    </a:lnTo>
                    <a:lnTo>
                      <a:pt x="62" y="4"/>
                    </a:lnTo>
                    <a:lnTo>
                      <a:pt x="62" y="0"/>
                    </a:lnTo>
                    <a:lnTo>
                      <a:pt x="57" y="4"/>
                    </a:lnTo>
                    <a:lnTo>
                      <a:pt x="45" y="13"/>
                    </a:lnTo>
                    <a:lnTo>
                      <a:pt x="36" y="26"/>
                    </a:lnTo>
                    <a:lnTo>
                      <a:pt x="24" y="43"/>
                    </a:lnTo>
                    <a:lnTo>
                      <a:pt x="17" y="53"/>
                    </a:lnTo>
                    <a:lnTo>
                      <a:pt x="13" y="62"/>
                    </a:lnTo>
                    <a:lnTo>
                      <a:pt x="7" y="70"/>
                    </a:lnTo>
                    <a:lnTo>
                      <a:pt x="5" y="80"/>
                    </a:lnTo>
                    <a:lnTo>
                      <a:pt x="1" y="87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3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5" name="Freeform 121"/>
              <p:cNvSpPr>
                <a:spLocks/>
              </p:cNvSpPr>
              <p:nvPr/>
            </p:nvSpPr>
            <p:spPr bwMode="auto">
              <a:xfrm>
                <a:off x="2211" y="1489"/>
                <a:ext cx="2" cy="14"/>
              </a:xfrm>
              <a:custGeom>
                <a:avLst/>
                <a:gdLst>
                  <a:gd name="T0" fmla="*/ 0 w 6"/>
                  <a:gd name="T1" fmla="*/ 4 h 28"/>
                  <a:gd name="T2" fmla="*/ 0 w 6"/>
                  <a:gd name="T3" fmla="*/ 4 h 28"/>
                  <a:gd name="T4" fmla="*/ 0 w 6"/>
                  <a:gd name="T5" fmla="*/ 3 h 28"/>
                  <a:gd name="T6" fmla="*/ 0 w 6"/>
                  <a:gd name="T7" fmla="*/ 2 h 28"/>
                  <a:gd name="T8" fmla="*/ 0 w 6"/>
                  <a:gd name="T9" fmla="*/ 1 h 28"/>
                  <a:gd name="T10" fmla="*/ 0 w 6"/>
                  <a:gd name="T11" fmla="*/ 0 h 28"/>
                  <a:gd name="T12" fmla="*/ 0 w 6"/>
                  <a:gd name="T13" fmla="*/ 4 h 28"/>
                  <a:gd name="T14" fmla="*/ 0 w 6"/>
                  <a:gd name="T15" fmla="*/ 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8"/>
                  <a:gd name="T26" fmla="*/ 6 w 6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8">
                    <a:moveTo>
                      <a:pt x="2" y="28"/>
                    </a:moveTo>
                    <a:lnTo>
                      <a:pt x="0" y="28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6" name="Freeform 122"/>
              <p:cNvSpPr>
                <a:spLocks/>
              </p:cNvSpPr>
              <p:nvPr/>
            </p:nvSpPr>
            <p:spPr bwMode="auto">
              <a:xfrm>
                <a:off x="2207" y="1654"/>
                <a:ext cx="9" cy="3"/>
              </a:xfrm>
              <a:custGeom>
                <a:avLst/>
                <a:gdLst>
                  <a:gd name="T0" fmla="*/ 0 w 19"/>
                  <a:gd name="T1" fmla="*/ 1 h 6"/>
                  <a:gd name="T2" fmla="*/ 1 w 19"/>
                  <a:gd name="T3" fmla="*/ 1 h 6"/>
                  <a:gd name="T4" fmla="*/ 2 w 19"/>
                  <a:gd name="T5" fmla="*/ 0 h 6"/>
                  <a:gd name="T6" fmla="*/ 0 w 19"/>
                  <a:gd name="T7" fmla="*/ 1 h 6"/>
                  <a:gd name="T8" fmla="*/ 0 w 19"/>
                  <a:gd name="T9" fmla="*/ 1 h 6"/>
                  <a:gd name="T10" fmla="*/ 0 w 19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6"/>
                  <a:gd name="T20" fmla="*/ 19 w 1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6">
                    <a:moveTo>
                      <a:pt x="0" y="6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7" name="Freeform 123"/>
              <p:cNvSpPr>
                <a:spLocks/>
              </p:cNvSpPr>
              <p:nvPr/>
            </p:nvSpPr>
            <p:spPr bwMode="auto">
              <a:xfrm>
                <a:off x="2181" y="1656"/>
                <a:ext cx="22" cy="6"/>
              </a:xfrm>
              <a:custGeom>
                <a:avLst/>
                <a:gdLst>
                  <a:gd name="T0" fmla="*/ 0 w 44"/>
                  <a:gd name="T1" fmla="*/ 2 h 12"/>
                  <a:gd name="T2" fmla="*/ 1 w 44"/>
                  <a:gd name="T3" fmla="*/ 1 h 12"/>
                  <a:gd name="T4" fmla="*/ 3 w 44"/>
                  <a:gd name="T5" fmla="*/ 1 h 12"/>
                  <a:gd name="T6" fmla="*/ 5 w 44"/>
                  <a:gd name="T7" fmla="*/ 0 h 12"/>
                  <a:gd name="T8" fmla="*/ 6 w 44"/>
                  <a:gd name="T9" fmla="*/ 0 h 12"/>
                  <a:gd name="T10" fmla="*/ 0 w 44"/>
                  <a:gd name="T11" fmla="*/ 2 h 12"/>
                  <a:gd name="T12" fmla="*/ 0 w 44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2"/>
                  <a:gd name="T23" fmla="*/ 44 w 4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2">
                    <a:moveTo>
                      <a:pt x="0" y="12"/>
                    </a:moveTo>
                    <a:lnTo>
                      <a:pt x="4" y="6"/>
                    </a:lnTo>
                    <a:lnTo>
                      <a:pt x="19" y="2"/>
                    </a:lnTo>
                    <a:lnTo>
                      <a:pt x="33" y="0"/>
                    </a:lnTo>
                    <a:lnTo>
                      <a:pt x="4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8" name="Freeform 124"/>
              <p:cNvSpPr>
                <a:spLocks/>
              </p:cNvSpPr>
              <p:nvPr/>
            </p:nvSpPr>
            <p:spPr bwMode="auto">
              <a:xfrm>
                <a:off x="2186" y="1637"/>
                <a:ext cx="82" cy="25"/>
              </a:xfrm>
              <a:custGeom>
                <a:avLst/>
                <a:gdLst>
                  <a:gd name="T0" fmla="*/ 21 w 163"/>
                  <a:gd name="T1" fmla="*/ 6 h 50"/>
                  <a:gd name="T2" fmla="*/ 19 w 163"/>
                  <a:gd name="T3" fmla="*/ 5 h 50"/>
                  <a:gd name="T4" fmla="*/ 18 w 163"/>
                  <a:gd name="T5" fmla="*/ 3 h 50"/>
                  <a:gd name="T6" fmla="*/ 16 w 163"/>
                  <a:gd name="T7" fmla="*/ 2 h 50"/>
                  <a:gd name="T8" fmla="*/ 14 w 163"/>
                  <a:gd name="T9" fmla="*/ 0 h 50"/>
                  <a:gd name="T10" fmla="*/ 13 w 163"/>
                  <a:gd name="T11" fmla="*/ 1 h 50"/>
                  <a:gd name="T12" fmla="*/ 11 w 163"/>
                  <a:gd name="T13" fmla="*/ 1 h 50"/>
                  <a:gd name="T14" fmla="*/ 9 w 163"/>
                  <a:gd name="T15" fmla="*/ 1 h 50"/>
                  <a:gd name="T16" fmla="*/ 7 w 163"/>
                  <a:gd name="T17" fmla="*/ 1 h 50"/>
                  <a:gd name="T18" fmla="*/ 5 w 163"/>
                  <a:gd name="T19" fmla="*/ 2 h 50"/>
                  <a:gd name="T20" fmla="*/ 4 w 163"/>
                  <a:gd name="T21" fmla="*/ 2 h 50"/>
                  <a:gd name="T22" fmla="*/ 2 w 163"/>
                  <a:gd name="T23" fmla="*/ 2 h 50"/>
                  <a:gd name="T24" fmla="*/ 0 w 163"/>
                  <a:gd name="T25" fmla="*/ 3 h 50"/>
                  <a:gd name="T26" fmla="*/ 2 w 163"/>
                  <a:gd name="T27" fmla="*/ 3 h 50"/>
                  <a:gd name="T28" fmla="*/ 4 w 163"/>
                  <a:gd name="T29" fmla="*/ 3 h 50"/>
                  <a:gd name="T30" fmla="*/ 6 w 163"/>
                  <a:gd name="T31" fmla="*/ 2 h 50"/>
                  <a:gd name="T32" fmla="*/ 7 w 163"/>
                  <a:gd name="T33" fmla="*/ 2 h 50"/>
                  <a:gd name="T34" fmla="*/ 9 w 163"/>
                  <a:gd name="T35" fmla="*/ 2 h 50"/>
                  <a:gd name="T36" fmla="*/ 11 w 163"/>
                  <a:gd name="T37" fmla="*/ 1 h 50"/>
                  <a:gd name="T38" fmla="*/ 13 w 163"/>
                  <a:gd name="T39" fmla="*/ 1 h 50"/>
                  <a:gd name="T40" fmla="*/ 14 w 163"/>
                  <a:gd name="T41" fmla="*/ 1 h 50"/>
                  <a:gd name="T42" fmla="*/ 16 w 163"/>
                  <a:gd name="T43" fmla="*/ 2 h 50"/>
                  <a:gd name="T44" fmla="*/ 17 w 163"/>
                  <a:gd name="T45" fmla="*/ 3 h 50"/>
                  <a:gd name="T46" fmla="*/ 19 w 163"/>
                  <a:gd name="T47" fmla="*/ 5 h 50"/>
                  <a:gd name="T48" fmla="*/ 21 w 163"/>
                  <a:gd name="T49" fmla="*/ 6 h 50"/>
                  <a:gd name="T50" fmla="*/ 21 w 163"/>
                  <a:gd name="T51" fmla="*/ 6 h 50"/>
                  <a:gd name="T52" fmla="*/ 21 w 163"/>
                  <a:gd name="T53" fmla="*/ 6 h 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50"/>
                  <a:gd name="T83" fmla="*/ 163 w 163"/>
                  <a:gd name="T84" fmla="*/ 50 h 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50">
                    <a:moveTo>
                      <a:pt x="163" y="48"/>
                    </a:moveTo>
                    <a:lnTo>
                      <a:pt x="150" y="36"/>
                    </a:lnTo>
                    <a:lnTo>
                      <a:pt x="137" y="25"/>
                    </a:lnTo>
                    <a:lnTo>
                      <a:pt x="123" y="12"/>
                    </a:lnTo>
                    <a:lnTo>
                      <a:pt x="110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68" y="6"/>
                    </a:lnTo>
                    <a:lnTo>
                      <a:pt x="53" y="8"/>
                    </a:lnTo>
                    <a:lnTo>
                      <a:pt x="40" y="10"/>
                    </a:lnTo>
                    <a:lnTo>
                      <a:pt x="25" y="12"/>
                    </a:lnTo>
                    <a:lnTo>
                      <a:pt x="11" y="15"/>
                    </a:lnTo>
                    <a:lnTo>
                      <a:pt x="0" y="21"/>
                    </a:lnTo>
                    <a:lnTo>
                      <a:pt x="11" y="19"/>
                    </a:lnTo>
                    <a:lnTo>
                      <a:pt x="26" y="17"/>
                    </a:lnTo>
                    <a:lnTo>
                      <a:pt x="42" y="15"/>
                    </a:lnTo>
                    <a:lnTo>
                      <a:pt x="55" y="13"/>
                    </a:lnTo>
                    <a:lnTo>
                      <a:pt x="68" y="12"/>
                    </a:lnTo>
                    <a:lnTo>
                      <a:pt x="82" y="8"/>
                    </a:lnTo>
                    <a:lnTo>
                      <a:pt x="97" y="4"/>
                    </a:lnTo>
                    <a:lnTo>
                      <a:pt x="110" y="4"/>
                    </a:lnTo>
                    <a:lnTo>
                      <a:pt x="121" y="15"/>
                    </a:lnTo>
                    <a:lnTo>
                      <a:pt x="133" y="29"/>
                    </a:lnTo>
                    <a:lnTo>
                      <a:pt x="146" y="38"/>
                    </a:lnTo>
                    <a:lnTo>
                      <a:pt x="161" y="50"/>
                    </a:lnTo>
                    <a:lnTo>
                      <a:pt x="163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89" name="Freeform 125"/>
              <p:cNvSpPr>
                <a:spLocks/>
              </p:cNvSpPr>
              <p:nvPr/>
            </p:nvSpPr>
            <p:spPr bwMode="auto">
              <a:xfrm>
                <a:off x="2266" y="1682"/>
                <a:ext cx="26" cy="10"/>
              </a:xfrm>
              <a:custGeom>
                <a:avLst/>
                <a:gdLst>
                  <a:gd name="T0" fmla="*/ 6 w 54"/>
                  <a:gd name="T1" fmla="*/ 2 h 21"/>
                  <a:gd name="T2" fmla="*/ 4 w 54"/>
                  <a:gd name="T3" fmla="*/ 1 h 21"/>
                  <a:gd name="T4" fmla="*/ 3 w 54"/>
                  <a:gd name="T5" fmla="*/ 1 h 21"/>
                  <a:gd name="T6" fmla="*/ 1 w 54"/>
                  <a:gd name="T7" fmla="*/ 0 h 21"/>
                  <a:gd name="T8" fmla="*/ 0 w 54"/>
                  <a:gd name="T9" fmla="*/ 0 h 21"/>
                  <a:gd name="T10" fmla="*/ 1 w 54"/>
                  <a:gd name="T11" fmla="*/ 0 h 21"/>
                  <a:gd name="T12" fmla="*/ 3 w 54"/>
                  <a:gd name="T13" fmla="*/ 1 h 21"/>
                  <a:gd name="T14" fmla="*/ 4 w 54"/>
                  <a:gd name="T15" fmla="*/ 2 h 21"/>
                  <a:gd name="T16" fmla="*/ 6 w 54"/>
                  <a:gd name="T17" fmla="*/ 2 h 21"/>
                  <a:gd name="T18" fmla="*/ 6 w 54"/>
                  <a:gd name="T19" fmla="*/ 2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21"/>
                  <a:gd name="T32" fmla="*/ 54 w 54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21">
                    <a:moveTo>
                      <a:pt x="54" y="21"/>
                    </a:moveTo>
                    <a:lnTo>
                      <a:pt x="40" y="14"/>
                    </a:lnTo>
                    <a:lnTo>
                      <a:pt x="27" y="10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25" y="12"/>
                    </a:lnTo>
                    <a:lnTo>
                      <a:pt x="40" y="16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0" name="Freeform 126"/>
              <p:cNvSpPr>
                <a:spLocks/>
              </p:cNvSpPr>
              <p:nvPr/>
            </p:nvSpPr>
            <p:spPr bwMode="auto">
              <a:xfrm>
                <a:off x="2338" y="1662"/>
                <a:ext cx="54" cy="18"/>
              </a:xfrm>
              <a:custGeom>
                <a:avLst/>
                <a:gdLst>
                  <a:gd name="T0" fmla="*/ 0 w 108"/>
                  <a:gd name="T1" fmla="*/ 5 h 36"/>
                  <a:gd name="T2" fmla="*/ 2 w 108"/>
                  <a:gd name="T3" fmla="*/ 5 h 36"/>
                  <a:gd name="T4" fmla="*/ 3 w 108"/>
                  <a:gd name="T5" fmla="*/ 4 h 36"/>
                  <a:gd name="T6" fmla="*/ 5 w 108"/>
                  <a:gd name="T7" fmla="*/ 3 h 36"/>
                  <a:gd name="T8" fmla="*/ 7 w 108"/>
                  <a:gd name="T9" fmla="*/ 3 h 36"/>
                  <a:gd name="T10" fmla="*/ 7 w 108"/>
                  <a:gd name="T11" fmla="*/ 2 h 36"/>
                  <a:gd name="T12" fmla="*/ 13 w 108"/>
                  <a:gd name="T13" fmla="*/ 0 h 36"/>
                  <a:gd name="T14" fmla="*/ 14 w 108"/>
                  <a:gd name="T15" fmla="*/ 0 h 36"/>
                  <a:gd name="T16" fmla="*/ 9 w 108"/>
                  <a:gd name="T17" fmla="*/ 2 h 36"/>
                  <a:gd name="T18" fmla="*/ 7 w 108"/>
                  <a:gd name="T19" fmla="*/ 3 h 36"/>
                  <a:gd name="T20" fmla="*/ 5 w 108"/>
                  <a:gd name="T21" fmla="*/ 3 h 36"/>
                  <a:gd name="T22" fmla="*/ 3 w 108"/>
                  <a:gd name="T23" fmla="*/ 5 h 36"/>
                  <a:gd name="T24" fmla="*/ 1 w 108"/>
                  <a:gd name="T25" fmla="*/ 5 h 36"/>
                  <a:gd name="T26" fmla="*/ 0 w 108"/>
                  <a:gd name="T27" fmla="*/ 5 h 36"/>
                  <a:gd name="T28" fmla="*/ 0 w 108"/>
                  <a:gd name="T29" fmla="*/ 5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"/>
                  <a:gd name="T46" fmla="*/ 0 h 36"/>
                  <a:gd name="T47" fmla="*/ 108 w 108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" h="36">
                    <a:moveTo>
                      <a:pt x="0" y="36"/>
                    </a:moveTo>
                    <a:lnTo>
                      <a:pt x="11" y="34"/>
                    </a:lnTo>
                    <a:lnTo>
                      <a:pt x="25" y="32"/>
                    </a:lnTo>
                    <a:lnTo>
                      <a:pt x="36" y="28"/>
                    </a:lnTo>
                    <a:lnTo>
                      <a:pt x="51" y="24"/>
                    </a:lnTo>
                    <a:lnTo>
                      <a:pt x="63" y="19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68" y="17"/>
                    </a:lnTo>
                    <a:lnTo>
                      <a:pt x="53" y="24"/>
                    </a:lnTo>
                    <a:lnTo>
                      <a:pt x="36" y="30"/>
                    </a:lnTo>
                    <a:lnTo>
                      <a:pt x="23" y="34"/>
                    </a:lnTo>
                    <a:lnTo>
                      <a:pt x="7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1" name="Freeform 127"/>
              <p:cNvSpPr>
                <a:spLocks/>
              </p:cNvSpPr>
              <p:nvPr/>
            </p:nvSpPr>
            <p:spPr bwMode="auto">
              <a:xfrm>
                <a:off x="2338" y="1695"/>
                <a:ext cx="13" cy="2"/>
              </a:xfrm>
              <a:custGeom>
                <a:avLst/>
                <a:gdLst>
                  <a:gd name="T0" fmla="*/ 3 w 26"/>
                  <a:gd name="T1" fmla="*/ 0 h 4"/>
                  <a:gd name="T2" fmla="*/ 2 w 26"/>
                  <a:gd name="T3" fmla="*/ 1 h 4"/>
                  <a:gd name="T4" fmla="*/ 0 w 26"/>
                  <a:gd name="T5" fmla="*/ 1 h 4"/>
                  <a:gd name="T6" fmla="*/ 1 w 26"/>
                  <a:gd name="T7" fmla="*/ 1 h 4"/>
                  <a:gd name="T8" fmla="*/ 2 w 26"/>
                  <a:gd name="T9" fmla="*/ 1 h 4"/>
                  <a:gd name="T10" fmla="*/ 3 w 26"/>
                  <a:gd name="T11" fmla="*/ 0 h 4"/>
                  <a:gd name="T12" fmla="*/ 3 w 26"/>
                  <a:gd name="T13" fmla="*/ 0 h 4"/>
                  <a:gd name="T14" fmla="*/ 3 w 26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4"/>
                  <a:gd name="T26" fmla="*/ 26 w 2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4">
                    <a:moveTo>
                      <a:pt x="26" y="0"/>
                    </a:moveTo>
                    <a:lnTo>
                      <a:pt x="13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2" name="Freeform 128"/>
              <p:cNvSpPr>
                <a:spLocks/>
              </p:cNvSpPr>
              <p:nvPr/>
            </p:nvSpPr>
            <p:spPr bwMode="auto">
              <a:xfrm>
                <a:off x="2077" y="1672"/>
                <a:ext cx="30" cy="10"/>
              </a:xfrm>
              <a:custGeom>
                <a:avLst/>
                <a:gdLst>
                  <a:gd name="T0" fmla="*/ 0 w 61"/>
                  <a:gd name="T1" fmla="*/ 3 h 19"/>
                  <a:gd name="T2" fmla="*/ 1 w 61"/>
                  <a:gd name="T3" fmla="*/ 2 h 19"/>
                  <a:gd name="T4" fmla="*/ 3 w 61"/>
                  <a:gd name="T5" fmla="*/ 2 h 19"/>
                  <a:gd name="T6" fmla="*/ 5 w 61"/>
                  <a:gd name="T7" fmla="*/ 1 h 19"/>
                  <a:gd name="T8" fmla="*/ 7 w 61"/>
                  <a:gd name="T9" fmla="*/ 0 h 19"/>
                  <a:gd name="T10" fmla="*/ 5 w 61"/>
                  <a:gd name="T11" fmla="*/ 1 h 19"/>
                  <a:gd name="T12" fmla="*/ 3 w 61"/>
                  <a:gd name="T13" fmla="*/ 1 h 19"/>
                  <a:gd name="T14" fmla="*/ 1 w 61"/>
                  <a:gd name="T15" fmla="*/ 2 h 19"/>
                  <a:gd name="T16" fmla="*/ 0 w 61"/>
                  <a:gd name="T17" fmla="*/ 3 h 19"/>
                  <a:gd name="T18" fmla="*/ 0 w 61"/>
                  <a:gd name="T19" fmla="*/ 3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9"/>
                  <a:gd name="T32" fmla="*/ 61 w 61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9">
                    <a:moveTo>
                      <a:pt x="0" y="19"/>
                    </a:moveTo>
                    <a:lnTo>
                      <a:pt x="14" y="14"/>
                    </a:lnTo>
                    <a:lnTo>
                      <a:pt x="31" y="10"/>
                    </a:lnTo>
                    <a:lnTo>
                      <a:pt x="44" y="6"/>
                    </a:lnTo>
                    <a:lnTo>
                      <a:pt x="61" y="0"/>
                    </a:lnTo>
                    <a:lnTo>
                      <a:pt x="44" y="2"/>
                    </a:lnTo>
                    <a:lnTo>
                      <a:pt x="31" y="8"/>
                    </a:lnTo>
                    <a:lnTo>
                      <a:pt x="14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3" name="Freeform 129"/>
              <p:cNvSpPr>
                <a:spLocks/>
              </p:cNvSpPr>
              <p:nvPr/>
            </p:nvSpPr>
            <p:spPr bwMode="auto">
              <a:xfrm>
                <a:off x="1993" y="1646"/>
                <a:ext cx="33" cy="76"/>
              </a:xfrm>
              <a:custGeom>
                <a:avLst/>
                <a:gdLst>
                  <a:gd name="T0" fmla="*/ 0 w 67"/>
                  <a:gd name="T1" fmla="*/ 19 h 152"/>
                  <a:gd name="T2" fmla="*/ 1 w 67"/>
                  <a:gd name="T3" fmla="*/ 18 h 152"/>
                  <a:gd name="T4" fmla="*/ 1 w 67"/>
                  <a:gd name="T5" fmla="*/ 17 h 152"/>
                  <a:gd name="T6" fmla="*/ 2 w 67"/>
                  <a:gd name="T7" fmla="*/ 15 h 152"/>
                  <a:gd name="T8" fmla="*/ 3 w 67"/>
                  <a:gd name="T9" fmla="*/ 14 h 152"/>
                  <a:gd name="T10" fmla="*/ 4 w 67"/>
                  <a:gd name="T11" fmla="*/ 12 h 152"/>
                  <a:gd name="T12" fmla="*/ 5 w 67"/>
                  <a:gd name="T13" fmla="*/ 11 h 152"/>
                  <a:gd name="T14" fmla="*/ 5 w 67"/>
                  <a:gd name="T15" fmla="*/ 10 h 152"/>
                  <a:gd name="T16" fmla="*/ 6 w 67"/>
                  <a:gd name="T17" fmla="*/ 9 h 152"/>
                  <a:gd name="T18" fmla="*/ 7 w 67"/>
                  <a:gd name="T19" fmla="*/ 3 h 152"/>
                  <a:gd name="T20" fmla="*/ 8 w 67"/>
                  <a:gd name="T21" fmla="*/ 1 h 152"/>
                  <a:gd name="T22" fmla="*/ 8 w 67"/>
                  <a:gd name="T23" fmla="*/ 1 h 152"/>
                  <a:gd name="T24" fmla="*/ 8 w 67"/>
                  <a:gd name="T25" fmla="*/ 0 h 152"/>
                  <a:gd name="T26" fmla="*/ 8 w 67"/>
                  <a:gd name="T27" fmla="*/ 1 h 152"/>
                  <a:gd name="T28" fmla="*/ 7 w 67"/>
                  <a:gd name="T29" fmla="*/ 1 h 152"/>
                  <a:gd name="T30" fmla="*/ 7 w 67"/>
                  <a:gd name="T31" fmla="*/ 2 h 152"/>
                  <a:gd name="T32" fmla="*/ 5 w 67"/>
                  <a:gd name="T33" fmla="*/ 9 h 152"/>
                  <a:gd name="T34" fmla="*/ 5 w 67"/>
                  <a:gd name="T35" fmla="*/ 10 h 152"/>
                  <a:gd name="T36" fmla="*/ 4 w 67"/>
                  <a:gd name="T37" fmla="*/ 11 h 152"/>
                  <a:gd name="T38" fmla="*/ 3 w 67"/>
                  <a:gd name="T39" fmla="*/ 13 h 152"/>
                  <a:gd name="T40" fmla="*/ 2 w 67"/>
                  <a:gd name="T41" fmla="*/ 14 h 152"/>
                  <a:gd name="T42" fmla="*/ 1 w 67"/>
                  <a:gd name="T43" fmla="*/ 15 h 152"/>
                  <a:gd name="T44" fmla="*/ 1 w 67"/>
                  <a:gd name="T45" fmla="*/ 18 h 152"/>
                  <a:gd name="T46" fmla="*/ 0 w 67"/>
                  <a:gd name="T47" fmla="*/ 19 h 152"/>
                  <a:gd name="T48" fmla="*/ 0 w 67"/>
                  <a:gd name="T49" fmla="*/ 19 h 152"/>
                  <a:gd name="T50" fmla="*/ 0 w 67"/>
                  <a:gd name="T51" fmla="*/ 19 h 152"/>
                  <a:gd name="T52" fmla="*/ 0 w 67"/>
                  <a:gd name="T53" fmla="*/ 19 h 1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"/>
                  <a:gd name="T82" fmla="*/ 0 h 152"/>
                  <a:gd name="T83" fmla="*/ 67 w 67"/>
                  <a:gd name="T84" fmla="*/ 152 h 1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" h="152">
                    <a:moveTo>
                      <a:pt x="2" y="152"/>
                    </a:moveTo>
                    <a:lnTo>
                      <a:pt x="8" y="143"/>
                    </a:lnTo>
                    <a:lnTo>
                      <a:pt x="13" y="133"/>
                    </a:lnTo>
                    <a:lnTo>
                      <a:pt x="21" y="124"/>
                    </a:lnTo>
                    <a:lnTo>
                      <a:pt x="29" y="114"/>
                    </a:lnTo>
                    <a:lnTo>
                      <a:pt x="32" y="103"/>
                    </a:lnTo>
                    <a:lnTo>
                      <a:pt x="40" y="93"/>
                    </a:lnTo>
                    <a:lnTo>
                      <a:pt x="44" y="82"/>
                    </a:lnTo>
                    <a:lnTo>
                      <a:pt x="51" y="71"/>
                    </a:lnTo>
                    <a:lnTo>
                      <a:pt x="63" y="25"/>
                    </a:lnTo>
                    <a:lnTo>
                      <a:pt x="65" y="15"/>
                    </a:lnTo>
                    <a:lnTo>
                      <a:pt x="67" y="8"/>
                    </a:lnTo>
                    <a:lnTo>
                      <a:pt x="67" y="0"/>
                    </a:lnTo>
                    <a:lnTo>
                      <a:pt x="65" y="4"/>
                    </a:lnTo>
                    <a:lnTo>
                      <a:pt x="63" y="12"/>
                    </a:lnTo>
                    <a:lnTo>
                      <a:pt x="63" y="21"/>
                    </a:lnTo>
                    <a:lnTo>
                      <a:pt x="46" y="72"/>
                    </a:lnTo>
                    <a:lnTo>
                      <a:pt x="40" y="84"/>
                    </a:lnTo>
                    <a:lnTo>
                      <a:pt x="32" y="93"/>
                    </a:lnTo>
                    <a:lnTo>
                      <a:pt x="27" y="105"/>
                    </a:lnTo>
                    <a:lnTo>
                      <a:pt x="21" y="114"/>
                    </a:lnTo>
                    <a:lnTo>
                      <a:pt x="13" y="126"/>
                    </a:lnTo>
                    <a:lnTo>
                      <a:pt x="8" y="137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2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4" name="Freeform 130"/>
              <p:cNvSpPr>
                <a:spLocks/>
              </p:cNvSpPr>
              <p:nvPr/>
            </p:nvSpPr>
            <p:spPr bwMode="auto">
              <a:xfrm>
                <a:off x="2308" y="1576"/>
                <a:ext cx="8" cy="2"/>
              </a:xfrm>
              <a:custGeom>
                <a:avLst/>
                <a:gdLst>
                  <a:gd name="T0" fmla="*/ 2 w 15"/>
                  <a:gd name="T1" fmla="*/ 0 h 3"/>
                  <a:gd name="T2" fmla="*/ 1 w 15"/>
                  <a:gd name="T3" fmla="*/ 0 h 3"/>
                  <a:gd name="T4" fmla="*/ 0 w 15"/>
                  <a:gd name="T5" fmla="*/ 1 h 3"/>
                  <a:gd name="T6" fmla="*/ 1 w 15"/>
                  <a:gd name="T7" fmla="*/ 1 h 3"/>
                  <a:gd name="T8" fmla="*/ 2 w 15"/>
                  <a:gd name="T9" fmla="*/ 0 h 3"/>
                  <a:gd name="T10" fmla="*/ 2 w 1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"/>
                  <a:gd name="T20" fmla="*/ 15 w 1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">
                    <a:moveTo>
                      <a:pt x="15" y="0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8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5" name="Freeform 131"/>
              <p:cNvSpPr>
                <a:spLocks/>
              </p:cNvSpPr>
              <p:nvPr/>
            </p:nvSpPr>
            <p:spPr bwMode="auto">
              <a:xfrm>
                <a:off x="2319" y="1573"/>
                <a:ext cx="10" cy="3"/>
              </a:xfrm>
              <a:custGeom>
                <a:avLst/>
                <a:gdLst>
                  <a:gd name="T0" fmla="*/ 1 w 21"/>
                  <a:gd name="T1" fmla="*/ 0 h 6"/>
                  <a:gd name="T2" fmla="*/ 0 w 21"/>
                  <a:gd name="T3" fmla="*/ 1 h 6"/>
                  <a:gd name="T4" fmla="*/ 0 w 21"/>
                  <a:gd name="T5" fmla="*/ 1 h 6"/>
                  <a:gd name="T6" fmla="*/ 0 w 21"/>
                  <a:gd name="T7" fmla="*/ 1 h 6"/>
                  <a:gd name="T8" fmla="*/ 1 w 21"/>
                  <a:gd name="T9" fmla="*/ 1 h 6"/>
                  <a:gd name="T10" fmla="*/ 2 w 21"/>
                  <a:gd name="T11" fmla="*/ 0 h 6"/>
                  <a:gd name="T12" fmla="*/ 1 w 21"/>
                  <a:gd name="T13" fmla="*/ 0 h 6"/>
                  <a:gd name="T14" fmla="*/ 1 w 21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6"/>
                  <a:gd name="T26" fmla="*/ 21 w 21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6">
                    <a:moveTo>
                      <a:pt x="15" y="0"/>
                    </a:moveTo>
                    <a:lnTo>
                      <a:pt x="6" y="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6" name="Freeform 132"/>
              <p:cNvSpPr>
                <a:spLocks/>
              </p:cNvSpPr>
              <p:nvPr/>
            </p:nvSpPr>
            <p:spPr bwMode="auto">
              <a:xfrm>
                <a:off x="2372" y="1622"/>
                <a:ext cx="13" cy="10"/>
              </a:xfrm>
              <a:custGeom>
                <a:avLst/>
                <a:gdLst>
                  <a:gd name="T0" fmla="*/ 3 w 27"/>
                  <a:gd name="T1" fmla="*/ 0 h 21"/>
                  <a:gd name="T2" fmla="*/ 2 w 27"/>
                  <a:gd name="T3" fmla="*/ 0 h 21"/>
                  <a:gd name="T4" fmla="*/ 1 w 27"/>
                  <a:gd name="T5" fmla="*/ 1 h 21"/>
                  <a:gd name="T6" fmla="*/ 0 w 27"/>
                  <a:gd name="T7" fmla="*/ 2 h 21"/>
                  <a:gd name="T8" fmla="*/ 0 w 27"/>
                  <a:gd name="T9" fmla="*/ 2 h 21"/>
                  <a:gd name="T10" fmla="*/ 1 w 27"/>
                  <a:gd name="T11" fmla="*/ 1 h 21"/>
                  <a:gd name="T12" fmla="*/ 3 w 27"/>
                  <a:gd name="T13" fmla="*/ 0 h 21"/>
                  <a:gd name="T14" fmla="*/ 3 w 27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21"/>
                  <a:gd name="T26" fmla="*/ 27 w 2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21">
                    <a:moveTo>
                      <a:pt x="27" y="0"/>
                    </a:moveTo>
                    <a:lnTo>
                      <a:pt x="23" y="5"/>
                    </a:lnTo>
                    <a:lnTo>
                      <a:pt x="15" y="11"/>
                    </a:lnTo>
                    <a:lnTo>
                      <a:pt x="6" y="17"/>
                    </a:lnTo>
                    <a:lnTo>
                      <a:pt x="0" y="21"/>
                    </a:lnTo>
                    <a:lnTo>
                      <a:pt x="14" y="1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7" name="Freeform 133"/>
              <p:cNvSpPr>
                <a:spLocks/>
              </p:cNvSpPr>
              <p:nvPr/>
            </p:nvSpPr>
            <p:spPr bwMode="auto">
              <a:xfrm>
                <a:off x="2325" y="1637"/>
                <a:ext cx="63" cy="16"/>
              </a:xfrm>
              <a:custGeom>
                <a:avLst/>
                <a:gdLst>
                  <a:gd name="T0" fmla="*/ 15 w 128"/>
                  <a:gd name="T1" fmla="*/ 0 h 32"/>
                  <a:gd name="T2" fmla="*/ 13 w 128"/>
                  <a:gd name="T3" fmla="*/ 1 h 32"/>
                  <a:gd name="T4" fmla="*/ 11 w 128"/>
                  <a:gd name="T5" fmla="*/ 1 h 32"/>
                  <a:gd name="T6" fmla="*/ 10 w 128"/>
                  <a:gd name="T7" fmla="*/ 1 h 32"/>
                  <a:gd name="T8" fmla="*/ 9 w 128"/>
                  <a:gd name="T9" fmla="*/ 2 h 32"/>
                  <a:gd name="T10" fmla="*/ 8 w 128"/>
                  <a:gd name="T11" fmla="*/ 2 h 32"/>
                  <a:gd name="T12" fmla="*/ 6 w 128"/>
                  <a:gd name="T13" fmla="*/ 2 h 32"/>
                  <a:gd name="T14" fmla="*/ 5 w 128"/>
                  <a:gd name="T15" fmla="*/ 3 h 32"/>
                  <a:gd name="T16" fmla="*/ 4 w 128"/>
                  <a:gd name="T17" fmla="*/ 3 h 32"/>
                  <a:gd name="T18" fmla="*/ 2 w 128"/>
                  <a:gd name="T19" fmla="*/ 3 h 32"/>
                  <a:gd name="T20" fmla="*/ 2 w 128"/>
                  <a:gd name="T21" fmla="*/ 3 h 32"/>
                  <a:gd name="T22" fmla="*/ 1 w 128"/>
                  <a:gd name="T23" fmla="*/ 3 h 32"/>
                  <a:gd name="T24" fmla="*/ 0 w 128"/>
                  <a:gd name="T25" fmla="*/ 3 h 32"/>
                  <a:gd name="T26" fmla="*/ 0 w 128"/>
                  <a:gd name="T27" fmla="*/ 4 h 32"/>
                  <a:gd name="T28" fmla="*/ 0 w 128"/>
                  <a:gd name="T29" fmla="*/ 3 h 32"/>
                  <a:gd name="T30" fmla="*/ 1 w 128"/>
                  <a:gd name="T31" fmla="*/ 3 h 32"/>
                  <a:gd name="T32" fmla="*/ 2 w 128"/>
                  <a:gd name="T33" fmla="*/ 3 h 32"/>
                  <a:gd name="T34" fmla="*/ 3 w 128"/>
                  <a:gd name="T35" fmla="*/ 3 h 32"/>
                  <a:gd name="T36" fmla="*/ 4 w 128"/>
                  <a:gd name="T37" fmla="*/ 3 h 32"/>
                  <a:gd name="T38" fmla="*/ 6 w 128"/>
                  <a:gd name="T39" fmla="*/ 3 h 32"/>
                  <a:gd name="T40" fmla="*/ 7 w 128"/>
                  <a:gd name="T41" fmla="*/ 3 h 32"/>
                  <a:gd name="T42" fmla="*/ 8 w 128"/>
                  <a:gd name="T43" fmla="*/ 2 h 32"/>
                  <a:gd name="T44" fmla="*/ 9 w 128"/>
                  <a:gd name="T45" fmla="*/ 2 h 32"/>
                  <a:gd name="T46" fmla="*/ 11 w 128"/>
                  <a:gd name="T47" fmla="*/ 2 h 32"/>
                  <a:gd name="T48" fmla="*/ 12 w 128"/>
                  <a:gd name="T49" fmla="*/ 1 h 32"/>
                  <a:gd name="T50" fmla="*/ 13 w 128"/>
                  <a:gd name="T51" fmla="*/ 1 h 32"/>
                  <a:gd name="T52" fmla="*/ 14 w 128"/>
                  <a:gd name="T53" fmla="*/ 1 h 32"/>
                  <a:gd name="T54" fmla="*/ 15 w 128"/>
                  <a:gd name="T55" fmla="*/ 0 h 32"/>
                  <a:gd name="T56" fmla="*/ 15 w 128"/>
                  <a:gd name="T57" fmla="*/ 0 h 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8"/>
                  <a:gd name="T88" fmla="*/ 0 h 32"/>
                  <a:gd name="T89" fmla="*/ 128 w 128"/>
                  <a:gd name="T90" fmla="*/ 32 h 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8" h="32">
                    <a:moveTo>
                      <a:pt x="128" y="0"/>
                    </a:moveTo>
                    <a:lnTo>
                      <a:pt x="107" y="10"/>
                    </a:lnTo>
                    <a:lnTo>
                      <a:pt x="93" y="12"/>
                    </a:lnTo>
                    <a:lnTo>
                      <a:pt x="84" y="15"/>
                    </a:lnTo>
                    <a:lnTo>
                      <a:pt x="74" y="19"/>
                    </a:lnTo>
                    <a:lnTo>
                      <a:pt x="65" y="21"/>
                    </a:lnTo>
                    <a:lnTo>
                      <a:pt x="53" y="23"/>
                    </a:lnTo>
                    <a:lnTo>
                      <a:pt x="44" y="25"/>
                    </a:lnTo>
                    <a:lnTo>
                      <a:pt x="33" y="25"/>
                    </a:lnTo>
                    <a:lnTo>
                      <a:pt x="23" y="27"/>
                    </a:lnTo>
                    <a:lnTo>
                      <a:pt x="17" y="27"/>
                    </a:lnTo>
                    <a:lnTo>
                      <a:pt x="10" y="27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2" y="31"/>
                    </a:lnTo>
                    <a:lnTo>
                      <a:pt x="12" y="31"/>
                    </a:lnTo>
                    <a:lnTo>
                      <a:pt x="19" y="31"/>
                    </a:lnTo>
                    <a:lnTo>
                      <a:pt x="29" y="31"/>
                    </a:lnTo>
                    <a:lnTo>
                      <a:pt x="38" y="29"/>
                    </a:lnTo>
                    <a:lnTo>
                      <a:pt x="50" y="29"/>
                    </a:lnTo>
                    <a:lnTo>
                      <a:pt x="59" y="25"/>
                    </a:lnTo>
                    <a:lnTo>
                      <a:pt x="71" y="23"/>
                    </a:lnTo>
                    <a:lnTo>
                      <a:pt x="80" y="21"/>
                    </a:lnTo>
                    <a:lnTo>
                      <a:pt x="91" y="19"/>
                    </a:lnTo>
                    <a:lnTo>
                      <a:pt x="101" y="13"/>
                    </a:lnTo>
                    <a:lnTo>
                      <a:pt x="110" y="12"/>
                    </a:lnTo>
                    <a:lnTo>
                      <a:pt x="120" y="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8" name="Freeform 134"/>
              <p:cNvSpPr>
                <a:spLocks/>
              </p:cNvSpPr>
              <p:nvPr/>
            </p:nvSpPr>
            <p:spPr bwMode="auto">
              <a:xfrm>
                <a:off x="2302" y="1629"/>
                <a:ext cx="18" cy="5"/>
              </a:xfrm>
              <a:custGeom>
                <a:avLst/>
                <a:gdLst>
                  <a:gd name="T0" fmla="*/ 0 w 36"/>
                  <a:gd name="T1" fmla="*/ 0 h 11"/>
                  <a:gd name="T2" fmla="*/ 1 w 36"/>
                  <a:gd name="T3" fmla="*/ 0 h 11"/>
                  <a:gd name="T4" fmla="*/ 2 w 36"/>
                  <a:gd name="T5" fmla="*/ 1 h 11"/>
                  <a:gd name="T6" fmla="*/ 3 w 36"/>
                  <a:gd name="T7" fmla="*/ 1 h 11"/>
                  <a:gd name="T8" fmla="*/ 5 w 36"/>
                  <a:gd name="T9" fmla="*/ 1 h 11"/>
                  <a:gd name="T10" fmla="*/ 3 w 36"/>
                  <a:gd name="T11" fmla="*/ 1 h 11"/>
                  <a:gd name="T12" fmla="*/ 2 w 36"/>
                  <a:gd name="T13" fmla="*/ 0 h 11"/>
                  <a:gd name="T14" fmla="*/ 1 w 36"/>
                  <a:gd name="T15" fmla="*/ 0 h 11"/>
                  <a:gd name="T16" fmla="*/ 0 w 36"/>
                  <a:gd name="T17" fmla="*/ 0 h 11"/>
                  <a:gd name="T18" fmla="*/ 0 w 3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11"/>
                  <a:gd name="T32" fmla="*/ 36 w 3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11">
                    <a:moveTo>
                      <a:pt x="0" y="0"/>
                    </a:moveTo>
                    <a:lnTo>
                      <a:pt x="7" y="4"/>
                    </a:lnTo>
                    <a:lnTo>
                      <a:pt x="17" y="8"/>
                    </a:lnTo>
                    <a:lnTo>
                      <a:pt x="26" y="10"/>
                    </a:lnTo>
                    <a:lnTo>
                      <a:pt x="36" y="11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99" name="Freeform 135"/>
              <p:cNvSpPr>
                <a:spLocks/>
              </p:cNvSpPr>
              <p:nvPr/>
            </p:nvSpPr>
            <p:spPr bwMode="auto">
              <a:xfrm>
                <a:off x="2270" y="1612"/>
                <a:ext cx="7" cy="5"/>
              </a:xfrm>
              <a:custGeom>
                <a:avLst/>
                <a:gdLst>
                  <a:gd name="T0" fmla="*/ 0 w 13"/>
                  <a:gd name="T1" fmla="*/ 0 h 9"/>
                  <a:gd name="T2" fmla="*/ 1 w 13"/>
                  <a:gd name="T3" fmla="*/ 1 h 9"/>
                  <a:gd name="T4" fmla="*/ 2 w 13"/>
                  <a:gd name="T5" fmla="*/ 2 h 9"/>
                  <a:gd name="T6" fmla="*/ 1 w 13"/>
                  <a:gd name="T7" fmla="*/ 1 h 9"/>
                  <a:gd name="T8" fmla="*/ 0 w 13"/>
                  <a:gd name="T9" fmla="*/ 0 h 9"/>
                  <a:gd name="T10" fmla="*/ 0 w 13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9"/>
                  <a:gd name="T20" fmla="*/ 13 w 13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9">
                    <a:moveTo>
                      <a:pt x="0" y="0"/>
                    </a:moveTo>
                    <a:lnTo>
                      <a:pt x="8" y="5"/>
                    </a:lnTo>
                    <a:lnTo>
                      <a:pt x="13" y="9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0" name="Freeform 136"/>
              <p:cNvSpPr>
                <a:spLocks/>
              </p:cNvSpPr>
              <p:nvPr/>
            </p:nvSpPr>
            <p:spPr bwMode="auto">
              <a:xfrm>
                <a:off x="2262" y="1605"/>
                <a:ext cx="8" cy="7"/>
              </a:xfrm>
              <a:custGeom>
                <a:avLst/>
                <a:gdLst>
                  <a:gd name="T0" fmla="*/ 0 w 15"/>
                  <a:gd name="T1" fmla="*/ 0 h 15"/>
                  <a:gd name="T2" fmla="*/ 1 w 15"/>
                  <a:gd name="T3" fmla="*/ 0 h 15"/>
                  <a:gd name="T4" fmla="*/ 2 w 15"/>
                  <a:gd name="T5" fmla="*/ 1 h 15"/>
                  <a:gd name="T6" fmla="*/ 2 w 15"/>
                  <a:gd name="T7" fmla="*/ 1 h 15"/>
                  <a:gd name="T8" fmla="*/ 2 w 15"/>
                  <a:gd name="T9" fmla="*/ 1 h 15"/>
                  <a:gd name="T10" fmla="*/ 1 w 15"/>
                  <a:gd name="T11" fmla="*/ 0 h 15"/>
                  <a:gd name="T12" fmla="*/ 1 w 15"/>
                  <a:gd name="T13" fmla="*/ 0 h 15"/>
                  <a:gd name="T14" fmla="*/ 0 w 15"/>
                  <a:gd name="T15" fmla="*/ 0 h 15"/>
                  <a:gd name="T16" fmla="*/ 0 w 1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0"/>
                    </a:moveTo>
                    <a:lnTo>
                      <a:pt x="6" y="5"/>
                    </a:lnTo>
                    <a:lnTo>
                      <a:pt x="9" y="9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1" name="Freeform 137"/>
              <p:cNvSpPr>
                <a:spLocks/>
              </p:cNvSpPr>
              <p:nvPr/>
            </p:nvSpPr>
            <p:spPr bwMode="auto">
              <a:xfrm>
                <a:off x="2236" y="1605"/>
                <a:ext cx="31" cy="26"/>
              </a:xfrm>
              <a:custGeom>
                <a:avLst/>
                <a:gdLst>
                  <a:gd name="T0" fmla="*/ 2 w 60"/>
                  <a:gd name="T1" fmla="*/ 0 h 53"/>
                  <a:gd name="T2" fmla="*/ 3 w 60"/>
                  <a:gd name="T3" fmla="*/ 0 h 53"/>
                  <a:gd name="T4" fmla="*/ 3 w 60"/>
                  <a:gd name="T5" fmla="*/ 1 h 53"/>
                  <a:gd name="T6" fmla="*/ 5 w 60"/>
                  <a:gd name="T7" fmla="*/ 2 h 53"/>
                  <a:gd name="T8" fmla="*/ 5 w 60"/>
                  <a:gd name="T9" fmla="*/ 3 h 53"/>
                  <a:gd name="T10" fmla="*/ 7 w 60"/>
                  <a:gd name="T11" fmla="*/ 4 h 53"/>
                  <a:gd name="T12" fmla="*/ 8 w 60"/>
                  <a:gd name="T13" fmla="*/ 5 h 53"/>
                  <a:gd name="T14" fmla="*/ 8 w 60"/>
                  <a:gd name="T15" fmla="*/ 6 h 53"/>
                  <a:gd name="T16" fmla="*/ 7 w 60"/>
                  <a:gd name="T17" fmla="*/ 5 h 53"/>
                  <a:gd name="T18" fmla="*/ 5 w 60"/>
                  <a:gd name="T19" fmla="*/ 3 h 53"/>
                  <a:gd name="T20" fmla="*/ 3 w 60"/>
                  <a:gd name="T21" fmla="*/ 1 h 53"/>
                  <a:gd name="T22" fmla="*/ 2 w 60"/>
                  <a:gd name="T23" fmla="*/ 0 h 53"/>
                  <a:gd name="T24" fmla="*/ 0 w 60"/>
                  <a:gd name="T25" fmla="*/ 0 h 53"/>
                  <a:gd name="T26" fmla="*/ 2 w 60"/>
                  <a:gd name="T27" fmla="*/ 0 h 53"/>
                  <a:gd name="T28" fmla="*/ 2 w 60"/>
                  <a:gd name="T29" fmla="*/ 0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53"/>
                  <a:gd name="T47" fmla="*/ 60 w 6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53">
                    <a:moveTo>
                      <a:pt x="13" y="0"/>
                    </a:moveTo>
                    <a:lnTo>
                      <a:pt x="19" y="5"/>
                    </a:lnTo>
                    <a:lnTo>
                      <a:pt x="22" y="13"/>
                    </a:lnTo>
                    <a:lnTo>
                      <a:pt x="32" y="22"/>
                    </a:lnTo>
                    <a:lnTo>
                      <a:pt x="39" y="30"/>
                    </a:lnTo>
                    <a:lnTo>
                      <a:pt x="49" y="39"/>
                    </a:lnTo>
                    <a:lnTo>
                      <a:pt x="57" y="45"/>
                    </a:lnTo>
                    <a:lnTo>
                      <a:pt x="60" y="53"/>
                    </a:lnTo>
                    <a:lnTo>
                      <a:pt x="49" y="43"/>
                    </a:lnTo>
                    <a:lnTo>
                      <a:pt x="36" y="28"/>
                    </a:lnTo>
                    <a:lnTo>
                      <a:pt x="19" y="13"/>
                    </a:lnTo>
                    <a:lnTo>
                      <a:pt x="13" y="3"/>
                    </a:lnTo>
                    <a:lnTo>
                      <a:pt x="0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2" name="Freeform 138"/>
              <p:cNvSpPr>
                <a:spLocks/>
              </p:cNvSpPr>
              <p:nvPr/>
            </p:nvSpPr>
            <p:spPr bwMode="auto">
              <a:xfrm>
                <a:off x="2092" y="1618"/>
                <a:ext cx="27" cy="10"/>
              </a:xfrm>
              <a:custGeom>
                <a:avLst/>
                <a:gdLst>
                  <a:gd name="T0" fmla="*/ 6 w 55"/>
                  <a:gd name="T1" fmla="*/ 1 h 19"/>
                  <a:gd name="T2" fmla="*/ 6 w 55"/>
                  <a:gd name="T3" fmla="*/ 0 h 19"/>
                  <a:gd name="T4" fmla="*/ 5 w 55"/>
                  <a:gd name="T5" fmla="*/ 1 h 19"/>
                  <a:gd name="T6" fmla="*/ 4 w 55"/>
                  <a:gd name="T7" fmla="*/ 1 h 19"/>
                  <a:gd name="T8" fmla="*/ 3 w 55"/>
                  <a:gd name="T9" fmla="*/ 1 h 19"/>
                  <a:gd name="T10" fmla="*/ 2 w 55"/>
                  <a:gd name="T11" fmla="*/ 2 h 19"/>
                  <a:gd name="T12" fmla="*/ 1 w 55"/>
                  <a:gd name="T13" fmla="*/ 2 h 19"/>
                  <a:gd name="T14" fmla="*/ 0 w 55"/>
                  <a:gd name="T15" fmla="*/ 3 h 19"/>
                  <a:gd name="T16" fmla="*/ 0 w 55"/>
                  <a:gd name="T17" fmla="*/ 3 h 19"/>
                  <a:gd name="T18" fmla="*/ 1 w 55"/>
                  <a:gd name="T19" fmla="*/ 3 h 19"/>
                  <a:gd name="T20" fmla="*/ 3 w 55"/>
                  <a:gd name="T21" fmla="*/ 2 h 19"/>
                  <a:gd name="T22" fmla="*/ 5 w 55"/>
                  <a:gd name="T23" fmla="*/ 1 h 19"/>
                  <a:gd name="T24" fmla="*/ 6 w 55"/>
                  <a:gd name="T25" fmla="*/ 1 h 19"/>
                  <a:gd name="T26" fmla="*/ 6 w 55"/>
                  <a:gd name="T27" fmla="*/ 1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"/>
                  <a:gd name="T43" fmla="*/ 0 h 19"/>
                  <a:gd name="T44" fmla="*/ 55 w 5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" h="19">
                    <a:moveTo>
                      <a:pt x="55" y="2"/>
                    </a:moveTo>
                    <a:lnTo>
                      <a:pt x="51" y="0"/>
                    </a:lnTo>
                    <a:lnTo>
                      <a:pt x="43" y="2"/>
                    </a:lnTo>
                    <a:lnTo>
                      <a:pt x="34" y="4"/>
                    </a:lnTo>
                    <a:lnTo>
                      <a:pt x="26" y="8"/>
                    </a:lnTo>
                    <a:lnTo>
                      <a:pt x="17" y="10"/>
                    </a:lnTo>
                    <a:lnTo>
                      <a:pt x="9" y="13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11" y="17"/>
                    </a:lnTo>
                    <a:lnTo>
                      <a:pt x="28" y="12"/>
                    </a:lnTo>
                    <a:lnTo>
                      <a:pt x="43" y="6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3" name="Freeform 139"/>
              <p:cNvSpPr>
                <a:spLocks/>
              </p:cNvSpPr>
              <p:nvPr/>
            </p:nvSpPr>
            <p:spPr bwMode="auto">
              <a:xfrm>
                <a:off x="2014" y="1639"/>
                <a:ext cx="8" cy="18"/>
              </a:xfrm>
              <a:custGeom>
                <a:avLst/>
                <a:gdLst>
                  <a:gd name="T0" fmla="*/ 0 w 15"/>
                  <a:gd name="T1" fmla="*/ 1 h 36"/>
                  <a:gd name="T2" fmla="*/ 2 w 15"/>
                  <a:gd name="T3" fmla="*/ 0 h 36"/>
                  <a:gd name="T4" fmla="*/ 2 w 15"/>
                  <a:gd name="T5" fmla="*/ 1 h 36"/>
                  <a:gd name="T6" fmla="*/ 1 w 15"/>
                  <a:gd name="T7" fmla="*/ 1 h 36"/>
                  <a:gd name="T8" fmla="*/ 1 w 15"/>
                  <a:gd name="T9" fmla="*/ 1 h 36"/>
                  <a:gd name="T10" fmla="*/ 0 w 15"/>
                  <a:gd name="T11" fmla="*/ 2 h 36"/>
                  <a:gd name="T12" fmla="*/ 0 w 15"/>
                  <a:gd name="T13" fmla="*/ 5 h 36"/>
                  <a:gd name="T14" fmla="*/ 0 w 15"/>
                  <a:gd name="T15" fmla="*/ 1 h 36"/>
                  <a:gd name="T16" fmla="*/ 0 w 15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6"/>
                  <a:gd name="T29" fmla="*/ 15 w 15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6">
                    <a:moveTo>
                      <a:pt x="0" y="6"/>
                    </a:moveTo>
                    <a:lnTo>
                      <a:pt x="15" y="0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4" name="Freeform 140"/>
              <p:cNvSpPr>
                <a:spLocks/>
              </p:cNvSpPr>
              <p:nvPr/>
            </p:nvSpPr>
            <p:spPr bwMode="auto">
              <a:xfrm>
                <a:off x="1867" y="1757"/>
                <a:ext cx="58" cy="5"/>
              </a:xfrm>
              <a:custGeom>
                <a:avLst/>
                <a:gdLst>
                  <a:gd name="T0" fmla="*/ 15 w 116"/>
                  <a:gd name="T1" fmla="*/ 1 h 9"/>
                  <a:gd name="T2" fmla="*/ 14 w 116"/>
                  <a:gd name="T3" fmla="*/ 1 h 9"/>
                  <a:gd name="T4" fmla="*/ 12 w 116"/>
                  <a:gd name="T5" fmla="*/ 2 h 9"/>
                  <a:gd name="T6" fmla="*/ 11 w 116"/>
                  <a:gd name="T7" fmla="*/ 2 h 9"/>
                  <a:gd name="T8" fmla="*/ 10 w 116"/>
                  <a:gd name="T9" fmla="*/ 2 h 9"/>
                  <a:gd name="T10" fmla="*/ 7 w 116"/>
                  <a:gd name="T11" fmla="*/ 2 h 9"/>
                  <a:gd name="T12" fmla="*/ 7 w 116"/>
                  <a:gd name="T13" fmla="*/ 2 h 9"/>
                  <a:gd name="T14" fmla="*/ 6 w 116"/>
                  <a:gd name="T15" fmla="*/ 2 h 9"/>
                  <a:gd name="T16" fmla="*/ 5 w 116"/>
                  <a:gd name="T17" fmla="*/ 2 h 9"/>
                  <a:gd name="T18" fmla="*/ 4 w 116"/>
                  <a:gd name="T19" fmla="*/ 1 h 9"/>
                  <a:gd name="T20" fmla="*/ 3 w 116"/>
                  <a:gd name="T21" fmla="*/ 1 h 9"/>
                  <a:gd name="T22" fmla="*/ 1 w 116"/>
                  <a:gd name="T23" fmla="*/ 1 h 9"/>
                  <a:gd name="T24" fmla="*/ 0 w 116"/>
                  <a:gd name="T25" fmla="*/ 0 h 9"/>
                  <a:gd name="T26" fmla="*/ 2 w 116"/>
                  <a:gd name="T27" fmla="*/ 1 h 9"/>
                  <a:gd name="T28" fmla="*/ 4 w 116"/>
                  <a:gd name="T29" fmla="*/ 1 h 9"/>
                  <a:gd name="T30" fmla="*/ 6 w 116"/>
                  <a:gd name="T31" fmla="*/ 1 h 9"/>
                  <a:gd name="T32" fmla="*/ 7 w 116"/>
                  <a:gd name="T33" fmla="*/ 1 h 9"/>
                  <a:gd name="T34" fmla="*/ 10 w 116"/>
                  <a:gd name="T35" fmla="*/ 1 h 9"/>
                  <a:gd name="T36" fmla="*/ 11 w 116"/>
                  <a:gd name="T37" fmla="*/ 1 h 9"/>
                  <a:gd name="T38" fmla="*/ 13 w 116"/>
                  <a:gd name="T39" fmla="*/ 1 h 9"/>
                  <a:gd name="T40" fmla="*/ 15 w 116"/>
                  <a:gd name="T41" fmla="*/ 1 h 9"/>
                  <a:gd name="T42" fmla="*/ 15 w 116"/>
                  <a:gd name="T43" fmla="*/ 1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9"/>
                  <a:gd name="T68" fmla="*/ 116 w 116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9">
                    <a:moveTo>
                      <a:pt x="116" y="7"/>
                    </a:moveTo>
                    <a:lnTo>
                      <a:pt x="107" y="7"/>
                    </a:lnTo>
                    <a:lnTo>
                      <a:pt x="92" y="9"/>
                    </a:lnTo>
                    <a:lnTo>
                      <a:pt x="82" y="9"/>
                    </a:lnTo>
                    <a:lnTo>
                      <a:pt x="73" y="9"/>
                    </a:lnTo>
                    <a:lnTo>
                      <a:pt x="63" y="9"/>
                    </a:lnTo>
                    <a:lnTo>
                      <a:pt x="54" y="9"/>
                    </a:lnTo>
                    <a:lnTo>
                      <a:pt x="44" y="9"/>
                    </a:lnTo>
                    <a:lnTo>
                      <a:pt x="35" y="9"/>
                    </a:lnTo>
                    <a:lnTo>
                      <a:pt x="25" y="7"/>
                    </a:lnTo>
                    <a:lnTo>
                      <a:pt x="18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29" y="5"/>
                    </a:lnTo>
                    <a:lnTo>
                      <a:pt x="44" y="5"/>
                    </a:lnTo>
                    <a:lnTo>
                      <a:pt x="57" y="7"/>
                    </a:lnTo>
                    <a:lnTo>
                      <a:pt x="73" y="7"/>
                    </a:lnTo>
                    <a:lnTo>
                      <a:pt x="88" y="7"/>
                    </a:lnTo>
                    <a:lnTo>
                      <a:pt x="101" y="7"/>
                    </a:lnTo>
                    <a:lnTo>
                      <a:pt x="116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5" name="Freeform 141"/>
              <p:cNvSpPr>
                <a:spLocks/>
              </p:cNvSpPr>
              <p:nvPr/>
            </p:nvSpPr>
            <p:spPr bwMode="auto">
              <a:xfrm>
                <a:off x="2014" y="1705"/>
                <a:ext cx="10" cy="21"/>
              </a:xfrm>
              <a:custGeom>
                <a:avLst/>
                <a:gdLst>
                  <a:gd name="T0" fmla="*/ 0 w 21"/>
                  <a:gd name="T1" fmla="*/ 4 h 44"/>
                  <a:gd name="T2" fmla="*/ 0 w 21"/>
                  <a:gd name="T3" fmla="*/ 4 h 44"/>
                  <a:gd name="T4" fmla="*/ 0 w 21"/>
                  <a:gd name="T5" fmla="*/ 5 h 44"/>
                  <a:gd name="T6" fmla="*/ 1 w 21"/>
                  <a:gd name="T7" fmla="*/ 4 h 44"/>
                  <a:gd name="T8" fmla="*/ 1 w 21"/>
                  <a:gd name="T9" fmla="*/ 3 h 44"/>
                  <a:gd name="T10" fmla="*/ 2 w 21"/>
                  <a:gd name="T11" fmla="*/ 1 h 44"/>
                  <a:gd name="T12" fmla="*/ 2 w 21"/>
                  <a:gd name="T13" fmla="*/ 0 h 44"/>
                  <a:gd name="T14" fmla="*/ 1 w 21"/>
                  <a:gd name="T15" fmla="*/ 1 h 44"/>
                  <a:gd name="T16" fmla="*/ 1 w 21"/>
                  <a:gd name="T17" fmla="*/ 1 h 44"/>
                  <a:gd name="T18" fmla="*/ 1 w 21"/>
                  <a:gd name="T19" fmla="*/ 3 h 44"/>
                  <a:gd name="T20" fmla="*/ 0 w 21"/>
                  <a:gd name="T21" fmla="*/ 4 h 44"/>
                  <a:gd name="T22" fmla="*/ 0 w 21"/>
                  <a:gd name="T23" fmla="*/ 4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4"/>
                  <a:gd name="T38" fmla="*/ 21 w 2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4">
                    <a:moveTo>
                      <a:pt x="6" y="34"/>
                    </a:moveTo>
                    <a:lnTo>
                      <a:pt x="2" y="38"/>
                    </a:lnTo>
                    <a:lnTo>
                      <a:pt x="0" y="44"/>
                    </a:lnTo>
                    <a:lnTo>
                      <a:pt x="8" y="34"/>
                    </a:lnTo>
                    <a:lnTo>
                      <a:pt x="13" y="25"/>
                    </a:lnTo>
                    <a:lnTo>
                      <a:pt x="17" y="11"/>
                    </a:lnTo>
                    <a:lnTo>
                      <a:pt x="21" y="0"/>
                    </a:lnTo>
                    <a:lnTo>
                      <a:pt x="15" y="8"/>
                    </a:lnTo>
                    <a:lnTo>
                      <a:pt x="9" y="15"/>
                    </a:lnTo>
                    <a:lnTo>
                      <a:pt x="8" y="25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6" name="Freeform 142"/>
              <p:cNvSpPr>
                <a:spLocks/>
              </p:cNvSpPr>
              <p:nvPr/>
            </p:nvSpPr>
            <p:spPr bwMode="auto">
              <a:xfrm>
                <a:off x="1951" y="1777"/>
                <a:ext cx="8" cy="3"/>
              </a:xfrm>
              <a:custGeom>
                <a:avLst/>
                <a:gdLst>
                  <a:gd name="T0" fmla="*/ 2 w 15"/>
                  <a:gd name="T1" fmla="*/ 0 h 6"/>
                  <a:gd name="T2" fmla="*/ 1 w 15"/>
                  <a:gd name="T3" fmla="*/ 1 h 6"/>
                  <a:gd name="T4" fmla="*/ 0 w 15"/>
                  <a:gd name="T5" fmla="*/ 1 h 6"/>
                  <a:gd name="T6" fmla="*/ 2 w 15"/>
                  <a:gd name="T7" fmla="*/ 1 h 6"/>
                  <a:gd name="T8" fmla="*/ 2 w 15"/>
                  <a:gd name="T9" fmla="*/ 0 h 6"/>
                  <a:gd name="T10" fmla="*/ 2 w 1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6"/>
                  <a:gd name="T20" fmla="*/ 15 w 1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6">
                    <a:moveTo>
                      <a:pt x="13" y="0"/>
                    </a:moveTo>
                    <a:lnTo>
                      <a:pt x="7" y="2"/>
                    </a:lnTo>
                    <a:lnTo>
                      <a:pt x="0" y="6"/>
                    </a:lnTo>
                    <a:lnTo>
                      <a:pt x="15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7" name="Freeform 143"/>
              <p:cNvSpPr>
                <a:spLocks/>
              </p:cNvSpPr>
              <p:nvPr/>
            </p:nvSpPr>
            <p:spPr bwMode="auto">
              <a:xfrm>
                <a:off x="1962" y="1766"/>
                <a:ext cx="13" cy="10"/>
              </a:xfrm>
              <a:custGeom>
                <a:avLst/>
                <a:gdLst>
                  <a:gd name="T0" fmla="*/ 3 w 27"/>
                  <a:gd name="T1" fmla="*/ 0 h 19"/>
                  <a:gd name="T2" fmla="*/ 2 w 27"/>
                  <a:gd name="T3" fmla="*/ 1 h 19"/>
                  <a:gd name="T4" fmla="*/ 2 w 27"/>
                  <a:gd name="T5" fmla="*/ 2 h 19"/>
                  <a:gd name="T6" fmla="*/ 0 w 27"/>
                  <a:gd name="T7" fmla="*/ 2 h 19"/>
                  <a:gd name="T8" fmla="*/ 0 w 27"/>
                  <a:gd name="T9" fmla="*/ 3 h 19"/>
                  <a:gd name="T10" fmla="*/ 3 w 27"/>
                  <a:gd name="T11" fmla="*/ 0 h 19"/>
                  <a:gd name="T12" fmla="*/ 3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9"/>
                  <a:gd name="T23" fmla="*/ 27 w 2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9">
                    <a:moveTo>
                      <a:pt x="27" y="0"/>
                    </a:moveTo>
                    <a:lnTo>
                      <a:pt x="23" y="3"/>
                    </a:lnTo>
                    <a:lnTo>
                      <a:pt x="16" y="11"/>
                    </a:lnTo>
                    <a:lnTo>
                      <a:pt x="6" y="15"/>
                    </a:lnTo>
                    <a:lnTo>
                      <a:pt x="0" y="1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8" name="Freeform 144"/>
              <p:cNvSpPr>
                <a:spLocks/>
              </p:cNvSpPr>
              <p:nvPr/>
            </p:nvSpPr>
            <p:spPr bwMode="auto">
              <a:xfrm>
                <a:off x="1915" y="1780"/>
                <a:ext cx="63" cy="22"/>
              </a:xfrm>
              <a:custGeom>
                <a:avLst/>
                <a:gdLst>
                  <a:gd name="T0" fmla="*/ 14 w 126"/>
                  <a:gd name="T1" fmla="*/ 1 h 46"/>
                  <a:gd name="T2" fmla="*/ 16 w 126"/>
                  <a:gd name="T3" fmla="*/ 0 h 46"/>
                  <a:gd name="T4" fmla="*/ 14 w 126"/>
                  <a:gd name="T5" fmla="*/ 0 h 46"/>
                  <a:gd name="T6" fmla="*/ 12 w 126"/>
                  <a:gd name="T7" fmla="*/ 1 h 46"/>
                  <a:gd name="T8" fmla="*/ 10 w 126"/>
                  <a:gd name="T9" fmla="*/ 1 h 46"/>
                  <a:gd name="T10" fmla="*/ 8 w 126"/>
                  <a:gd name="T11" fmla="*/ 2 h 46"/>
                  <a:gd name="T12" fmla="*/ 6 w 126"/>
                  <a:gd name="T13" fmla="*/ 3 h 46"/>
                  <a:gd name="T14" fmla="*/ 4 w 126"/>
                  <a:gd name="T15" fmla="*/ 4 h 46"/>
                  <a:gd name="T16" fmla="*/ 2 w 126"/>
                  <a:gd name="T17" fmla="*/ 4 h 46"/>
                  <a:gd name="T18" fmla="*/ 0 w 126"/>
                  <a:gd name="T19" fmla="*/ 5 h 46"/>
                  <a:gd name="T20" fmla="*/ 0 w 126"/>
                  <a:gd name="T21" fmla="*/ 5 h 46"/>
                  <a:gd name="T22" fmla="*/ 2 w 126"/>
                  <a:gd name="T23" fmla="*/ 5 h 46"/>
                  <a:gd name="T24" fmla="*/ 2 w 126"/>
                  <a:gd name="T25" fmla="*/ 5 h 46"/>
                  <a:gd name="T26" fmla="*/ 3 w 126"/>
                  <a:gd name="T27" fmla="*/ 5 h 46"/>
                  <a:gd name="T28" fmla="*/ 4 w 126"/>
                  <a:gd name="T29" fmla="*/ 4 h 46"/>
                  <a:gd name="T30" fmla="*/ 5 w 126"/>
                  <a:gd name="T31" fmla="*/ 4 h 46"/>
                  <a:gd name="T32" fmla="*/ 7 w 126"/>
                  <a:gd name="T33" fmla="*/ 4 h 46"/>
                  <a:gd name="T34" fmla="*/ 8 w 126"/>
                  <a:gd name="T35" fmla="*/ 3 h 46"/>
                  <a:gd name="T36" fmla="*/ 9 w 126"/>
                  <a:gd name="T37" fmla="*/ 3 h 46"/>
                  <a:gd name="T38" fmla="*/ 10 w 126"/>
                  <a:gd name="T39" fmla="*/ 3 h 46"/>
                  <a:gd name="T40" fmla="*/ 11 w 126"/>
                  <a:gd name="T41" fmla="*/ 2 h 46"/>
                  <a:gd name="T42" fmla="*/ 12 w 126"/>
                  <a:gd name="T43" fmla="*/ 2 h 46"/>
                  <a:gd name="T44" fmla="*/ 13 w 126"/>
                  <a:gd name="T45" fmla="*/ 1 h 46"/>
                  <a:gd name="T46" fmla="*/ 14 w 126"/>
                  <a:gd name="T47" fmla="*/ 1 h 46"/>
                  <a:gd name="T48" fmla="*/ 14 w 126"/>
                  <a:gd name="T49" fmla="*/ 1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46"/>
                  <a:gd name="T77" fmla="*/ 126 w 126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46">
                    <a:moveTo>
                      <a:pt x="105" y="13"/>
                    </a:moveTo>
                    <a:lnTo>
                      <a:pt x="126" y="0"/>
                    </a:lnTo>
                    <a:lnTo>
                      <a:pt x="109" y="4"/>
                    </a:lnTo>
                    <a:lnTo>
                      <a:pt x="93" y="8"/>
                    </a:lnTo>
                    <a:lnTo>
                      <a:pt x="78" y="13"/>
                    </a:lnTo>
                    <a:lnTo>
                      <a:pt x="63" y="23"/>
                    </a:lnTo>
                    <a:lnTo>
                      <a:pt x="48" y="27"/>
                    </a:lnTo>
                    <a:lnTo>
                      <a:pt x="31" y="34"/>
                    </a:lnTo>
                    <a:lnTo>
                      <a:pt x="16" y="38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10" y="46"/>
                    </a:lnTo>
                    <a:lnTo>
                      <a:pt x="14" y="44"/>
                    </a:lnTo>
                    <a:lnTo>
                      <a:pt x="21" y="42"/>
                    </a:lnTo>
                    <a:lnTo>
                      <a:pt x="31" y="40"/>
                    </a:lnTo>
                    <a:lnTo>
                      <a:pt x="40" y="38"/>
                    </a:lnTo>
                    <a:lnTo>
                      <a:pt x="50" y="34"/>
                    </a:lnTo>
                    <a:lnTo>
                      <a:pt x="59" y="31"/>
                    </a:lnTo>
                    <a:lnTo>
                      <a:pt x="69" y="27"/>
                    </a:lnTo>
                    <a:lnTo>
                      <a:pt x="78" y="25"/>
                    </a:lnTo>
                    <a:lnTo>
                      <a:pt x="86" y="21"/>
                    </a:lnTo>
                    <a:lnTo>
                      <a:pt x="93" y="17"/>
                    </a:lnTo>
                    <a:lnTo>
                      <a:pt x="99" y="13"/>
                    </a:lnTo>
                    <a:lnTo>
                      <a:pt x="10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09" name="Freeform 145"/>
              <p:cNvSpPr>
                <a:spLocks/>
              </p:cNvSpPr>
              <p:nvPr/>
            </p:nvSpPr>
            <p:spPr bwMode="auto">
              <a:xfrm>
                <a:off x="1887" y="1783"/>
                <a:ext cx="21" cy="3"/>
              </a:xfrm>
              <a:custGeom>
                <a:avLst/>
                <a:gdLst>
                  <a:gd name="T0" fmla="*/ 0 w 42"/>
                  <a:gd name="T1" fmla="*/ 0 h 5"/>
                  <a:gd name="T2" fmla="*/ 1 w 42"/>
                  <a:gd name="T3" fmla="*/ 1 h 5"/>
                  <a:gd name="T4" fmla="*/ 3 w 42"/>
                  <a:gd name="T5" fmla="*/ 1 h 5"/>
                  <a:gd name="T6" fmla="*/ 3 w 42"/>
                  <a:gd name="T7" fmla="*/ 1 h 5"/>
                  <a:gd name="T8" fmla="*/ 5 w 42"/>
                  <a:gd name="T9" fmla="*/ 1 h 5"/>
                  <a:gd name="T10" fmla="*/ 0 w 42"/>
                  <a:gd name="T11" fmla="*/ 0 h 5"/>
                  <a:gd name="T12" fmla="*/ 0 w 4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5"/>
                  <a:gd name="T23" fmla="*/ 42 w 4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5">
                    <a:moveTo>
                      <a:pt x="0" y="0"/>
                    </a:moveTo>
                    <a:lnTo>
                      <a:pt x="10" y="2"/>
                    </a:lnTo>
                    <a:lnTo>
                      <a:pt x="21" y="5"/>
                    </a:lnTo>
                    <a:lnTo>
                      <a:pt x="31" y="5"/>
                    </a:lnTo>
                    <a:lnTo>
                      <a:pt x="4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0" name="Freeform 146"/>
              <p:cNvSpPr>
                <a:spLocks/>
              </p:cNvSpPr>
              <p:nvPr/>
            </p:nvSpPr>
            <p:spPr bwMode="auto">
              <a:xfrm>
                <a:off x="1814" y="1772"/>
                <a:ext cx="39" cy="24"/>
              </a:xfrm>
              <a:custGeom>
                <a:avLst/>
                <a:gdLst>
                  <a:gd name="T0" fmla="*/ 9 w 80"/>
                  <a:gd name="T1" fmla="*/ 6 h 47"/>
                  <a:gd name="T2" fmla="*/ 8 w 80"/>
                  <a:gd name="T3" fmla="*/ 6 h 47"/>
                  <a:gd name="T4" fmla="*/ 7 w 80"/>
                  <a:gd name="T5" fmla="*/ 5 h 47"/>
                  <a:gd name="T6" fmla="*/ 5 w 80"/>
                  <a:gd name="T7" fmla="*/ 4 h 47"/>
                  <a:gd name="T8" fmla="*/ 4 w 80"/>
                  <a:gd name="T9" fmla="*/ 4 h 47"/>
                  <a:gd name="T10" fmla="*/ 2 w 80"/>
                  <a:gd name="T11" fmla="*/ 3 h 47"/>
                  <a:gd name="T12" fmla="*/ 0 w 80"/>
                  <a:gd name="T13" fmla="*/ 2 h 47"/>
                  <a:gd name="T14" fmla="*/ 0 w 80"/>
                  <a:gd name="T15" fmla="*/ 1 h 47"/>
                  <a:gd name="T16" fmla="*/ 0 w 80"/>
                  <a:gd name="T17" fmla="*/ 0 h 47"/>
                  <a:gd name="T18" fmla="*/ 1 w 80"/>
                  <a:gd name="T19" fmla="*/ 1 h 47"/>
                  <a:gd name="T20" fmla="*/ 2 w 80"/>
                  <a:gd name="T21" fmla="*/ 2 h 47"/>
                  <a:gd name="T22" fmla="*/ 3 w 80"/>
                  <a:gd name="T23" fmla="*/ 3 h 47"/>
                  <a:gd name="T24" fmla="*/ 4 w 80"/>
                  <a:gd name="T25" fmla="*/ 4 h 47"/>
                  <a:gd name="T26" fmla="*/ 5 w 80"/>
                  <a:gd name="T27" fmla="*/ 4 h 47"/>
                  <a:gd name="T28" fmla="*/ 7 w 80"/>
                  <a:gd name="T29" fmla="*/ 5 h 47"/>
                  <a:gd name="T30" fmla="*/ 8 w 80"/>
                  <a:gd name="T31" fmla="*/ 5 h 47"/>
                  <a:gd name="T32" fmla="*/ 9 w 80"/>
                  <a:gd name="T33" fmla="*/ 6 h 47"/>
                  <a:gd name="T34" fmla="*/ 9 w 80"/>
                  <a:gd name="T35" fmla="*/ 6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47"/>
                  <a:gd name="T56" fmla="*/ 80 w 80"/>
                  <a:gd name="T57" fmla="*/ 47 h 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47">
                    <a:moveTo>
                      <a:pt x="80" y="47"/>
                    </a:moveTo>
                    <a:lnTo>
                      <a:pt x="72" y="44"/>
                    </a:lnTo>
                    <a:lnTo>
                      <a:pt x="61" y="40"/>
                    </a:lnTo>
                    <a:lnTo>
                      <a:pt x="46" y="32"/>
                    </a:lnTo>
                    <a:lnTo>
                      <a:pt x="32" y="28"/>
                    </a:lnTo>
                    <a:lnTo>
                      <a:pt x="17" y="19"/>
                    </a:lnTo>
                    <a:lnTo>
                      <a:pt x="6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7" y="13"/>
                    </a:lnTo>
                    <a:lnTo>
                      <a:pt x="27" y="19"/>
                    </a:lnTo>
                    <a:lnTo>
                      <a:pt x="38" y="27"/>
                    </a:lnTo>
                    <a:lnTo>
                      <a:pt x="48" y="30"/>
                    </a:lnTo>
                    <a:lnTo>
                      <a:pt x="57" y="36"/>
                    </a:lnTo>
                    <a:lnTo>
                      <a:pt x="68" y="40"/>
                    </a:lnTo>
                    <a:lnTo>
                      <a:pt x="8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1" name="Freeform 147"/>
              <p:cNvSpPr>
                <a:spLocks/>
              </p:cNvSpPr>
              <p:nvPr/>
            </p:nvSpPr>
            <p:spPr bwMode="auto">
              <a:xfrm>
                <a:off x="1836" y="1769"/>
                <a:ext cx="19" cy="10"/>
              </a:xfrm>
              <a:custGeom>
                <a:avLst/>
                <a:gdLst>
                  <a:gd name="T0" fmla="*/ 0 w 38"/>
                  <a:gd name="T1" fmla="*/ 0 h 19"/>
                  <a:gd name="T2" fmla="*/ 1 w 38"/>
                  <a:gd name="T3" fmla="*/ 2 h 19"/>
                  <a:gd name="T4" fmla="*/ 2 w 38"/>
                  <a:gd name="T5" fmla="*/ 2 h 19"/>
                  <a:gd name="T6" fmla="*/ 3 w 38"/>
                  <a:gd name="T7" fmla="*/ 2 h 19"/>
                  <a:gd name="T8" fmla="*/ 4 w 38"/>
                  <a:gd name="T9" fmla="*/ 3 h 19"/>
                  <a:gd name="T10" fmla="*/ 5 w 38"/>
                  <a:gd name="T11" fmla="*/ 3 h 19"/>
                  <a:gd name="T12" fmla="*/ 3 w 38"/>
                  <a:gd name="T13" fmla="*/ 2 h 19"/>
                  <a:gd name="T14" fmla="*/ 2 w 38"/>
                  <a:gd name="T15" fmla="*/ 2 h 19"/>
                  <a:gd name="T16" fmla="*/ 1 w 38"/>
                  <a:gd name="T17" fmla="*/ 1 h 19"/>
                  <a:gd name="T18" fmla="*/ 0 w 38"/>
                  <a:gd name="T19" fmla="*/ 0 h 19"/>
                  <a:gd name="T20" fmla="*/ 0 w 38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9"/>
                  <a:gd name="T35" fmla="*/ 38 w 38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9">
                    <a:moveTo>
                      <a:pt x="0" y="0"/>
                    </a:moveTo>
                    <a:lnTo>
                      <a:pt x="15" y="10"/>
                    </a:lnTo>
                    <a:lnTo>
                      <a:pt x="19" y="12"/>
                    </a:lnTo>
                    <a:lnTo>
                      <a:pt x="26" y="15"/>
                    </a:lnTo>
                    <a:lnTo>
                      <a:pt x="32" y="17"/>
                    </a:lnTo>
                    <a:lnTo>
                      <a:pt x="38" y="19"/>
                    </a:lnTo>
                    <a:lnTo>
                      <a:pt x="30" y="15"/>
                    </a:lnTo>
                    <a:lnTo>
                      <a:pt x="21" y="1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2" name="Freeform 148"/>
              <p:cNvSpPr>
                <a:spLocks/>
              </p:cNvSpPr>
              <p:nvPr/>
            </p:nvSpPr>
            <p:spPr bwMode="auto">
              <a:xfrm>
                <a:off x="1822" y="1697"/>
                <a:ext cx="22" cy="9"/>
              </a:xfrm>
              <a:custGeom>
                <a:avLst/>
                <a:gdLst>
                  <a:gd name="T0" fmla="*/ 0 w 44"/>
                  <a:gd name="T1" fmla="*/ 2 h 19"/>
                  <a:gd name="T2" fmla="*/ 1 w 44"/>
                  <a:gd name="T3" fmla="*/ 1 h 19"/>
                  <a:gd name="T4" fmla="*/ 3 w 44"/>
                  <a:gd name="T5" fmla="*/ 1 h 19"/>
                  <a:gd name="T6" fmla="*/ 5 w 44"/>
                  <a:gd name="T7" fmla="*/ 0 h 19"/>
                  <a:gd name="T8" fmla="*/ 6 w 44"/>
                  <a:gd name="T9" fmla="*/ 0 h 19"/>
                  <a:gd name="T10" fmla="*/ 3 w 44"/>
                  <a:gd name="T11" fmla="*/ 0 h 19"/>
                  <a:gd name="T12" fmla="*/ 3 w 44"/>
                  <a:gd name="T13" fmla="*/ 0 h 19"/>
                  <a:gd name="T14" fmla="*/ 1 w 44"/>
                  <a:gd name="T15" fmla="*/ 1 h 19"/>
                  <a:gd name="T16" fmla="*/ 0 w 44"/>
                  <a:gd name="T17" fmla="*/ 2 h 19"/>
                  <a:gd name="T18" fmla="*/ 0 w 44"/>
                  <a:gd name="T19" fmla="*/ 2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9"/>
                  <a:gd name="T32" fmla="*/ 44 w 44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9">
                    <a:moveTo>
                      <a:pt x="0" y="19"/>
                    </a:moveTo>
                    <a:lnTo>
                      <a:pt x="8" y="15"/>
                    </a:lnTo>
                    <a:lnTo>
                      <a:pt x="19" y="11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31" y="2"/>
                    </a:lnTo>
                    <a:lnTo>
                      <a:pt x="21" y="7"/>
                    </a:lnTo>
                    <a:lnTo>
                      <a:pt x="10" y="1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3" name="Freeform 149"/>
              <p:cNvSpPr>
                <a:spLocks/>
              </p:cNvSpPr>
              <p:nvPr/>
            </p:nvSpPr>
            <p:spPr bwMode="auto">
              <a:xfrm>
                <a:off x="1922" y="1677"/>
                <a:ext cx="9" cy="4"/>
              </a:xfrm>
              <a:custGeom>
                <a:avLst/>
                <a:gdLst>
                  <a:gd name="T0" fmla="*/ 0 w 19"/>
                  <a:gd name="T1" fmla="*/ 1 h 8"/>
                  <a:gd name="T2" fmla="*/ 0 w 19"/>
                  <a:gd name="T3" fmla="*/ 1 h 8"/>
                  <a:gd name="T4" fmla="*/ 1 w 19"/>
                  <a:gd name="T5" fmla="*/ 1 h 8"/>
                  <a:gd name="T6" fmla="*/ 1 w 19"/>
                  <a:gd name="T7" fmla="*/ 1 h 8"/>
                  <a:gd name="T8" fmla="*/ 2 w 19"/>
                  <a:gd name="T9" fmla="*/ 1 h 8"/>
                  <a:gd name="T10" fmla="*/ 1 w 19"/>
                  <a:gd name="T11" fmla="*/ 0 h 8"/>
                  <a:gd name="T12" fmla="*/ 0 w 19"/>
                  <a:gd name="T13" fmla="*/ 1 h 8"/>
                  <a:gd name="T14" fmla="*/ 0 w 19"/>
                  <a:gd name="T15" fmla="*/ 1 h 8"/>
                  <a:gd name="T16" fmla="*/ 0 w 19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8"/>
                  <a:gd name="T29" fmla="*/ 19 w 19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8">
                    <a:moveTo>
                      <a:pt x="5" y="8"/>
                    </a:moveTo>
                    <a:lnTo>
                      <a:pt x="5" y="6"/>
                    </a:lnTo>
                    <a:lnTo>
                      <a:pt x="9" y="6"/>
                    </a:lnTo>
                    <a:lnTo>
                      <a:pt x="15" y="4"/>
                    </a:lnTo>
                    <a:lnTo>
                      <a:pt x="19" y="2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4" name="Freeform 150"/>
              <p:cNvSpPr>
                <a:spLocks/>
              </p:cNvSpPr>
              <p:nvPr/>
            </p:nvSpPr>
            <p:spPr bwMode="auto">
              <a:xfrm>
                <a:off x="1893" y="1648"/>
                <a:ext cx="36" cy="24"/>
              </a:xfrm>
              <a:custGeom>
                <a:avLst/>
                <a:gdLst>
                  <a:gd name="T0" fmla="*/ 8 w 72"/>
                  <a:gd name="T1" fmla="*/ 4 h 49"/>
                  <a:gd name="T2" fmla="*/ 2 w 72"/>
                  <a:gd name="T3" fmla="*/ 6 h 49"/>
                  <a:gd name="T4" fmla="*/ 1 w 72"/>
                  <a:gd name="T5" fmla="*/ 6 h 49"/>
                  <a:gd name="T6" fmla="*/ 1 w 72"/>
                  <a:gd name="T7" fmla="*/ 6 h 49"/>
                  <a:gd name="T8" fmla="*/ 0 w 72"/>
                  <a:gd name="T9" fmla="*/ 6 h 49"/>
                  <a:gd name="T10" fmla="*/ 1 w 72"/>
                  <a:gd name="T11" fmla="*/ 6 h 49"/>
                  <a:gd name="T12" fmla="*/ 1 w 72"/>
                  <a:gd name="T13" fmla="*/ 6 h 49"/>
                  <a:gd name="T14" fmla="*/ 2 w 72"/>
                  <a:gd name="T15" fmla="*/ 6 h 49"/>
                  <a:gd name="T16" fmla="*/ 5 w 72"/>
                  <a:gd name="T17" fmla="*/ 5 h 49"/>
                  <a:gd name="T18" fmla="*/ 6 w 72"/>
                  <a:gd name="T19" fmla="*/ 5 h 49"/>
                  <a:gd name="T20" fmla="*/ 7 w 72"/>
                  <a:gd name="T21" fmla="*/ 5 h 49"/>
                  <a:gd name="T22" fmla="*/ 9 w 72"/>
                  <a:gd name="T23" fmla="*/ 5 h 49"/>
                  <a:gd name="T24" fmla="*/ 8 w 72"/>
                  <a:gd name="T25" fmla="*/ 3 h 49"/>
                  <a:gd name="T26" fmla="*/ 7 w 72"/>
                  <a:gd name="T27" fmla="*/ 2 h 49"/>
                  <a:gd name="T28" fmla="*/ 6 w 72"/>
                  <a:gd name="T29" fmla="*/ 0 h 49"/>
                  <a:gd name="T30" fmla="*/ 5 w 72"/>
                  <a:gd name="T31" fmla="*/ 0 h 49"/>
                  <a:gd name="T32" fmla="*/ 8 w 72"/>
                  <a:gd name="T33" fmla="*/ 4 h 49"/>
                  <a:gd name="T34" fmla="*/ 8 w 72"/>
                  <a:gd name="T35" fmla="*/ 4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49"/>
                  <a:gd name="T56" fmla="*/ 72 w 72"/>
                  <a:gd name="T57" fmla="*/ 49 h 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49">
                    <a:moveTo>
                      <a:pt x="64" y="38"/>
                    </a:moveTo>
                    <a:lnTo>
                      <a:pt x="17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7" y="49"/>
                    </a:lnTo>
                    <a:lnTo>
                      <a:pt x="21" y="49"/>
                    </a:lnTo>
                    <a:lnTo>
                      <a:pt x="34" y="46"/>
                    </a:lnTo>
                    <a:lnTo>
                      <a:pt x="51" y="42"/>
                    </a:lnTo>
                    <a:lnTo>
                      <a:pt x="62" y="40"/>
                    </a:lnTo>
                    <a:lnTo>
                      <a:pt x="72" y="40"/>
                    </a:lnTo>
                    <a:lnTo>
                      <a:pt x="64" y="30"/>
                    </a:lnTo>
                    <a:lnTo>
                      <a:pt x="59" y="19"/>
                    </a:lnTo>
                    <a:lnTo>
                      <a:pt x="51" y="4"/>
                    </a:lnTo>
                    <a:lnTo>
                      <a:pt x="45" y="0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5" name="Freeform 151"/>
              <p:cNvSpPr>
                <a:spLocks/>
              </p:cNvSpPr>
              <p:nvPr/>
            </p:nvSpPr>
            <p:spPr bwMode="auto">
              <a:xfrm>
                <a:off x="1926" y="1622"/>
                <a:ext cx="9" cy="23"/>
              </a:xfrm>
              <a:custGeom>
                <a:avLst/>
                <a:gdLst>
                  <a:gd name="T0" fmla="*/ 0 w 19"/>
                  <a:gd name="T1" fmla="*/ 0 h 45"/>
                  <a:gd name="T2" fmla="*/ 0 w 19"/>
                  <a:gd name="T3" fmla="*/ 2 h 45"/>
                  <a:gd name="T4" fmla="*/ 1 w 19"/>
                  <a:gd name="T5" fmla="*/ 3 h 45"/>
                  <a:gd name="T6" fmla="*/ 1 w 19"/>
                  <a:gd name="T7" fmla="*/ 5 h 45"/>
                  <a:gd name="T8" fmla="*/ 2 w 19"/>
                  <a:gd name="T9" fmla="*/ 6 h 45"/>
                  <a:gd name="T10" fmla="*/ 1 w 19"/>
                  <a:gd name="T11" fmla="*/ 4 h 45"/>
                  <a:gd name="T12" fmla="*/ 1 w 19"/>
                  <a:gd name="T13" fmla="*/ 3 h 45"/>
                  <a:gd name="T14" fmla="*/ 0 w 19"/>
                  <a:gd name="T15" fmla="*/ 2 h 45"/>
                  <a:gd name="T16" fmla="*/ 0 w 19"/>
                  <a:gd name="T17" fmla="*/ 0 h 45"/>
                  <a:gd name="T18" fmla="*/ 0 w 19"/>
                  <a:gd name="T19" fmla="*/ 0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45"/>
                  <a:gd name="T32" fmla="*/ 19 w 19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45">
                    <a:moveTo>
                      <a:pt x="0" y="0"/>
                    </a:moveTo>
                    <a:lnTo>
                      <a:pt x="0" y="11"/>
                    </a:lnTo>
                    <a:lnTo>
                      <a:pt x="8" y="23"/>
                    </a:lnTo>
                    <a:lnTo>
                      <a:pt x="12" y="36"/>
                    </a:lnTo>
                    <a:lnTo>
                      <a:pt x="19" y="45"/>
                    </a:lnTo>
                    <a:lnTo>
                      <a:pt x="15" y="32"/>
                    </a:lnTo>
                    <a:lnTo>
                      <a:pt x="10" y="21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6" name="Freeform 152"/>
              <p:cNvSpPr>
                <a:spLocks/>
              </p:cNvSpPr>
              <p:nvPr/>
            </p:nvSpPr>
            <p:spPr bwMode="auto">
              <a:xfrm>
                <a:off x="1858" y="1591"/>
                <a:ext cx="40" cy="7"/>
              </a:xfrm>
              <a:custGeom>
                <a:avLst/>
                <a:gdLst>
                  <a:gd name="T0" fmla="*/ 10 w 80"/>
                  <a:gd name="T1" fmla="*/ 1 h 13"/>
                  <a:gd name="T2" fmla="*/ 10 w 80"/>
                  <a:gd name="T3" fmla="*/ 2 h 13"/>
                  <a:gd name="T4" fmla="*/ 10 w 80"/>
                  <a:gd name="T5" fmla="*/ 1 h 13"/>
                  <a:gd name="T6" fmla="*/ 9 w 80"/>
                  <a:gd name="T7" fmla="*/ 1 h 13"/>
                  <a:gd name="T8" fmla="*/ 6 w 80"/>
                  <a:gd name="T9" fmla="*/ 1 h 13"/>
                  <a:gd name="T10" fmla="*/ 5 w 80"/>
                  <a:gd name="T11" fmla="*/ 1 h 13"/>
                  <a:gd name="T12" fmla="*/ 5 w 80"/>
                  <a:gd name="T13" fmla="*/ 1 h 13"/>
                  <a:gd name="T14" fmla="*/ 3 w 80"/>
                  <a:gd name="T15" fmla="*/ 1 h 13"/>
                  <a:gd name="T16" fmla="*/ 3 w 80"/>
                  <a:gd name="T17" fmla="*/ 1 h 13"/>
                  <a:gd name="T18" fmla="*/ 1 w 80"/>
                  <a:gd name="T19" fmla="*/ 1 h 13"/>
                  <a:gd name="T20" fmla="*/ 1 w 80"/>
                  <a:gd name="T21" fmla="*/ 1 h 13"/>
                  <a:gd name="T22" fmla="*/ 0 w 80"/>
                  <a:gd name="T23" fmla="*/ 1 h 13"/>
                  <a:gd name="T24" fmla="*/ 0 w 80"/>
                  <a:gd name="T25" fmla="*/ 1 h 13"/>
                  <a:gd name="T26" fmla="*/ 1 w 80"/>
                  <a:gd name="T27" fmla="*/ 1 h 13"/>
                  <a:gd name="T28" fmla="*/ 3 w 80"/>
                  <a:gd name="T29" fmla="*/ 1 h 13"/>
                  <a:gd name="T30" fmla="*/ 3 w 80"/>
                  <a:gd name="T31" fmla="*/ 1 h 13"/>
                  <a:gd name="T32" fmla="*/ 5 w 80"/>
                  <a:gd name="T33" fmla="*/ 1 h 13"/>
                  <a:gd name="T34" fmla="*/ 5 w 80"/>
                  <a:gd name="T35" fmla="*/ 0 h 13"/>
                  <a:gd name="T36" fmla="*/ 6 w 80"/>
                  <a:gd name="T37" fmla="*/ 0 h 13"/>
                  <a:gd name="T38" fmla="*/ 9 w 80"/>
                  <a:gd name="T39" fmla="*/ 0 h 13"/>
                  <a:gd name="T40" fmla="*/ 10 w 80"/>
                  <a:gd name="T41" fmla="*/ 1 h 13"/>
                  <a:gd name="T42" fmla="*/ 10 w 80"/>
                  <a:gd name="T43" fmla="*/ 1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"/>
                  <a:gd name="T67" fmla="*/ 0 h 13"/>
                  <a:gd name="T68" fmla="*/ 80 w 80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" h="13">
                    <a:moveTo>
                      <a:pt x="76" y="2"/>
                    </a:moveTo>
                    <a:lnTo>
                      <a:pt x="80" y="13"/>
                    </a:lnTo>
                    <a:lnTo>
                      <a:pt x="74" y="2"/>
                    </a:lnTo>
                    <a:lnTo>
                      <a:pt x="65" y="2"/>
                    </a:lnTo>
                    <a:lnTo>
                      <a:pt x="55" y="2"/>
                    </a:lnTo>
                    <a:lnTo>
                      <a:pt x="46" y="2"/>
                    </a:lnTo>
                    <a:lnTo>
                      <a:pt x="38" y="4"/>
                    </a:lnTo>
                    <a:lnTo>
                      <a:pt x="29" y="4"/>
                    </a:lnTo>
                    <a:lnTo>
                      <a:pt x="21" y="4"/>
                    </a:lnTo>
                    <a:lnTo>
                      <a:pt x="12" y="4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17" y="2"/>
                    </a:lnTo>
                    <a:lnTo>
                      <a:pt x="27" y="2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7" name="Freeform 153"/>
              <p:cNvSpPr>
                <a:spLocks/>
              </p:cNvSpPr>
              <p:nvPr/>
            </p:nvSpPr>
            <p:spPr bwMode="auto">
              <a:xfrm>
                <a:off x="1790" y="1622"/>
                <a:ext cx="33" cy="5"/>
              </a:xfrm>
              <a:custGeom>
                <a:avLst/>
                <a:gdLst>
                  <a:gd name="T0" fmla="*/ 8 w 66"/>
                  <a:gd name="T1" fmla="*/ 0 h 9"/>
                  <a:gd name="T2" fmla="*/ 7 w 66"/>
                  <a:gd name="T3" fmla="*/ 0 h 9"/>
                  <a:gd name="T4" fmla="*/ 6 w 66"/>
                  <a:gd name="T5" fmla="*/ 0 h 9"/>
                  <a:gd name="T6" fmla="*/ 5 w 66"/>
                  <a:gd name="T7" fmla="*/ 0 h 9"/>
                  <a:gd name="T8" fmla="*/ 4 w 66"/>
                  <a:gd name="T9" fmla="*/ 1 h 9"/>
                  <a:gd name="T10" fmla="*/ 2 w 66"/>
                  <a:gd name="T11" fmla="*/ 1 h 9"/>
                  <a:gd name="T12" fmla="*/ 1 w 66"/>
                  <a:gd name="T13" fmla="*/ 1 h 9"/>
                  <a:gd name="T14" fmla="*/ 1 w 66"/>
                  <a:gd name="T15" fmla="*/ 1 h 9"/>
                  <a:gd name="T16" fmla="*/ 0 w 66"/>
                  <a:gd name="T17" fmla="*/ 2 h 9"/>
                  <a:gd name="T18" fmla="*/ 1 w 66"/>
                  <a:gd name="T19" fmla="*/ 1 h 9"/>
                  <a:gd name="T20" fmla="*/ 3 w 66"/>
                  <a:gd name="T21" fmla="*/ 1 h 9"/>
                  <a:gd name="T22" fmla="*/ 5 w 66"/>
                  <a:gd name="T23" fmla="*/ 1 h 9"/>
                  <a:gd name="T24" fmla="*/ 7 w 66"/>
                  <a:gd name="T25" fmla="*/ 1 h 9"/>
                  <a:gd name="T26" fmla="*/ 8 w 66"/>
                  <a:gd name="T27" fmla="*/ 0 h 9"/>
                  <a:gd name="T28" fmla="*/ 8 w 66"/>
                  <a:gd name="T29" fmla="*/ 0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9"/>
                  <a:gd name="T47" fmla="*/ 66 w 6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9">
                    <a:moveTo>
                      <a:pt x="66" y="0"/>
                    </a:moveTo>
                    <a:lnTo>
                      <a:pt x="58" y="0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0" y="2"/>
                    </a:lnTo>
                    <a:lnTo>
                      <a:pt x="11" y="5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13" y="7"/>
                    </a:lnTo>
                    <a:lnTo>
                      <a:pt x="30" y="7"/>
                    </a:lnTo>
                    <a:lnTo>
                      <a:pt x="45" y="5"/>
                    </a:lnTo>
                    <a:lnTo>
                      <a:pt x="62" y="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8" name="Freeform 154"/>
              <p:cNvSpPr>
                <a:spLocks/>
              </p:cNvSpPr>
              <p:nvPr/>
            </p:nvSpPr>
            <p:spPr bwMode="auto">
              <a:xfrm>
                <a:off x="1850" y="1625"/>
                <a:ext cx="21" cy="3"/>
              </a:xfrm>
              <a:custGeom>
                <a:avLst/>
                <a:gdLst>
                  <a:gd name="T0" fmla="*/ 0 w 42"/>
                  <a:gd name="T1" fmla="*/ 0 h 6"/>
                  <a:gd name="T2" fmla="*/ 1 w 42"/>
                  <a:gd name="T3" fmla="*/ 0 h 6"/>
                  <a:gd name="T4" fmla="*/ 3 w 42"/>
                  <a:gd name="T5" fmla="*/ 0 h 6"/>
                  <a:gd name="T6" fmla="*/ 5 w 42"/>
                  <a:gd name="T7" fmla="*/ 0 h 6"/>
                  <a:gd name="T8" fmla="*/ 5 w 42"/>
                  <a:gd name="T9" fmla="*/ 1 h 6"/>
                  <a:gd name="T10" fmla="*/ 5 w 42"/>
                  <a:gd name="T11" fmla="*/ 1 h 6"/>
                  <a:gd name="T12" fmla="*/ 3 w 42"/>
                  <a:gd name="T13" fmla="*/ 1 h 6"/>
                  <a:gd name="T14" fmla="*/ 1 w 42"/>
                  <a:gd name="T15" fmla="*/ 1 h 6"/>
                  <a:gd name="T16" fmla="*/ 0 w 42"/>
                  <a:gd name="T17" fmla="*/ 0 h 6"/>
                  <a:gd name="T18" fmla="*/ 0 w 42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6"/>
                  <a:gd name="T32" fmla="*/ 42 w 42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6">
                    <a:moveTo>
                      <a:pt x="0" y="0"/>
                    </a:moveTo>
                    <a:lnTo>
                      <a:pt x="8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3" y="6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19" name="Freeform 155"/>
              <p:cNvSpPr>
                <a:spLocks/>
              </p:cNvSpPr>
              <p:nvPr/>
            </p:nvSpPr>
            <p:spPr bwMode="auto">
              <a:xfrm>
                <a:off x="1757" y="1615"/>
                <a:ext cx="4" cy="12"/>
              </a:xfrm>
              <a:custGeom>
                <a:avLst/>
                <a:gdLst>
                  <a:gd name="T0" fmla="*/ 0 w 10"/>
                  <a:gd name="T1" fmla="*/ 1 h 23"/>
                  <a:gd name="T2" fmla="*/ 0 w 10"/>
                  <a:gd name="T3" fmla="*/ 0 h 23"/>
                  <a:gd name="T4" fmla="*/ 0 w 10"/>
                  <a:gd name="T5" fmla="*/ 1 h 23"/>
                  <a:gd name="T6" fmla="*/ 0 w 10"/>
                  <a:gd name="T7" fmla="*/ 1 h 23"/>
                  <a:gd name="T8" fmla="*/ 0 w 10"/>
                  <a:gd name="T9" fmla="*/ 2 h 23"/>
                  <a:gd name="T10" fmla="*/ 0 w 10"/>
                  <a:gd name="T11" fmla="*/ 3 h 23"/>
                  <a:gd name="T12" fmla="*/ 1 w 10"/>
                  <a:gd name="T13" fmla="*/ 3 h 23"/>
                  <a:gd name="T14" fmla="*/ 0 w 10"/>
                  <a:gd name="T15" fmla="*/ 3 h 23"/>
                  <a:gd name="T16" fmla="*/ 0 w 10"/>
                  <a:gd name="T17" fmla="*/ 2 h 23"/>
                  <a:gd name="T18" fmla="*/ 0 w 10"/>
                  <a:gd name="T19" fmla="*/ 1 h 23"/>
                  <a:gd name="T20" fmla="*/ 0 w 10"/>
                  <a:gd name="T21" fmla="*/ 1 h 23"/>
                  <a:gd name="T22" fmla="*/ 0 w 10"/>
                  <a:gd name="T23" fmla="*/ 1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23"/>
                  <a:gd name="T38" fmla="*/ 10 w 10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23">
                    <a:moveTo>
                      <a:pt x="8" y="6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8" y="8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0" name="Freeform 156"/>
              <p:cNvSpPr>
                <a:spLocks/>
              </p:cNvSpPr>
              <p:nvPr/>
            </p:nvSpPr>
            <p:spPr bwMode="auto">
              <a:xfrm>
                <a:off x="1812" y="1642"/>
                <a:ext cx="9" cy="2"/>
              </a:xfrm>
              <a:custGeom>
                <a:avLst/>
                <a:gdLst>
                  <a:gd name="T0" fmla="*/ 1 w 19"/>
                  <a:gd name="T1" fmla="*/ 1 h 3"/>
                  <a:gd name="T2" fmla="*/ 2 w 19"/>
                  <a:gd name="T3" fmla="*/ 1 h 3"/>
                  <a:gd name="T4" fmla="*/ 1 w 19"/>
                  <a:gd name="T5" fmla="*/ 1 h 3"/>
                  <a:gd name="T6" fmla="*/ 1 w 19"/>
                  <a:gd name="T7" fmla="*/ 0 h 3"/>
                  <a:gd name="T8" fmla="*/ 0 w 19"/>
                  <a:gd name="T9" fmla="*/ 1 h 3"/>
                  <a:gd name="T10" fmla="*/ 0 w 19"/>
                  <a:gd name="T11" fmla="*/ 1 h 3"/>
                  <a:gd name="T12" fmla="*/ 0 w 19"/>
                  <a:gd name="T13" fmla="*/ 1 h 3"/>
                  <a:gd name="T14" fmla="*/ 1 w 19"/>
                  <a:gd name="T15" fmla="*/ 1 h 3"/>
                  <a:gd name="T16" fmla="*/ 1 w 19"/>
                  <a:gd name="T17" fmla="*/ 1 h 3"/>
                  <a:gd name="T18" fmla="*/ 1 w 19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3"/>
                  <a:gd name="T32" fmla="*/ 19 w 19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3">
                    <a:moveTo>
                      <a:pt x="12" y="3"/>
                    </a:moveTo>
                    <a:lnTo>
                      <a:pt x="19" y="3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1" name="Freeform 157"/>
              <p:cNvSpPr>
                <a:spLocks/>
              </p:cNvSpPr>
              <p:nvPr/>
            </p:nvSpPr>
            <p:spPr bwMode="auto">
              <a:xfrm>
                <a:off x="1887" y="1575"/>
                <a:ext cx="14" cy="2"/>
              </a:xfrm>
              <a:custGeom>
                <a:avLst/>
                <a:gdLst>
                  <a:gd name="T0" fmla="*/ 0 w 29"/>
                  <a:gd name="T1" fmla="*/ 1 h 3"/>
                  <a:gd name="T2" fmla="*/ 2 w 29"/>
                  <a:gd name="T3" fmla="*/ 1 h 3"/>
                  <a:gd name="T4" fmla="*/ 3 w 29"/>
                  <a:gd name="T5" fmla="*/ 1 h 3"/>
                  <a:gd name="T6" fmla="*/ 2 w 29"/>
                  <a:gd name="T7" fmla="*/ 0 h 3"/>
                  <a:gd name="T8" fmla="*/ 2 w 29"/>
                  <a:gd name="T9" fmla="*/ 0 h 3"/>
                  <a:gd name="T10" fmla="*/ 0 w 29"/>
                  <a:gd name="T11" fmla="*/ 0 h 3"/>
                  <a:gd name="T12" fmla="*/ 0 w 29"/>
                  <a:gd name="T13" fmla="*/ 1 h 3"/>
                  <a:gd name="T14" fmla="*/ 0 w 29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3"/>
                  <a:gd name="T26" fmla="*/ 29 w 29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3">
                    <a:moveTo>
                      <a:pt x="0" y="3"/>
                    </a:moveTo>
                    <a:lnTo>
                      <a:pt x="16" y="2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2" name="Freeform 158"/>
              <p:cNvSpPr>
                <a:spLocks/>
              </p:cNvSpPr>
              <p:nvPr/>
            </p:nvSpPr>
            <p:spPr bwMode="auto">
              <a:xfrm>
                <a:off x="2009" y="1660"/>
                <a:ext cx="5" cy="10"/>
              </a:xfrm>
              <a:custGeom>
                <a:avLst/>
                <a:gdLst>
                  <a:gd name="T0" fmla="*/ 1 w 10"/>
                  <a:gd name="T1" fmla="*/ 0 h 21"/>
                  <a:gd name="T2" fmla="*/ 0 w 10"/>
                  <a:gd name="T3" fmla="*/ 1 h 21"/>
                  <a:gd name="T4" fmla="*/ 0 w 10"/>
                  <a:gd name="T5" fmla="*/ 2 h 21"/>
                  <a:gd name="T6" fmla="*/ 1 w 10"/>
                  <a:gd name="T7" fmla="*/ 1 h 21"/>
                  <a:gd name="T8" fmla="*/ 1 w 10"/>
                  <a:gd name="T9" fmla="*/ 0 h 21"/>
                  <a:gd name="T10" fmla="*/ 1 w 10"/>
                  <a:gd name="T11" fmla="*/ 0 h 21"/>
                  <a:gd name="T12" fmla="*/ 1 w 10"/>
                  <a:gd name="T13" fmla="*/ 0 h 21"/>
                  <a:gd name="T14" fmla="*/ 1 w 10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1"/>
                  <a:gd name="T26" fmla="*/ 10 w 10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1">
                    <a:moveTo>
                      <a:pt x="4" y="2"/>
                    </a:moveTo>
                    <a:lnTo>
                      <a:pt x="0" y="9"/>
                    </a:lnTo>
                    <a:lnTo>
                      <a:pt x="0" y="21"/>
                    </a:lnTo>
                    <a:lnTo>
                      <a:pt x="4" y="11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3" name="Freeform 159"/>
              <p:cNvSpPr>
                <a:spLocks/>
              </p:cNvSpPr>
              <p:nvPr/>
            </p:nvSpPr>
            <p:spPr bwMode="auto">
              <a:xfrm>
                <a:off x="1956" y="1714"/>
                <a:ext cx="18" cy="13"/>
              </a:xfrm>
              <a:custGeom>
                <a:avLst/>
                <a:gdLst>
                  <a:gd name="T0" fmla="*/ 1 w 36"/>
                  <a:gd name="T1" fmla="*/ 3 h 27"/>
                  <a:gd name="T2" fmla="*/ 1 w 36"/>
                  <a:gd name="T3" fmla="*/ 2 h 27"/>
                  <a:gd name="T4" fmla="*/ 2 w 36"/>
                  <a:gd name="T5" fmla="*/ 2 h 27"/>
                  <a:gd name="T6" fmla="*/ 3 w 36"/>
                  <a:gd name="T7" fmla="*/ 1 h 27"/>
                  <a:gd name="T8" fmla="*/ 5 w 36"/>
                  <a:gd name="T9" fmla="*/ 0 h 27"/>
                  <a:gd name="T10" fmla="*/ 4 w 36"/>
                  <a:gd name="T11" fmla="*/ 0 h 27"/>
                  <a:gd name="T12" fmla="*/ 3 w 36"/>
                  <a:gd name="T13" fmla="*/ 0 h 27"/>
                  <a:gd name="T14" fmla="*/ 2 w 36"/>
                  <a:gd name="T15" fmla="*/ 1 h 27"/>
                  <a:gd name="T16" fmla="*/ 1 w 36"/>
                  <a:gd name="T17" fmla="*/ 2 h 27"/>
                  <a:gd name="T18" fmla="*/ 0 w 36"/>
                  <a:gd name="T19" fmla="*/ 3 h 27"/>
                  <a:gd name="T20" fmla="*/ 1 w 36"/>
                  <a:gd name="T21" fmla="*/ 3 h 27"/>
                  <a:gd name="T22" fmla="*/ 1 w 36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27"/>
                  <a:gd name="T38" fmla="*/ 36 w 36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27">
                    <a:moveTo>
                      <a:pt x="4" y="25"/>
                    </a:moveTo>
                    <a:lnTo>
                      <a:pt x="13" y="23"/>
                    </a:lnTo>
                    <a:lnTo>
                      <a:pt x="23" y="17"/>
                    </a:lnTo>
                    <a:lnTo>
                      <a:pt x="29" y="8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7" y="6"/>
                    </a:lnTo>
                    <a:lnTo>
                      <a:pt x="19" y="13"/>
                    </a:lnTo>
                    <a:lnTo>
                      <a:pt x="11" y="19"/>
                    </a:lnTo>
                    <a:lnTo>
                      <a:pt x="0" y="27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4" name="Freeform 160"/>
              <p:cNvSpPr>
                <a:spLocks/>
              </p:cNvSpPr>
              <p:nvPr/>
            </p:nvSpPr>
            <p:spPr bwMode="auto">
              <a:xfrm>
                <a:off x="1895" y="1745"/>
                <a:ext cx="15" cy="2"/>
              </a:xfrm>
              <a:custGeom>
                <a:avLst/>
                <a:gdLst>
                  <a:gd name="T0" fmla="*/ 0 w 31"/>
                  <a:gd name="T1" fmla="*/ 1 h 4"/>
                  <a:gd name="T2" fmla="*/ 1 w 31"/>
                  <a:gd name="T3" fmla="*/ 1 h 4"/>
                  <a:gd name="T4" fmla="*/ 3 w 31"/>
                  <a:gd name="T5" fmla="*/ 1 h 4"/>
                  <a:gd name="T6" fmla="*/ 2 w 31"/>
                  <a:gd name="T7" fmla="*/ 0 h 4"/>
                  <a:gd name="T8" fmla="*/ 2 w 31"/>
                  <a:gd name="T9" fmla="*/ 0 h 4"/>
                  <a:gd name="T10" fmla="*/ 0 w 31"/>
                  <a:gd name="T11" fmla="*/ 0 h 4"/>
                  <a:gd name="T12" fmla="*/ 0 w 31"/>
                  <a:gd name="T13" fmla="*/ 1 h 4"/>
                  <a:gd name="T14" fmla="*/ 0 w 31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"/>
                  <a:gd name="T26" fmla="*/ 31 w 3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">
                    <a:moveTo>
                      <a:pt x="0" y="4"/>
                    </a:moveTo>
                    <a:lnTo>
                      <a:pt x="14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5" name="Freeform 161"/>
              <p:cNvSpPr>
                <a:spLocks/>
              </p:cNvSpPr>
              <p:nvPr/>
            </p:nvSpPr>
            <p:spPr bwMode="auto">
              <a:xfrm>
                <a:off x="2247" y="1442"/>
                <a:ext cx="15" cy="9"/>
              </a:xfrm>
              <a:custGeom>
                <a:avLst/>
                <a:gdLst>
                  <a:gd name="T0" fmla="*/ 3 w 31"/>
                  <a:gd name="T1" fmla="*/ 0 h 17"/>
                  <a:gd name="T2" fmla="*/ 2 w 31"/>
                  <a:gd name="T3" fmla="*/ 1 h 17"/>
                  <a:gd name="T4" fmla="*/ 1 w 31"/>
                  <a:gd name="T5" fmla="*/ 1 h 17"/>
                  <a:gd name="T6" fmla="*/ 0 w 31"/>
                  <a:gd name="T7" fmla="*/ 2 h 17"/>
                  <a:gd name="T8" fmla="*/ 0 w 31"/>
                  <a:gd name="T9" fmla="*/ 3 h 17"/>
                  <a:gd name="T10" fmla="*/ 0 w 31"/>
                  <a:gd name="T11" fmla="*/ 2 h 17"/>
                  <a:gd name="T12" fmla="*/ 2 w 31"/>
                  <a:gd name="T13" fmla="*/ 2 h 17"/>
                  <a:gd name="T14" fmla="*/ 2 w 31"/>
                  <a:gd name="T15" fmla="*/ 1 h 17"/>
                  <a:gd name="T16" fmla="*/ 3 w 31"/>
                  <a:gd name="T17" fmla="*/ 0 h 17"/>
                  <a:gd name="T18" fmla="*/ 3 w 31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7"/>
                  <a:gd name="T32" fmla="*/ 31 w 31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7">
                    <a:moveTo>
                      <a:pt x="31" y="0"/>
                    </a:moveTo>
                    <a:lnTo>
                      <a:pt x="23" y="2"/>
                    </a:lnTo>
                    <a:lnTo>
                      <a:pt x="14" y="5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16" y="9"/>
                    </a:lnTo>
                    <a:lnTo>
                      <a:pt x="23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6" name="Freeform 162"/>
              <p:cNvSpPr>
                <a:spLocks/>
              </p:cNvSpPr>
              <p:nvPr/>
            </p:nvSpPr>
            <p:spPr bwMode="auto">
              <a:xfrm>
                <a:off x="2295" y="1434"/>
                <a:ext cx="11" cy="1"/>
              </a:xfrm>
              <a:custGeom>
                <a:avLst/>
                <a:gdLst>
                  <a:gd name="T0" fmla="*/ 3 w 21"/>
                  <a:gd name="T1" fmla="*/ 0 h 1"/>
                  <a:gd name="T2" fmla="*/ 2 w 21"/>
                  <a:gd name="T3" fmla="*/ 0 h 1"/>
                  <a:gd name="T4" fmla="*/ 0 w 21"/>
                  <a:gd name="T5" fmla="*/ 0 h 1"/>
                  <a:gd name="T6" fmla="*/ 1 w 21"/>
                  <a:gd name="T7" fmla="*/ 0 h 1"/>
                  <a:gd name="T8" fmla="*/ 2 w 21"/>
                  <a:gd name="T9" fmla="*/ 0 h 1"/>
                  <a:gd name="T10" fmla="*/ 3 w 21"/>
                  <a:gd name="T11" fmla="*/ 0 h 1"/>
                  <a:gd name="T12" fmla="*/ 3 w 21"/>
                  <a:gd name="T13" fmla="*/ 0 h 1"/>
                  <a:gd name="T14" fmla="*/ 3 w 2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"/>
                  <a:gd name="T26" fmla="*/ 21 w 2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">
                    <a:moveTo>
                      <a:pt x="21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7" name="Freeform 163"/>
              <p:cNvSpPr>
                <a:spLocks/>
              </p:cNvSpPr>
              <p:nvPr/>
            </p:nvSpPr>
            <p:spPr bwMode="auto">
              <a:xfrm>
                <a:off x="2317" y="1553"/>
                <a:ext cx="37" cy="6"/>
              </a:xfrm>
              <a:custGeom>
                <a:avLst/>
                <a:gdLst>
                  <a:gd name="T0" fmla="*/ 0 w 74"/>
                  <a:gd name="T1" fmla="*/ 2 h 11"/>
                  <a:gd name="T2" fmla="*/ 1 w 74"/>
                  <a:gd name="T3" fmla="*/ 1 h 11"/>
                  <a:gd name="T4" fmla="*/ 1 w 74"/>
                  <a:gd name="T5" fmla="*/ 1 h 11"/>
                  <a:gd name="T6" fmla="*/ 3 w 74"/>
                  <a:gd name="T7" fmla="*/ 1 h 11"/>
                  <a:gd name="T8" fmla="*/ 5 w 74"/>
                  <a:gd name="T9" fmla="*/ 1 h 11"/>
                  <a:gd name="T10" fmla="*/ 6 w 74"/>
                  <a:gd name="T11" fmla="*/ 1 h 11"/>
                  <a:gd name="T12" fmla="*/ 7 w 74"/>
                  <a:gd name="T13" fmla="*/ 0 h 11"/>
                  <a:gd name="T14" fmla="*/ 9 w 74"/>
                  <a:gd name="T15" fmla="*/ 0 h 11"/>
                  <a:gd name="T16" fmla="*/ 9 w 74"/>
                  <a:gd name="T17" fmla="*/ 1 h 11"/>
                  <a:gd name="T18" fmla="*/ 9 w 74"/>
                  <a:gd name="T19" fmla="*/ 1 h 11"/>
                  <a:gd name="T20" fmla="*/ 6 w 74"/>
                  <a:gd name="T21" fmla="*/ 1 h 11"/>
                  <a:gd name="T22" fmla="*/ 5 w 74"/>
                  <a:gd name="T23" fmla="*/ 1 h 11"/>
                  <a:gd name="T24" fmla="*/ 5 w 74"/>
                  <a:gd name="T25" fmla="*/ 2 h 11"/>
                  <a:gd name="T26" fmla="*/ 3 w 74"/>
                  <a:gd name="T27" fmla="*/ 2 h 11"/>
                  <a:gd name="T28" fmla="*/ 1 w 74"/>
                  <a:gd name="T29" fmla="*/ 2 h 11"/>
                  <a:gd name="T30" fmla="*/ 1 w 74"/>
                  <a:gd name="T31" fmla="*/ 2 h 11"/>
                  <a:gd name="T32" fmla="*/ 0 w 74"/>
                  <a:gd name="T33" fmla="*/ 2 h 11"/>
                  <a:gd name="T34" fmla="*/ 0 w 74"/>
                  <a:gd name="T35" fmla="*/ 2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4"/>
                  <a:gd name="T55" fmla="*/ 0 h 11"/>
                  <a:gd name="T56" fmla="*/ 74 w 74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4" h="11">
                    <a:moveTo>
                      <a:pt x="0" y="9"/>
                    </a:moveTo>
                    <a:lnTo>
                      <a:pt x="6" y="8"/>
                    </a:lnTo>
                    <a:lnTo>
                      <a:pt x="15" y="8"/>
                    </a:lnTo>
                    <a:lnTo>
                      <a:pt x="27" y="6"/>
                    </a:lnTo>
                    <a:lnTo>
                      <a:pt x="40" y="4"/>
                    </a:lnTo>
                    <a:lnTo>
                      <a:pt x="51" y="2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65" y="4"/>
                    </a:lnTo>
                    <a:lnTo>
                      <a:pt x="55" y="6"/>
                    </a:lnTo>
                    <a:lnTo>
                      <a:pt x="46" y="8"/>
                    </a:lnTo>
                    <a:lnTo>
                      <a:pt x="36" y="9"/>
                    </a:lnTo>
                    <a:lnTo>
                      <a:pt x="27" y="9"/>
                    </a:lnTo>
                    <a:lnTo>
                      <a:pt x="15" y="11"/>
                    </a:lnTo>
                    <a:lnTo>
                      <a:pt x="6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8" name="Freeform 164"/>
              <p:cNvSpPr>
                <a:spLocks/>
              </p:cNvSpPr>
              <p:nvPr/>
            </p:nvSpPr>
            <p:spPr bwMode="auto">
              <a:xfrm>
                <a:off x="2363" y="1504"/>
                <a:ext cx="22" cy="13"/>
              </a:xfrm>
              <a:custGeom>
                <a:avLst/>
                <a:gdLst>
                  <a:gd name="T0" fmla="*/ 0 w 46"/>
                  <a:gd name="T1" fmla="*/ 3 h 27"/>
                  <a:gd name="T2" fmla="*/ 1 w 46"/>
                  <a:gd name="T3" fmla="*/ 2 h 27"/>
                  <a:gd name="T4" fmla="*/ 2 w 46"/>
                  <a:gd name="T5" fmla="*/ 1 h 27"/>
                  <a:gd name="T6" fmla="*/ 3 w 46"/>
                  <a:gd name="T7" fmla="*/ 1 h 27"/>
                  <a:gd name="T8" fmla="*/ 5 w 46"/>
                  <a:gd name="T9" fmla="*/ 0 h 27"/>
                  <a:gd name="T10" fmla="*/ 5 w 46"/>
                  <a:gd name="T11" fmla="*/ 0 h 27"/>
                  <a:gd name="T12" fmla="*/ 4 w 46"/>
                  <a:gd name="T13" fmla="*/ 0 h 27"/>
                  <a:gd name="T14" fmla="*/ 3 w 46"/>
                  <a:gd name="T15" fmla="*/ 1 h 27"/>
                  <a:gd name="T16" fmla="*/ 1 w 46"/>
                  <a:gd name="T17" fmla="*/ 1 h 27"/>
                  <a:gd name="T18" fmla="*/ 0 w 46"/>
                  <a:gd name="T19" fmla="*/ 2 h 27"/>
                  <a:gd name="T20" fmla="*/ 0 w 46"/>
                  <a:gd name="T21" fmla="*/ 3 h 27"/>
                  <a:gd name="T22" fmla="*/ 0 w 46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27"/>
                  <a:gd name="T38" fmla="*/ 46 w 46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27">
                    <a:moveTo>
                      <a:pt x="0" y="27"/>
                    </a:moveTo>
                    <a:lnTo>
                      <a:pt x="10" y="19"/>
                    </a:lnTo>
                    <a:lnTo>
                      <a:pt x="21" y="15"/>
                    </a:lnTo>
                    <a:lnTo>
                      <a:pt x="31" y="10"/>
                    </a:lnTo>
                    <a:lnTo>
                      <a:pt x="44" y="6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25" y="8"/>
                    </a:lnTo>
                    <a:lnTo>
                      <a:pt x="10" y="15"/>
                    </a:lnTo>
                    <a:lnTo>
                      <a:pt x="0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29" name="Freeform 165"/>
              <p:cNvSpPr>
                <a:spLocks/>
              </p:cNvSpPr>
              <p:nvPr/>
            </p:nvSpPr>
            <p:spPr bwMode="auto">
              <a:xfrm>
                <a:off x="2325" y="1523"/>
                <a:ext cx="16" cy="7"/>
              </a:xfrm>
              <a:custGeom>
                <a:avLst/>
                <a:gdLst>
                  <a:gd name="T0" fmla="*/ 4 w 33"/>
                  <a:gd name="T1" fmla="*/ 1 h 13"/>
                  <a:gd name="T2" fmla="*/ 2 w 33"/>
                  <a:gd name="T3" fmla="*/ 1 h 13"/>
                  <a:gd name="T4" fmla="*/ 2 w 33"/>
                  <a:gd name="T5" fmla="*/ 1 h 13"/>
                  <a:gd name="T6" fmla="*/ 1 w 33"/>
                  <a:gd name="T7" fmla="*/ 2 h 13"/>
                  <a:gd name="T8" fmla="*/ 0 w 33"/>
                  <a:gd name="T9" fmla="*/ 2 h 13"/>
                  <a:gd name="T10" fmla="*/ 0 w 33"/>
                  <a:gd name="T11" fmla="*/ 2 h 13"/>
                  <a:gd name="T12" fmla="*/ 1 w 33"/>
                  <a:gd name="T13" fmla="*/ 1 h 13"/>
                  <a:gd name="T14" fmla="*/ 2 w 33"/>
                  <a:gd name="T15" fmla="*/ 0 h 13"/>
                  <a:gd name="T16" fmla="*/ 4 w 33"/>
                  <a:gd name="T17" fmla="*/ 1 h 13"/>
                  <a:gd name="T18" fmla="*/ 4 w 33"/>
                  <a:gd name="T19" fmla="*/ 1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3"/>
                  <a:gd name="T32" fmla="*/ 33 w 33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3">
                    <a:moveTo>
                      <a:pt x="33" y="2"/>
                    </a:moveTo>
                    <a:lnTo>
                      <a:pt x="23" y="4"/>
                    </a:lnTo>
                    <a:lnTo>
                      <a:pt x="17" y="8"/>
                    </a:lnTo>
                    <a:lnTo>
                      <a:pt x="10" y="10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0" name="Freeform 166"/>
              <p:cNvSpPr>
                <a:spLocks/>
              </p:cNvSpPr>
              <p:nvPr/>
            </p:nvSpPr>
            <p:spPr bwMode="auto">
              <a:xfrm>
                <a:off x="2197" y="1536"/>
                <a:ext cx="32" cy="44"/>
              </a:xfrm>
              <a:custGeom>
                <a:avLst/>
                <a:gdLst>
                  <a:gd name="T0" fmla="*/ 7 w 62"/>
                  <a:gd name="T1" fmla="*/ 0 h 87"/>
                  <a:gd name="T2" fmla="*/ 8 w 62"/>
                  <a:gd name="T3" fmla="*/ 2 h 87"/>
                  <a:gd name="T4" fmla="*/ 9 w 62"/>
                  <a:gd name="T5" fmla="*/ 3 h 87"/>
                  <a:gd name="T6" fmla="*/ 8 w 62"/>
                  <a:gd name="T7" fmla="*/ 4 h 87"/>
                  <a:gd name="T8" fmla="*/ 7 w 62"/>
                  <a:gd name="T9" fmla="*/ 6 h 87"/>
                  <a:gd name="T10" fmla="*/ 6 w 62"/>
                  <a:gd name="T11" fmla="*/ 7 h 87"/>
                  <a:gd name="T12" fmla="*/ 5 w 62"/>
                  <a:gd name="T13" fmla="*/ 9 h 87"/>
                  <a:gd name="T14" fmla="*/ 3 w 62"/>
                  <a:gd name="T15" fmla="*/ 10 h 87"/>
                  <a:gd name="T16" fmla="*/ 3 w 62"/>
                  <a:gd name="T17" fmla="*/ 11 h 87"/>
                  <a:gd name="T18" fmla="*/ 2 w 62"/>
                  <a:gd name="T19" fmla="*/ 10 h 87"/>
                  <a:gd name="T20" fmla="*/ 0 w 62"/>
                  <a:gd name="T21" fmla="*/ 9 h 87"/>
                  <a:gd name="T22" fmla="*/ 1 w 62"/>
                  <a:gd name="T23" fmla="*/ 8 h 87"/>
                  <a:gd name="T24" fmla="*/ 3 w 62"/>
                  <a:gd name="T25" fmla="*/ 7 h 87"/>
                  <a:gd name="T26" fmla="*/ 3 w 62"/>
                  <a:gd name="T27" fmla="*/ 6 h 87"/>
                  <a:gd name="T28" fmla="*/ 4 w 62"/>
                  <a:gd name="T29" fmla="*/ 5 h 87"/>
                  <a:gd name="T30" fmla="*/ 5 w 62"/>
                  <a:gd name="T31" fmla="*/ 4 h 87"/>
                  <a:gd name="T32" fmla="*/ 5 w 62"/>
                  <a:gd name="T33" fmla="*/ 3 h 87"/>
                  <a:gd name="T34" fmla="*/ 6 w 62"/>
                  <a:gd name="T35" fmla="*/ 1 h 87"/>
                  <a:gd name="T36" fmla="*/ 7 w 62"/>
                  <a:gd name="T37" fmla="*/ 0 h 87"/>
                  <a:gd name="T38" fmla="*/ 7 w 62"/>
                  <a:gd name="T39" fmla="*/ 0 h 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87"/>
                  <a:gd name="T62" fmla="*/ 62 w 62"/>
                  <a:gd name="T63" fmla="*/ 87 h 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87">
                    <a:moveTo>
                      <a:pt x="55" y="0"/>
                    </a:moveTo>
                    <a:lnTo>
                      <a:pt x="60" y="9"/>
                    </a:lnTo>
                    <a:lnTo>
                      <a:pt x="62" y="21"/>
                    </a:lnTo>
                    <a:lnTo>
                      <a:pt x="59" y="32"/>
                    </a:lnTo>
                    <a:lnTo>
                      <a:pt x="53" y="43"/>
                    </a:lnTo>
                    <a:lnTo>
                      <a:pt x="43" y="55"/>
                    </a:lnTo>
                    <a:lnTo>
                      <a:pt x="34" y="66"/>
                    </a:lnTo>
                    <a:lnTo>
                      <a:pt x="24" y="76"/>
                    </a:lnTo>
                    <a:lnTo>
                      <a:pt x="21" y="87"/>
                    </a:lnTo>
                    <a:lnTo>
                      <a:pt x="9" y="80"/>
                    </a:lnTo>
                    <a:lnTo>
                      <a:pt x="0" y="72"/>
                    </a:lnTo>
                    <a:lnTo>
                      <a:pt x="7" y="62"/>
                    </a:lnTo>
                    <a:lnTo>
                      <a:pt x="17" y="53"/>
                    </a:lnTo>
                    <a:lnTo>
                      <a:pt x="22" y="43"/>
                    </a:lnTo>
                    <a:lnTo>
                      <a:pt x="28" y="36"/>
                    </a:lnTo>
                    <a:lnTo>
                      <a:pt x="34" y="26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1" name="Freeform 167"/>
              <p:cNvSpPr>
                <a:spLocks/>
              </p:cNvSpPr>
              <p:nvPr/>
            </p:nvSpPr>
            <p:spPr bwMode="auto">
              <a:xfrm>
                <a:off x="2123" y="1548"/>
                <a:ext cx="23" cy="50"/>
              </a:xfrm>
              <a:custGeom>
                <a:avLst/>
                <a:gdLst>
                  <a:gd name="T0" fmla="*/ 5 w 46"/>
                  <a:gd name="T1" fmla="*/ 0 h 100"/>
                  <a:gd name="T2" fmla="*/ 6 w 46"/>
                  <a:gd name="T3" fmla="*/ 2 h 100"/>
                  <a:gd name="T4" fmla="*/ 6 w 46"/>
                  <a:gd name="T5" fmla="*/ 3 h 100"/>
                  <a:gd name="T6" fmla="*/ 6 w 46"/>
                  <a:gd name="T7" fmla="*/ 5 h 100"/>
                  <a:gd name="T8" fmla="*/ 6 w 46"/>
                  <a:gd name="T9" fmla="*/ 6 h 100"/>
                  <a:gd name="T10" fmla="*/ 5 w 46"/>
                  <a:gd name="T11" fmla="*/ 7 h 100"/>
                  <a:gd name="T12" fmla="*/ 3 w 46"/>
                  <a:gd name="T13" fmla="*/ 10 h 100"/>
                  <a:gd name="T14" fmla="*/ 3 w 46"/>
                  <a:gd name="T15" fmla="*/ 12 h 100"/>
                  <a:gd name="T16" fmla="*/ 3 w 46"/>
                  <a:gd name="T17" fmla="*/ 13 h 100"/>
                  <a:gd name="T18" fmla="*/ 1 w 46"/>
                  <a:gd name="T19" fmla="*/ 12 h 100"/>
                  <a:gd name="T20" fmla="*/ 1 w 46"/>
                  <a:gd name="T21" fmla="*/ 12 h 100"/>
                  <a:gd name="T22" fmla="*/ 0 w 46"/>
                  <a:gd name="T23" fmla="*/ 10 h 100"/>
                  <a:gd name="T24" fmla="*/ 0 w 46"/>
                  <a:gd name="T25" fmla="*/ 10 h 100"/>
                  <a:gd name="T26" fmla="*/ 0 w 46"/>
                  <a:gd name="T27" fmla="*/ 7 h 100"/>
                  <a:gd name="T28" fmla="*/ 1 w 46"/>
                  <a:gd name="T29" fmla="*/ 6 h 100"/>
                  <a:gd name="T30" fmla="*/ 1 w 46"/>
                  <a:gd name="T31" fmla="*/ 5 h 100"/>
                  <a:gd name="T32" fmla="*/ 3 w 46"/>
                  <a:gd name="T33" fmla="*/ 3 h 100"/>
                  <a:gd name="T34" fmla="*/ 3 w 46"/>
                  <a:gd name="T35" fmla="*/ 2 h 100"/>
                  <a:gd name="T36" fmla="*/ 5 w 46"/>
                  <a:gd name="T37" fmla="*/ 0 h 100"/>
                  <a:gd name="T38" fmla="*/ 5 w 46"/>
                  <a:gd name="T39" fmla="*/ 0 h 1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6"/>
                  <a:gd name="T61" fmla="*/ 0 h 100"/>
                  <a:gd name="T62" fmla="*/ 46 w 46"/>
                  <a:gd name="T63" fmla="*/ 100 h 1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6" h="100">
                    <a:moveTo>
                      <a:pt x="37" y="0"/>
                    </a:moveTo>
                    <a:lnTo>
                      <a:pt x="42" y="9"/>
                    </a:lnTo>
                    <a:lnTo>
                      <a:pt x="46" y="20"/>
                    </a:lnTo>
                    <a:lnTo>
                      <a:pt x="46" y="36"/>
                    </a:lnTo>
                    <a:lnTo>
                      <a:pt x="42" y="49"/>
                    </a:lnTo>
                    <a:lnTo>
                      <a:pt x="37" y="62"/>
                    </a:lnTo>
                    <a:lnTo>
                      <a:pt x="29" y="77"/>
                    </a:lnTo>
                    <a:lnTo>
                      <a:pt x="23" y="89"/>
                    </a:lnTo>
                    <a:lnTo>
                      <a:pt x="19" y="100"/>
                    </a:lnTo>
                    <a:lnTo>
                      <a:pt x="10" y="93"/>
                    </a:lnTo>
                    <a:lnTo>
                      <a:pt x="4" y="89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4" y="49"/>
                    </a:lnTo>
                    <a:lnTo>
                      <a:pt x="12" y="36"/>
                    </a:lnTo>
                    <a:lnTo>
                      <a:pt x="19" y="22"/>
                    </a:lnTo>
                    <a:lnTo>
                      <a:pt x="29" y="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2" name="Freeform 168"/>
              <p:cNvSpPr>
                <a:spLocks/>
              </p:cNvSpPr>
              <p:nvPr/>
            </p:nvSpPr>
            <p:spPr bwMode="auto">
              <a:xfrm>
                <a:off x="2153" y="1548"/>
                <a:ext cx="21" cy="44"/>
              </a:xfrm>
              <a:custGeom>
                <a:avLst/>
                <a:gdLst>
                  <a:gd name="T0" fmla="*/ 5 w 42"/>
                  <a:gd name="T1" fmla="*/ 0 h 89"/>
                  <a:gd name="T2" fmla="*/ 5 w 42"/>
                  <a:gd name="T3" fmla="*/ 1 h 89"/>
                  <a:gd name="T4" fmla="*/ 5 w 42"/>
                  <a:gd name="T5" fmla="*/ 2 h 89"/>
                  <a:gd name="T6" fmla="*/ 5 w 42"/>
                  <a:gd name="T7" fmla="*/ 4 h 89"/>
                  <a:gd name="T8" fmla="*/ 5 w 42"/>
                  <a:gd name="T9" fmla="*/ 5 h 89"/>
                  <a:gd name="T10" fmla="*/ 3 w 42"/>
                  <a:gd name="T11" fmla="*/ 7 h 89"/>
                  <a:gd name="T12" fmla="*/ 3 w 42"/>
                  <a:gd name="T13" fmla="*/ 8 h 89"/>
                  <a:gd name="T14" fmla="*/ 1 w 42"/>
                  <a:gd name="T15" fmla="*/ 9 h 89"/>
                  <a:gd name="T16" fmla="*/ 1 w 42"/>
                  <a:gd name="T17" fmla="*/ 11 h 89"/>
                  <a:gd name="T18" fmla="*/ 0 w 42"/>
                  <a:gd name="T19" fmla="*/ 9 h 89"/>
                  <a:gd name="T20" fmla="*/ 0 w 42"/>
                  <a:gd name="T21" fmla="*/ 7 h 89"/>
                  <a:gd name="T22" fmla="*/ 0 w 42"/>
                  <a:gd name="T23" fmla="*/ 5 h 89"/>
                  <a:gd name="T24" fmla="*/ 1 w 42"/>
                  <a:gd name="T25" fmla="*/ 4 h 89"/>
                  <a:gd name="T26" fmla="*/ 1 w 42"/>
                  <a:gd name="T27" fmla="*/ 3 h 89"/>
                  <a:gd name="T28" fmla="*/ 1 w 42"/>
                  <a:gd name="T29" fmla="*/ 2 h 89"/>
                  <a:gd name="T30" fmla="*/ 3 w 42"/>
                  <a:gd name="T31" fmla="*/ 0 h 89"/>
                  <a:gd name="T32" fmla="*/ 5 w 42"/>
                  <a:gd name="T33" fmla="*/ 0 h 89"/>
                  <a:gd name="T34" fmla="*/ 5 w 42"/>
                  <a:gd name="T35" fmla="*/ 0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89"/>
                  <a:gd name="T56" fmla="*/ 42 w 42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89">
                    <a:moveTo>
                      <a:pt x="33" y="0"/>
                    </a:moveTo>
                    <a:lnTo>
                      <a:pt x="38" y="9"/>
                    </a:lnTo>
                    <a:lnTo>
                      <a:pt x="42" y="20"/>
                    </a:lnTo>
                    <a:lnTo>
                      <a:pt x="40" y="32"/>
                    </a:lnTo>
                    <a:lnTo>
                      <a:pt x="38" y="45"/>
                    </a:lnTo>
                    <a:lnTo>
                      <a:pt x="29" y="57"/>
                    </a:lnTo>
                    <a:lnTo>
                      <a:pt x="21" y="68"/>
                    </a:lnTo>
                    <a:lnTo>
                      <a:pt x="12" y="77"/>
                    </a:lnTo>
                    <a:lnTo>
                      <a:pt x="2" y="89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8" y="26"/>
                    </a:lnTo>
                    <a:lnTo>
                      <a:pt x="14" y="17"/>
                    </a:lnTo>
                    <a:lnTo>
                      <a:pt x="21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3" name="Freeform 169"/>
              <p:cNvSpPr>
                <a:spLocks/>
              </p:cNvSpPr>
              <p:nvPr/>
            </p:nvSpPr>
            <p:spPr bwMode="auto">
              <a:xfrm>
                <a:off x="2238" y="1550"/>
                <a:ext cx="16" cy="27"/>
              </a:xfrm>
              <a:custGeom>
                <a:avLst/>
                <a:gdLst>
                  <a:gd name="T0" fmla="*/ 3 w 33"/>
                  <a:gd name="T1" fmla="*/ 0 h 55"/>
                  <a:gd name="T2" fmla="*/ 3 w 33"/>
                  <a:gd name="T3" fmla="*/ 0 h 55"/>
                  <a:gd name="T4" fmla="*/ 4 w 33"/>
                  <a:gd name="T5" fmla="*/ 2 h 55"/>
                  <a:gd name="T6" fmla="*/ 3 w 33"/>
                  <a:gd name="T7" fmla="*/ 4 h 55"/>
                  <a:gd name="T8" fmla="*/ 3 w 33"/>
                  <a:gd name="T9" fmla="*/ 5 h 55"/>
                  <a:gd name="T10" fmla="*/ 2 w 33"/>
                  <a:gd name="T11" fmla="*/ 6 h 55"/>
                  <a:gd name="T12" fmla="*/ 1 w 33"/>
                  <a:gd name="T13" fmla="*/ 6 h 55"/>
                  <a:gd name="T14" fmla="*/ 0 w 33"/>
                  <a:gd name="T15" fmla="*/ 6 h 55"/>
                  <a:gd name="T16" fmla="*/ 0 w 33"/>
                  <a:gd name="T17" fmla="*/ 6 h 55"/>
                  <a:gd name="T18" fmla="*/ 0 w 33"/>
                  <a:gd name="T19" fmla="*/ 5 h 55"/>
                  <a:gd name="T20" fmla="*/ 0 w 33"/>
                  <a:gd name="T21" fmla="*/ 4 h 55"/>
                  <a:gd name="T22" fmla="*/ 0 w 33"/>
                  <a:gd name="T23" fmla="*/ 3 h 55"/>
                  <a:gd name="T24" fmla="*/ 1 w 33"/>
                  <a:gd name="T25" fmla="*/ 1 h 55"/>
                  <a:gd name="T26" fmla="*/ 2 w 33"/>
                  <a:gd name="T27" fmla="*/ 0 h 55"/>
                  <a:gd name="T28" fmla="*/ 3 w 33"/>
                  <a:gd name="T29" fmla="*/ 0 h 55"/>
                  <a:gd name="T30" fmla="*/ 3 w 33"/>
                  <a:gd name="T31" fmla="*/ 0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55"/>
                  <a:gd name="T50" fmla="*/ 33 w 33"/>
                  <a:gd name="T51" fmla="*/ 55 h 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55">
                    <a:moveTo>
                      <a:pt x="25" y="0"/>
                    </a:moveTo>
                    <a:lnTo>
                      <a:pt x="31" y="6"/>
                    </a:lnTo>
                    <a:lnTo>
                      <a:pt x="33" y="19"/>
                    </a:lnTo>
                    <a:lnTo>
                      <a:pt x="29" y="33"/>
                    </a:lnTo>
                    <a:lnTo>
                      <a:pt x="25" y="46"/>
                    </a:lnTo>
                    <a:lnTo>
                      <a:pt x="17" y="54"/>
                    </a:lnTo>
                    <a:lnTo>
                      <a:pt x="12" y="55"/>
                    </a:lnTo>
                    <a:lnTo>
                      <a:pt x="6" y="55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6" y="27"/>
                    </a:lnTo>
                    <a:lnTo>
                      <a:pt x="14" y="14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34" name="Freeform 170"/>
              <p:cNvSpPr>
                <a:spLocks/>
              </p:cNvSpPr>
              <p:nvPr/>
            </p:nvSpPr>
            <p:spPr bwMode="auto">
              <a:xfrm>
                <a:off x="2086" y="1557"/>
                <a:ext cx="27" cy="49"/>
              </a:xfrm>
              <a:custGeom>
                <a:avLst/>
                <a:gdLst>
                  <a:gd name="T0" fmla="*/ 6 w 54"/>
                  <a:gd name="T1" fmla="*/ 0 h 96"/>
                  <a:gd name="T2" fmla="*/ 7 w 54"/>
                  <a:gd name="T3" fmla="*/ 2 h 96"/>
                  <a:gd name="T4" fmla="*/ 7 w 54"/>
                  <a:gd name="T5" fmla="*/ 3 h 96"/>
                  <a:gd name="T6" fmla="*/ 7 w 54"/>
                  <a:gd name="T7" fmla="*/ 5 h 96"/>
                  <a:gd name="T8" fmla="*/ 7 w 54"/>
                  <a:gd name="T9" fmla="*/ 7 h 96"/>
                  <a:gd name="T10" fmla="*/ 6 w 54"/>
                  <a:gd name="T11" fmla="*/ 8 h 96"/>
                  <a:gd name="T12" fmla="*/ 5 w 54"/>
                  <a:gd name="T13" fmla="*/ 10 h 96"/>
                  <a:gd name="T14" fmla="*/ 3 w 54"/>
                  <a:gd name="T15" fmla="*/ 11 h 96"/>
                  <a:gd name="T16" fmla="*/ 3 w 54"/>
                  <a:gd name="T17" fmla="*/ 13 h 96"/>
                  <a:gd name="T18" fmla="*/ 2 w 54"/>
                  <a:gd name="T19" fmla="*/ 12 h 96"/>
                  <a:gd name="T20" fmla="*/ 0 w 54"/>
                  <a:gd name="T21" fmla="*/ 11 h 96"/>
                  <a:gd name="T22" fmla="*/ 2 w 54"/>
                  <a:gd name="T23" fmla="*/ 9 h 96"/>
                  <a:gd name="T24" fmla="*/ 2 w 54"/>
                  <a:gd name="T25" fmla="*/ 8 h 96"/>
                  <a:gd name="T26" fmla="*/ 3 w 54"/>
                  <a:gd name="T27" fmla="*/ 7 h 96"/>
                  <a:gd name="T28" fmla="*/ 3 w 54"/>
                  <a:gd name="T29" fmla="*/ 5 h 96"/>
                  <a:gd name="T30" fmla="*/ 3 w 54"/>
                  <a:gd name="T31" fmla="*/ 4 h 96"/>
                  <a:gd name="T32" fmla="*/ 3 w 54"/>
                  <a:gd name="T33" fmla="*/ 3 h 96"/>
                  <a:gd name="T34" fmla="*/ 5 w 54"/>
                  <a:gd name="T35" fmla="*/ 1 h 96"/>
                  <a:gd name="T36" fmla="*/ 6 w 54"/>
                  <a:gd name="T37" fmla="*/ 0 h 96"/>
                  <a:gd name="T38" fmla="*/ 6 w 54"/>
                  <a:gd name="T39" fmla="*/ 0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96"/>
                  <a:gd name="T62" fmla="*/ 54 w 54"/>
                  <a:gd name="T63" fmla="*/ 96 h 9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96">
                    <a:moveTo>
                      <a:pt x="46" y="0"/>
                    </a:moveTo>
                    <a:lnTo>
                      <a:pt x="54" y="9"/>
                    </a:lnTo>
                    <a:lnTo>
                      <a:pt x="54" y="20"/>
                    </a:lnTo>
                    <a:lnTo>
                      <a:pt x="54" y="36"/>
                    </a:lnTo>
                    <a:lnTo>
                      <a:pt x="50" y="49"/>
                    </a:lnTo>
                    <a:lnTo>
                      <a:pt x="42" y="62"/>
                    </a:lnTo>
                    <a:lnTo>
                      <a:pt x="35" y="76"/>
                    </a:lnTo>
                    <a:lnTo>
                      <a:pt x="27" y="85"/>
                    </a:lnTo>
                    <a:lnTo>
                      <a:pt x="23" y="96"/>
                    </a:lnTo>
                    <a:lnTo>
                      <a:pt x="10" y="89"/>
                    </a:lnTo>
                    <a:lnTo>
                      <a:pt x="0" y="81"/>
                    </a:lnTo>
                    <a:lnTo>
                      <a:pt x="10" y="70"/>
                    </a:lnTo>
                    <a:lnTo>
                      <a:pt x="16" y="60"/>
                    </a:lnTo>
                    <a:lnTo>
                      <a:pt x="19" y="49"/>
                    </a:lnTo>
                    <a:lnTo>
                      <a:pt x="23" y="39"/>
                    </a:lnTo>
                    <a:lnTo>
                      <a:pt x="23" y="28"/>
                    </a:lnTo>
                    <a:lnTo>
                      <a:pt x="29" y="17"/>
                    </a:lnTo>
                    <a:lnTo>
                      <a:pt x="35" y="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92683" name="Text Box 171"/>
          <p:cNvSpPr txBox="1">
            <a:spLocks noChangeArrowheads="1"/>
          </p:cNvSpPr>
          <p:nvPr/>
        </p:nvSpPr>
        <p:spPr bwMode="auto">
          <a:xfrm>
            <a:off x="2895600" y="4505300"/>
            <a:ext cx="32004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Contôle et amlioration de la qualité des données</a:t>
            </a:r>
          </a:p>
        </p:txBody>
      </p:sp>
      <p:grpSp>
        <p:nvGrpSpPr>
          <p:cNvPr id="43023" name="Group 172"/>
          <p:cNvGrpSpPr>
            <a:grpSpLocks/>
          </p:cNvGrpSpPr>
          <p:nvPr/>
        </p:nvGrpSpPr>
        <p:grpSpPr bwMode="auto">
          <a:xfrm>
            <a:off x="7924800" y="2676500"/>
            <a:ext cx="793750" cy="955675"/>
            <a:chOff x="3672" y="1032"/>
            <a:chExt cx="1120" cy="1172"/>
          </a:xfrm>
        </p:grpSpPr>
        <p:sp>
          <p:nvSpPr>
            <p:cNvPr id="43103" name="AutoShape 173"/>
            <p:cNvSpPr>
              <a:spLocks noChangeAspect="1" noChangeArrowheads="1" noTextEdit="1"/>
            </p:cNvSpPr>
            <p:nvPr/>
          </p:nvSpPr>
          <p:spPr bwMode="auto">
            <a:xfrm>
              <a:off x="3672" y="1032"/>
              <a:ext cx="1119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04" name="Freeform 174"/>
            <p:cNvSpPr>
              <a:spLocks/>
            </p:cNvSpPr>
            <p:nvPr/>
          </p:nvSpPr>
          <p:spPr bwMode="auto">
            <a:xfrm>
              <a:off x="3672" y="1176"/>
              <a:ext cx="1119" cy="1028"/>
            </a:xfrm>
            <a:custGeom>
              <a:avLst/>
              <a:gdLst>
                <a:gd name="T0" fmla="*/ 90 w 2238"/>
                <a:gd name="T1" fmla="*/ 18 h 2056"/>
                <a:gd name="T2" fmla="*/ 129 w 2238"/>
                <a:gd name="T3" fmla="*/ 45 h 2056"/>
                <a:gd name="T4" fmla="*/ 137 w 2238"/>
                <a:gd name="T5" fmla="*/ 52 h 2056"/>
                <a:gd name="T6" fmla="*/ 96 w 2238"/>
                <a:gd name="T7" fmla="*/ 35 h 2056"/>
                <a:gd name="T8" fmla="*/ 70 w 2238"/>
                <a:gd name="T9" fmla="*/ 19 h 2056"/>
                <a:gd name="T10" fmla="*/ 104 w 2238"/>
                <a:gd name="T11" fmla="*/ 48 h 2056"/>
                <a:gd name="T12" fmla="*/ 140 w 2238"/>
                <a:gd name="T13" fmla="*/ 67 h 2056"/>
                <a:gd name="T14" fmla="*/ 110 w 2238"/>
                <a:gd name="T15" fmla="*/ 59 h 2056"/>
                <a:gd name="T16" fmla="*/ 70 w 2238"/>
                <a:gd name="T17" fmla="*/ 38 h 2056"/>
                <a:gd name="T18" fmla="*/ 78 w 2238"/>
                <a:gd name="T19" fmla="*/ 49 h 2056"/>
                <a:gd name="T20" fmla="*/ 110 w 2238"/>
                <a:gd name="T21" fmla="*/ 71 h 2056"/>
                <a:gd name="T22" fmla="*/ 117 w 2238"/>
                <a:gd name="T23" fmla="*/ 77 h 2056"/>
                <a:gd name="T24" fmla="*/ 83 w 2238"/>
                <a:gd name="T25" fmla="*/ 65 h 2056"/>
                <a:gd name="T26" fmla="*/ 58 w 2238"/>
                <a:gd name="T27" fmla="*/ 53 h 2056"/>
                <a:gd name="T28" fmla="*/ 83 w 2238"/>
                <a:gd name="T29" fmla="*/ 73 h 2056"/>
                <a:gd name="T30" fmla="*/ 107 w 2238"/>
                <a:gd name="T31" fmla="*/ 86 h 2056"/>
                <a:gd name="T32" fmla="*/ 86 w 2238"/>
                <a:gd name="T33" fmla="*/ 82 h 2056"/>
                <a:gd name="T34" fmla="*/ 57 w 2238"/>
                <a:gd name="T35" fmla="*/ 70 h 2056"/>
                <a:gd name="T36" fmla="*/ 67 w 2238"/>
                <a:gd name="T37" fmla="*/ 80 h 2056"/>
                <a:gd name="T38" fmla="*/ 103 w 2238"/>
                <a:gd name="T39" fmla="*/ 101 h 2056"/>
                <a:gd name="T40" fmla="*/ 111 w 2238"/>
                <a:gd name="T41" fmla="*/ 107 h 2056"/>
                <a:gd name="T42" fmla="*/ 72 w 2238"/>
                <a:gd name="T43" fmla="*/ 95 h 2056"/>
                <a:gd name="T44" fmla="*/ 45 w 2238"/>
                <a:gd name="T45" fmla="*/ 85 h 2056"/>
                <a:gd name="T46" fmla="*/ 79 w 2238"/>
                <a:gd name="T47" fmla="*/ 106 h 2056"/>
                <a:gd name="T48" fmla="*/ 115 w 2238"/>
                <a:gd name="T49" fmla="*/ 123 h 2056"/>
                <a:gd name="T50" fmla="*/ 86 w 2238"/>
                <a:gd name="T51" fmla="*/ 116 h 2056"/>
                <a:gd name="T52" fmla="*/ 45 w 2238"/>
                <a:gd name="T53" fmla="*/ 101 h 2056"/>
                <a:gd name="T54" fmla="*/ 54 w 2238"/>
                <a:gd name="T55" fmla="*/ 110 h 2056"/>
                <a:gd name="T56" fmla="*/ 91 w 2238"/>
                <a:gd name="T57" fmla="*/ 130 h 2056"/>
                <a:gd name="T58" fmla="*/ 99 w 2238"/>
                <a:gd name="T59" fmla="*/ 136 h 2056"/>
                <a:gd name="T60" fmla="*/ 60 w 2238"/>
                <a:gd name="T61" fmla="*/ 125 h 2056"/>
                <a:gd name="T62" fmla="*/ 33 w 2238"/>
                <a:gd name="T63" fmla="*/ 115 h 2056"/>
                <a:gd name="T64" fmla="*/ 68 w 2238"/>
                <a:gd name="T65" fmla="*/ 136 h 2056"/>
                <a:gd name="T66" fmla="*/ 104 w 2238"/>
                <a:gd name="T67" fmla="*/ 153 h 2056"/>
                <a:gd name="T68" fmla="*/ 74 w 2238"/>
                <a:gd name="T69" fmla="*/ 147 h 2056"/>
                <a:gd name="T70" fmla="*/ 31 w 2238"/>
                <a:gd name="T71" fmla="*/ 132 h 2056"/>
                <a:gd name="T72" fmla="*/ 41 w 2238"/>
                <a:gd name="T73" fmla="*/ 140 h 2056"/>
                <a:gd name="T74" fmla="*/ 80 w 2238"/>
                <a:gd name="T75" fmla="*/ 161 h 2056"/>
                <a:gd name="T76" fmla="*/ 88 w 2238"/>
                <a:gd name="T77" fmla="*/ 167 h 2056"/>
                <a:gd name="T78" fmla="*/ 47 w 2238"/>
                <a:gd name="T79" fmla="*/ 156 h 2056"/>
                <a:gd name="T80" fmla="*/ 17 w 2238"/>
                <a:gd name="T81" fmla="*/ 145 h 2056"/>
                <a:gd name="T82" fmla="*/ 55 w 2238"/>
                <a:gd name="T83" fmla="*/ 167 h 2056"/>
                <a:gd name="T84" fmla="*/ 93 w 2238"/>
                <a:gd name="T85" fmla="*/ 184 h 2056"/>
                <a:gd name="T86" fmla="*/ 62 w 2238"/>
                <a:gd name="T87" fmla="*/ 179 h 2056"/>
                <a:gd name="T88" fmla="*/ 17 w 2238"/>
                <a:gd name="T89" fmla="*/ 162 h 2056"/>
                <a:gd name="T90" fmla="*/ 26 w 2238"/>
                <a:gd name="T91" fmla="*/ 172 h 2056"/>
                <a:gd name="T92" fmla="*/ 70 w 2238"/>
                <a:gd name="T93" fmla="*/ 193 h 2056"/>
                <a:gd name="T94" fmla="*/ 77 w 2238"/>
                <a:gd name="T95" fmla="*/ 200 h 2056"/>
                <a:gd name="T96" fmla="*/ 34 w 2238"/>
                <a:gd name="T97" fmla="*/ 188 h 2056"/>
                <a:gd name="T98" fmla="*/ 1 w 2238"/>
                <a:gd name="T99" fmla="*/ 175 h 2056"/>
                <a:gd name="T100" fmla="*/ 60 w 2238"/>
                <a:gd name="T101" fmla="*/ 205 h 2056"/>
                <a:gd name="T102" fmla="*/ 115 w 2238"/>
                <a:gd name="T103" fmla="*/ 216 h 2056"/>
                <a:gd name="T104" fmla="*/ 162 w 2238"/>
                <a:gd name="T105" fmla="*/ 225 h 2056"/>
                <a:gd name="T106" fmla="*/ 209 w 2238"/>
                <a:gd name="T107" fmla="*/ 251 h 2056"/>
                <a:gd name="T108" fmla="*/ 231 w 2238"/>
                <a:gd name="T109" fmla="*/ 184 h 2056"/>
                <a:gd name="T110" fmla="*/ 273 w 2238"/>
                <a:gd name="T111" fmla="*/ 116 h 2056"/>
                <a:gd name="T112" fmla="*/ 239 w 2238"/>
                <a:gd name="T113" fmla="*/ 73 h 2056"/>
                <a:gd name="T114" fmla="*/ 191 w 2238"/>
                <a:gd name="T115" fmla="*/ 57 h 2056"/>
                <a:gd name="T116" fmla="*/ 141 w 2238"/>
                <a:gd name="T117" fmla="*/ 44 h 2056"/>
                <a:gd name="T118" fmla="*/ 83 w 2238"/>
                <a:gd name="T119" fmla="*/ 7 h 20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38"/>
                <a:gd name="T181" fmla="*/ 0 h 2056"/>
                <a:gd name="T182" fmla="*/ 2238 w 2238"/>
                <a:gd name="T183" fmla="*/ 2056 h 20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38" h="2056">
                  <a:moveTo>
                    <a:pt x="607" y="0"/>
                  </a:moveTo>
                  <a:lnTo>
                    <a:pt x="606" y="5"/>
                  </a:lnTo>
                  <a:lnTo>
                    <a:pt x="605" y="8"/>
                  </a:lnTo>
                  <a:lnTo>
                    <a:pt x="604" y="12"/>
                  </a:lnTo>
                  <a:lnTo>
                    <a:pt x="602" y="16"/>
                  </a:lnTo>
                  <a:lnTo>
                    <a:pt x="644" y="62"/>
                  </a:lnTo>
                  <a:lnTo>
                    <a:pt x="685" y="105"/>
                  </a:lnTo>
                  <a:lnTo>
                    <a:pt x="726" y="144"/>
                  </a:lnTo>
                  <a:lnTo>
                    <a:pt x="765" y="180"/>
                  </a:lnTo>
                  <a:lnTo>
                    <a:pt x="804" y="213"/>
                  </a:lnTo>
                  <a:lnTo>
                    <a:pt x="843" y="244"/>
                  </a:lnTo>
                  <a:lnTo>
                    <a:pt x="880" y="273"/>
                  </a:lnTo>
                  <a:lnTo>
                    <a:pt x="918" y="298"/>
                  </a:lnTo>
                  <a:lnTo>
                    <a:pt x="955" y="323"/>
                  </a:lnTo>
                  <a:lnTo>
                    <a:pt x="992" y="346"/>
                  </a:lnTo>
                  <a:lnTo>
                    <a:pt x="1029" y="365"/>
                  </a:lnTo>
                  <a:lnTo>
                    <a:pt x="1064" y="384"/>
                  </a:lnTo>
                  <a:lnTo>
                    <a:pt x="1100" y="402"/>
                  </a:lnTo>
                  <a:lnTo>
                    <a:pt x="1136" y="418"/>
                  </a:lnTo>
                  <a:lnTo>
                    <a:pt x="1170" y="433"/>
                  </a:lnTo>
                  <a:lnTo>
                    <a:pt x="1206" y="447"/>
                  </a:lnTo>
                  <a:lnTo>
                    <a:pt x="1168" y="439"/>
                  </a:lnTo>
                  <a:lnTo>
                    <a:pt x="1129" y="430"/>
                  </a:lnTo>
                  <a:lnTo>
                    <a:pt x="1091" y="419"/>
                  </a:lnTo>
                  <a:lnTo>
                    <a:pt x="1053" y="408"/>
                  </a:lnTo>
                  <a:lnTo>
                    <a:pt x="1014" y="395"/>
                  </a:lnTo>
                  <a:lnTo>
                    <a:pt x="974" y="381"/>
                  </a:lnTo>
                  <a:lnTo>
                    <a:pt x="935" y="365"/>
                  </a:lnTo>
                  <a:lnTo>
                    <a:pt x="895" y="348"/>
                  </a:lnTo>
                  <a:lnTo>
                    <a:pt x="855" y="330"/>
                  </a:lnTo>
                  <a:lnTo>
                    <a:pt x="814" y="309"/>
                  </a:lnTo>
                  <a:lnTo>
                    <a:pt x="774" y="287"/>
                  </a:lnTo>
                  <a:lnTo>
                    <a:pt x="733" y="263"/>
                  </a:lnTo>
                  <a:lnTo>
                    <a:pt x="691" y="236"/>
                  </a:lnTo>
                  <a:lnTo>
                    <a:pt x="648" y="207"/>
                  </a:lnTo>
                  <a:lnTo>
                    <a:pt x="606" y="177"/>
                  </a:lnTo>
                  <a:lnTo>
                    <a:pt x="562" y="144"/>
                  </a:lnTo>
                  <a:lnTo>
                    <a:pt x="561" y="148"/>
                  </a:lnTo>
                  <a:lnTo>
                    <a:pt x="560" y="151"/>
                  </a:lnTo>
                  <a:lnTo>
                    <a:pt x="559" y="154"/>
                  </a:lnTo>
                  <a:lnTo>
                    <a:pt x="557" y="159"/>
                  </a:lnTo>
                  <a:lnTo>
                    <a:pt x="599" y="199"/>
                  </a:lnTo>
                  <a:lnTo>
                    <a:pt x="638" y="236"/>
                  </a:lnTo>
                  <a:lnTo>
                    <a:pt x="678" y="271"/>
                  </a:lnTo>
                  <a:lnTo>
                    <a:pt x="718" y="303"/>
                  </a:lnTo>
                  <a:lnTo>
                    <a:pt x="756" y="333"/>
                  </a:lnTo>
                  <a:lnTo>
                    <a:pt x="794" y="361"/>
                  </a:lnTo>
                  <a:lnTo>
                    <a:pt x="832" y="387"/>
                  </a:lnTo>
                  <a:lnTo>
                    <a:pt x="868" y="411"/>
                  </a:lnTo>
                  <a:lnTo>
                    <a:pt x="905" y="433"/>
                  </a:lnTo>
                  <a:lnTo>
                    <a:pt x="941" y="454"/>
                  </a:lnTo>
                  <a:lnTo>
                    <a:pt x="978" y="474"/>
                  </a:lnTo>
                  <a:lnTo>
                    <a:pt x="1014" y="492"/>
                  </a:lnTo>
                  <a:lnTo>
                    <a:pt x="1048" y="509"/>
                  </a:lnTo>
                  <a:lnTo>
                    <a:pt x="1084" y="524"/>
                  </a:lnTo>
                  <a:lnTo>
                    <a:pt x="1118" y="541"/>
                  </a:lnTo>
                  <a:lnTo>
                    <a:pt x="1153" y="554"/>
                  </a:lnTo>
                  <a:lnTo>
                    <a:pt x="1115" y="546"/>
                  </a:lnTo>
                  <a:lnTo>
                    <a:pt x="1078" y="537"/>
                  </a:lnTo>
                  <a:lnTo>
                    <a:pt x="1040" y="527"/>
                  </a:lnTo>
                  <a:lnTo>
                    <a:pt x="1001" y="515"/>
                  </a:lnTo>
                  <a:lnTo>
                    <a:pt x="963" y="504"/>
                  </a:lnTo>
                  <a:lnTo>
                    <a:pt x="925" y="491"/>
                  </a:lnTo>
                  <a:lnTo>
                    <a:pt x="886" y="476"/>
                  </a:lnTo>
                  <a:lnTo>
                    <a:pt x="847" y="461"/>
                  </a:lnTo>
                  <a:lnTo>
                    <a:pt x="806" y="444"/>
                  </a:lnTo>
                  <a:lnTo>
                    <a:pt x="766" y="425"/>
                  </a:lnTo>
                  <a:lnTo>
                    <a:pt x="726" y="406"/>
                  </a:lnTo>
                  <a:lnTo>
                    <a:pt x="685" y="385"/>
                  </a:lnTo>
                  <a:lnTo>
                    <a:pt x="644" y="362"/>
                  </a:lnTo>
                  <a:lnTo>
                    <a:pt x="601" y="337"/>
                  </a:lnTo>
                  <a:lnTo>
                    <a:pt x="559" y="310"/>
                  </a:lnTo>
                  <a:lnTo>
                    <a:pt x="516" y="282"/>
                  </a:lnTo>
                  <a:lnTo>
                    <a:pt x="515" y="286"/>
                  </a:lnTo>
                  <a:lnTo>
                    <a:pt x="514" y="289"/>
                  </a:lnTo>
                  <a:lnTo>
                    <a:pt x="513" y="293"/>
                  </a:lnTo>
                  <a:lnTo>
                    <a:pt x="511" y="296"/>
                  </a:lnTo>
                  <a:lnTo>
                    <a:pt x="552" y="332"/>
                  </a:lnTo>
                  <a:lnTo>
                    <a:pt x="590" y="364"/>
                  </a:lnTo>
                  <a:lnTo>
                    <a:pt x="627" y="394"/>
                  </a:lnTo>
                  <a:lnTo>
                    <a:pt x="661" y="422"/>
                  </a:lnTo>
                  <a:lnTo>
                    <a:pt x="696" y="448"/>
                  </a:lnTo>
                  <a:lnTo>
                    <a:pt x="729" y="471"/>
                  </a:lnTo>
                  <a:lnTo>
                    <a:pt x="761" y="494"/>
                  </a:lnTo>
                  <a:lnTo>
                    <a:pt x="794" y="515"/>
                  </a:lnTo>
                  <a:lnTo>
                    <a:pt x="825" y="535"/>
                  </a:lnTo>
                  <a:lnTo>
                    <a:pt x="856" y="552"/>
                  </a:lnTo>
                  <a:lnTo>
                    <a:pt x="887" y="569"/>
                  </a:lnTo>
                  <a:lnTo>
                    <a:pt x="918" y="585"/>
                  </a:lnTo>
                  <a:lnTo>
                    <a:pt x="950" y="602"/>
                  </a:lnTo>
                  <a:lnTo>
                    <a:pt x="981" y="617"/>
                  </a:lnTo>
                  <a:lnTo>
                    <a:pt x="1015" y="630"/>
                  </a:lnTo>
                  <a:lnTo>
                    <a:pt x="1048" y="645"/>
                  </a:lnTo>
                  <a:lnTo>
                    <a:pt x="1011" y="637"/>
                  </a:lnTo>
                  <a:lnTo>
                    <a:pt x="976" y="628"/>
                  </a:lnTo>
                  <a:lnTo>
                    <a:pt x="941" y="620"/>
                  </a:lnTo>
                  <a:lnTo>
                    <a:pt x="906" y="610"/>
                  </a:lnTo>
                  <a:lnTo>
                    <a:pt x="872" y="600"/>
                  </a:lnTo>
                  <a:lnTo>
                    <a:pt x="839" y="589"/>
                  </a:lnTo>
                  <a:lnTo>
                    <a:pt x="805" y="577"/>
                  </a:lnTo>
                  <a:lnTo>
                    <a:pt x="771" y="565"/>
                  </a:lnTo>
                  <a:lnTo>
                    <a:pt x="736" y="551"/>
                  </a:lnTo>
                  <a:lnTo>
                    <a:pt x="701" y="536"/>
                  </a:lnTo>
                  <a:lnTo>
                    <a:pt x="666" y="520"/>
                  </a:lnTo>
                  <a:lnTo>
                    <a:pt x="629" y="502"/>
                  </a:lnTo>
                  <a:lnTo>
                    <a:pt x="591" y="483"/>
                  </a:lnTo>
                  <a:lnTo>
                    <a:pt x="553" y="462"/>
                  </a:lnTo>
                  <a:lnTo>
                    <a:pt x="513" y="439"/>
                  </a:lnTo>
                  <a:lnTo>
                    <a:pt x="470" y="415"/>
                  </a:lnTo>
                  <a:lnTo>
                    <a:pt x="469" y="418"/>
                  </a:lnTo>
                  <a:lnTo>
                    <a:pt x="468" y="422"/>
                  </a:lnTo>
                  <a:lnTo>
                    <a:pt x="465" y="425"/>
                  </a:lnTo>
                  <a:lnTo>
                    <a:pt x="464" y="429"/>
                  </a:lnTo>
                  <a:lnTo>
                    <a:pt x="502" y="460"/>
                  </a:lnTo>
                  <a:lnTo>
                    <a:pt x="537" y="487"/>
                  </a:lnTo>
                  <a:lnTo>
                    <a:pt x="569" y="512"/>
                  </a:lnTo>
                  <a:lnTo>
                    <a:pt x="597" y="534"/>
                  </a:lnTo>
                  <a:lnTo>
                    <a:pt x="623" y="553"/>
                  </a:lnTo>
                  <a:lnTo>
                    <a:pt x="647" y="570"/>
                  </a:lnTo>
                  <a:lnTo>
                    <a:pt x="669" y="587"/>
                  </a:lnTo>
                  <a:lnTo>
                    <a:pt x="691" y="602"/>
                  </a:lnTo>
                  <a:lnTo>
                    <a:pt x="713" y="614"/>
                  </a:lnTo>
                  <a:lnTo>
                    <a:pt x="735" y="627"/>
                  </a:lnTo>
                  <a:lnTo>
                    <a:pt x="757" y="638"/>
                  </a:lnTo>
                  <a:lnTo>
                    <a:pt x="780" y="651"/>
                  </a:lnTo>
                  <a:lnTo>
                    <a:pt x="805" y="663"/>
                  </a:lnTo>
                  <a:lnTo>
                    <a:pt x="832" y="674"/>
                  </a:lnTo>
                  <a:lnTo>
                    <a:pt x="862" y="688"/>
                  </a:lnTo>
                  <a:lnTo>
                    <a:pt x="894" y="702"/>
                  </a:lnTo>
                  <a:lnTo>
                    <a:pt x="858" y="694"/>
                  </a:lnTo>
                  <a:lnTo>
                    <a:pt x="826" y="687"/>
                  </a:lnTo>
                  <a:lnTo>
                    <a:pt x="796" y="681"/>
                  </a:lnTo>
                  <a:lnTo>
                    <a:pt x="769" y="675"/>
                  </a:lnTo>
                  <a:lnTo>
                    <a:pt x="743" y="670"/>
                  </a:lnTo>
                  <a:lnTo>
                    <a:pt x="718" y="664"/>
                  </a:lnTo>
                  <a:lnTo>
                    <a:pt x="693" y="658"/>
                  </a:lnTo>
                  <a:lnTo>
                    <a:pt x="670" y="652"/>
                  </a:lnTo>
                  <a:lnTo>
                    <a:pt x="645" y="644"/>
                  </a:lnTo>
                  <a:lnTo>
                    <a:pt x="620" y="636"/>
                  </a:lnTo>
                  <a:lnTo>
                    <a:pt x="593" y="626"/>
                  </a:lnTo>
                  <a:lnTo>
                    <a:pt x="564" y="614"/>
                  </a:lnTo>
                  <a:lnTo>
                    <a:pt x="533" y="600"/>
                  </a:lnTo>
                  <a:lnTo>
                    <a:pt x="500" y="584"/>
                  </a:lnTo>
                  <a:lnTo>
                    <a:pt x="463" y="566"/>
                  </a:lnTo>
                  <a:lnTo>
                    <a:pt x="422" y="544"/>
                  </a:lnTo>
                  <a:lnTo>
                    <a:pt x="420" y="547"/>
                  </a:lnTo>
                  <a:lnTo>
                    <a:pt x="419" y="551"/>
                  </a:lnTo>
                  <a:lnTo>
                    <a:pt x="417" y="554"/>
                  </a:lnTo>
                  <a:lnTo>
                    <a:pt x="416" y="558"/>
                  </a:lnTo>
                  <a:lnTo>
                    <a:pt x="456" y="587"/>
                  </a:lnTo>
                  <a:lnTo>
                    <a:pt x="495" y="614"/>
                  </a:lnTo>
                  <a:lnTo>
                    <a:pt x="534" y="641"/>
                  </a:lnTo>
                  <a:lnTo>
                    <a:pt x="574" y="665"/>
                  </a:lnTo>
                  <a:lnTo>
                    <a:pt x="612" y="689"/>
                  </a:lnTo>
                  <a:lnTo>
                    <a:pt x="648" y="711"/>
                  </a:lnTo>
                  <a:lnTo>
                    <a:pt x="685" y="733"/>
                  </a:lnTo>
                  <a:lnTo>
                    <a:pt x="722" y="753"/>
                  </a:lnTo>
                  <a:lnTo>
                    <a:pt x="758" y="772"/>
                  </a:lnTo>
                  <a:lnTo>
                    <a:pt x="794" y="791"/>
                  </a:lnTo>
                  <a:lnTo>
                    <a:pt x="829" y="808"/>
                  </a:lnTo>
                  <a:lnTo>
                    <a:pt x="864" y="825"/>
                  </a:lnTo>
                  <a:lnTo>
                    <a:pt x="898" y="841"/>
                  </a:lnTo>
                  <a:lnTo>
                    <a:pt x="933" y="857"/>
                  </a:lnTo>
                  <a:lnTo>
                    <a:pt x="968" y="872"/>
                  </a:lnTo>
                  <a:lnTo>
                    <a:pt x="1002" y="887"/>
                  </a:lnTo>
                  <a:lnTo>
                    <a:pt x="965" y="879"/>
                  </a:lnTo>
                  <a:lnTo>
                    <a:pt x="928" y="870"/>
                  </a:lnTo>
                  <a:lnTo>
                    <a:pt x="890" y="861"/>
                  </a:lnTo>
                  <a:lnTo>
                    <a:pt x="854" y="851"/>
                  </a:lnTo>
                  <a:lnTo>
                    <a:pt x="815" y="840"/>
                  </a:lnTo>
                  <a:lnTo>
                    <a:pt x="777" y="830"/>
                  </a:lnTo>
                  <a:lnTo>
                    <a:pt x="738" y="817"/>
                  </a:lnTo>
                  <a:lnTo>
                    <a:pt x="700" y="804"/>
                  </a:lnTo>
                  <a:lnTo>
                    <a:pt x="661" y="792"/>
                  </a:lnTo>
                  <a:lnTo>
                    <a:pt x="621" y="777"/>
                  </a:lnTo>
                  <a:lnTo>
                    <a:pt x="581" y="762"/>
                  </a:lnTo>
                  <a:lnTo>
                    <a:pt x="540" y="746"/>
                  </a:lnTo>
                  <a:lnTo>
                    <a:pt x="499" y="728"/>
                  </a:lnTo>
                  <a:lnTo>
                    <a:pt x="457" y="710"/>
                  </a:lnTo>
                  <a:lnTo>
                    <a:pt x="415" y="690"/>
                  </a:lnTo>
                  <a:lnTo>
                    <a:pt x="371" y="670"/>
                  </a:lnTo>
                  <a:lnTo>
                    <a:pt x="370" y="673"/>
                  </a:lnTo>
                  <a:lnTo>
                    <a:pt x="369" y="676"/>
                  </a:lnTo>
                  <a:lnTo>
                    <a:pt x="367" y="680"/>
                  </a:lnTo>
                  <a:lnTo>
                    <a:pt x="366" y="682"/>
                  </a:lnTo>
                  <a:lnTo>
                    <a:pt x="407" y="710"/>
                  </a:lnTo>
                  <a:lnTo>
                    <a:pt x="446" y="736"/>
                  </a:lnTo>
                  <a:lnTo>
                    <a:pt x="485" y="761"/>
                  </a:lnTo>
                  <a:lnTo>
                    <a:pt x="524" y="785"/>
                  </a:lnTo>
                  <a:lnTo>
                    <a:pt x="562" y="808"/>
                  </a:lnTo>
                  <a:lnTo>
                    <a:pt x="600" y="830"/>
                  </a:lnTo>
                  <a:lnTo>
                    <a:pt x="637" y="849"/>
                  </a:lnTo>
                  <a:lnTo>
                    <a:pt x="674" y="869"/>
                  </a:lnTo>
                  <a:lnTo>
                    <a:pt x="710" y="889"/>
                  </a:lnTo>
                  <a:lnTo>
                    <a:pt x="746" y="906"/>
                  </a:lnTo>
                  <a:lnTo>
                    <a:pt x="782" y="923"/>
                  </a:lnTo>
                  <a:lnTo>
                    <a:pt x="817" y="940"/>
                  </a:lnTo>
                  <a:lnTo>
                    <a:pt x="852" y="957"/>
                  </a:lnTo>
                  <a:lnTo>
                    <a:pt x="887" y="972"/>
                  </a:lnTo>
                  <a:lnTo>
                    <a:pt x="921" y="987"/>
                  </a:lnTo>
                  <a:lnTo>
                    <a:pt x="956" y="1001"/>
                  </a:lnTo>
                  <a:lnTo>
                    <a:pt x="919" y="993"/>
                  </a:lnTo>
                  <a:lnTo>
                    <a:pt x="882" y="984"/>
                  </a:lnTo>
                  <a:lnTo>
                    <a:pt x="844" y="976"/>
                  </a:lnTo>
                  <a:lnTo>
                    <a:pt x="806" y="966"/>
                  </a:lnTo>
                  <a:lnTo>
                    <a:pt x="768" y="957"/>
                  </a:lnTo>
                  <a:lnTo>
                    <a:pt x="730" y="946"/>
                  </a:lnTo>
                  <a:lnTo>
                    <a:pt x="691" y="935"/>
                  </a:lnTo>
                  <a:lnTo>
                    <a:pt x="652" y="922"/>
                  </a:lnTo>
                  <a:lnTo>
                    <a:pt x="613" y="909"/>
                  </a:lnTo>
                  <a:lnTo>
                    <a:pt x="572" y="895"/>
                  </a:lnTo>
                  <a:lnTo>
                    <a:pt x="532" y="882"/>
                  </a:lnTo>
                  <a:lnTo>
                    <a:pt x="491" y="866"/>
                  </a:lnTo>
                  <a:lnTo>
                    <a:pt x="449" y="849"/>
                  </a:lnTo>
                  <a:lnTo>
                    <a:pt x="407" y="832"/>
                  </a:lnTo>
                  <a:lnTo>
                    <a:pt x="363" y="812"/>
                  </a:lnTo>
                  <a:lnTo>
                    <a:pt x="319" y="793"/>
                  </a:lnTo>
                  <a:lnTo>
                    <a:pt x="318" y="796"/>
                  </a:lnTo>
                  <a:lnTo>
                    <a:pt x="317" y="799"/>
                  </a:lnTo>
                  <a:lnTo>
                    <a:pt x="314" y="802"/>
                  </a:lnTo>
                  <a:lnTo>
                    <a:pt x="313" y="806"/>
                  </a:lnTo>
                  <a:lnTo>
                    <a:pt x="355" y="832"/>
                  </a:lnTo>
                  <a:lnTo>
                    <a:pt x="395" y="857"/>
                  </a:lnTo>
                  <a:lnTo>
                    <a:pt x="434" y="883"/>
                  </a:lnTo>
                  <a:lnTo>
                    <a:pt x="473" y="906"/>
                  </a:lnTo>
                  <a:lnTo>
                    <a:pt x="513" y="928"/>
                  </a:lnTo>
                  <a:lnTo>
                    <a:pt x="551" y="948"/>
                  </a:lnTo>
                  <a:lnTo>
                    <a:pt x="589" y="969"/>
                  </a:lnTo>
                  <a:lnTo>
                    <a:pt x="625" y="989"/>
                  </a:lnTo>
                  <a:lnTo>
                    <a:pt x="662" y="1007"/>
                  </a:lnTo>
                  <a:lnTo>
                    <a:pt x="698" y="1025"/>
                  </a:lnTo>
                  <a:lnTo>
                    <a:pt x="735" y="1042"/>
                  </a:lnTo>
                  <a:lnTo>
                    <a:pt x="771" y="1059"/>
                  </a:lnTo>
                  <a:lnTo>
                    <a:pt x="805" y="1074"/>
                  </a:lnTo>
                  <a:lnTo>
                    <a:pt x="841" y="1090"/>
                  </a:lnTo>
                  <a:lnTo>
                    <a:pt x="875" y="1104"/>
                  </a:lnTo>
                  <a:lnTo>
                    <a:pt x="910" y="1119"/>
                  </a:lnTo>
                  <a:lnTo>
                    <a:pt x="873" y="1111"/>
                  </a:lnTo>
                  <a:lnTo>
                    <a:pt x="835" y="1103"/>
                  </a:lnTo>
                  <a:lnTo>
                    <a:pt x="798" y="1095"/>
                  </a:lnTo>
                  <a:lnTo>
                    <a:pt x="760" y="1086"/>
                  </a:lnTo>
                  <a:lnTo>
                    <a:pt x="721" y="1076"/>
                  </a:lnTo>
                  <a:lnTo>
                    <a:pt x="683" y="1066"/>
                  </a:lnTo>
                  <a:lnTo>
                    <a:pt x="644" y="1055"/>
                  </a:lnTo>
                  <a:lnTo>
                    <a:pt x="605" y="1043"/>
                  </a:lnTo>
                  <a:lnTo>
                    <a:pt x="564" y="1030"/>
                  </a:lnTo>
                  <a:lnTo>
                    <a:pt x="523" y="1016"/>
                  </a:lnTo>
                  <a:lnTo>
                    <a:pt x="481" y="1003"/>
                  </a:lnTo>
                  <a:lnTo>
                    <a:pt x="440" y="987"/>
                  </a:lnTo>
                  <a:lnTo>
                    <a:pt x="397" y="970"/>
                  </a:lnTo>
                  <a:lnTo>
                    <a:pt x="354" y="953"/>
                  </a:lnTo>
                  <a:lnTo>
                    <a:pt x="309" y="933"/>
                  </a:lnTo>
                  <a:lnTo>
                    <a:pt x="264" y="914"/>
                  </a:lnTo>
                  <a:lnTo>
                    <a:pt x="263" y="917"/>
                  </a:lnTo>
                  <a:lnTo>
                    <a:pt x="261" y="921"/>
                  </a:lnTo>
                  <a:lnTo>
                    <a:pt x="259" y="924"/>
                  </a:lnTo>
                  <a:lnTo>
                    <a:pt x="258" y="927"/>
                  </a:lnTo>
                  <a:lnTo>
                    <a:pt x="301" y="953"/>
                  </a:lnTo>
                  <a:lnTo>
                    <a:pt x="342" y="980"/>
                  </a:lnTo>
                  <a:lnTo>
                    <a:pt x="382" y="1004"/>
                  </a:lnTo>
                  <a:lnTo>
                    <a:pt x="423" y="1027"/>
                  </a:lnTo>
                  <a:lnTo>
                    <a:pt x="462" y="1050"/>
                  </a:lnTo>
                  <a:lnTo>
                    <a:pt x="501" y="1071"/>
                  </a:lnTo>
                  <a:lnTo>
                    <a:pt x="539" y="1091"/>
                  </a:lnTo>
                  <a:lnTo>
                    <a:pt x="577" y="1110"/>
                  </a:lnTo>
                  <a:lnTo>
                    <a:pt x="615" y="1129"/>
                  </a:lnTo>
                  <a:lnTo>
                    <a:pt x="652" y="1147"/>
                  </a:lnTo>
                  <a:lnTo>
                    <a:pt x="688" y="1164"/>
                  </a:lnTo>
                  <a:lnTo>
                    <a:pt x="724" y="1180"/>
                  </a:lnTo>
                  <a:lnTo>
                    <a:pt x="760" y="1195"/>
                  </a:lnTo>
                  <a:lnTo>
                    <a:pt x="796" y="1210"/>
                  </a:lnTo>
                  <a:lnTo>
                    <a:pt x="832" y="1225"/>
                  </a:lnTo>
                  <a:lnTo>
                    <a:pt x="866" y="1239"/>
                  </a:lnTo>
                  <a:lnTo>
                    <a:pt x="828" y="1232"/>
                  </a:lnTo>
                  <a:lnTo>
                    <a:pt x="791" y="1224"/>
                  </a:lnTo>
                  <a:lnTo>
                    <a:pt x="753" y="1216"/>
                  </a:lnTo>
                  <a:lnTo>
                    <a:pt x="714" y="1208"/>
                  </a:lnTo>
                  <a:lnTo>
                    <a:pt x="676" y="1199"/>
                  </a:lnTo>
                  <a:lnTo>
                    <a:pt x="636" y="1188"/>
                  </a:lnTo>
                  <a:lnTo>
                    <a:pt x="597" y="1178"/>
                  </a:lnTo>
                  <a:lnTo>
                    <a:pt x="556" y="1166"/>
                  </a:lnTo>
                  <a:lnTo>
                    <a:pt x="515" y="1154"/>
                  </a:lnTo>
                  <a:lnTo>
                    <a:pt x="473" y="1141"/>
                  </a:lnTo>
                  <a:lnTo>
                    <a:pt x="431" y="1126"/>
                  </a:lnTo>
                  <a:lnTo>
                    <a:pt x="388" y="1110"/>
                  </a:lnTo>
                  <a:lnTo>
                    <a:pt x="343" y="1094"/>
                  </a:lnTo>
                  <a:lnTo>
                    <a:pt x="298" y="1075"/>
                  </a:lnTo>
                  <a:lnTo>
                    <a:pt x="253" y="1056"/>
                  </a:lnTo>
                  <a:lnTo>
                    <a:pt x="206" y="1035"/>
                  </a:lnTo>
                  <a:lnTo>
                    <a:pt x="205" y="1037"/>
                  </a:lnTo>
                  <a:lnTo>
                    <a:pt x="203" y="1041"/>
                  </a:lnTo>
                  <a:lnTo>
                    <a:pt x="202" y="1044"/>
                  </a:lnTo>
                  <a:lnTo>
                    <a:pt x="199" y="1046"/>
                  </a:lnTo>
                  <a:lnTo>
                    <a:pt x="243" y="1074"/>
                  </a:lnTo>
                  <a:lnTo>
                    <a:pt x="286" y="1101"/>
                  </a:lnTo>
                  <a:lnTo>
                    <a:pt x="328" y="1126"/>
                  </a:lnTo>
                  <a:lnTo>
                    <a:pt x="370" y="1150"/>
                  </a:lnTo>
                  <a:lnTo>
                    <a:pt x="411" y="1173"/>
                  </a:lnTo>
                  <a:lnTo>
                    <a:pt x="450" y="1195"/>
                  </a:lnTo>
                  <a:lnTo>
                    <a:pt x="491" y="1216"/>
                  </a:lnTo>
                  <a:lnTo>
                    <a:pt x="529" y="1235"/>
                  </a:lnTo>
                  <a:lnTo>
                    <a:pt x="568" y="1254"/>
                  </a:lnTo>
                  <a:lnTo>
                    <a:pt x="605" y="1271"/>
                  </a:lnTo>
                  <a:lnTo>
                    <a:pt x="643" y="1288"/>
                  </a:lnTo>
                  <a:lnTo>
                    <a:pt x="680" y="1305"/>
                  </a:lnTo>
                  <a:lnTo>
                    <a:pt x="716" y="1320"/>
                  </a:lnTo>
                  <a:lnTo>
                    <a:pt x="752" y="1335"/>
                  </a:lnTo>
                  <a:lnTo>
                    <a:pt x="788" y="1348"/>
                  </a:lnTo>
                  <a:lnTo>
                    <a:pt x="824" y="1362"/>
                  </a:lnTo>
                  <a:lnTo>
                    <a:pt x="786" y="1355"/>
                  </a:lnTo>
                  <a:lnTo>
                    <a:pt x="748" y="1348"/>
                  </a:lnTo>
                  <a:lnTo>
                    <a:pt x="708" y="1341"/>
                  </a:lnTo>
                  <a:lnTo>
                    <a:pt x="669" y="1333"/>
                  </a:lnTo>
                  <a:lnTo>
                    <a:pt x="630" y="1324"/>
                  </a:lnTo>
                  <a:lnTo>
                    <a:pt x="590" y="1315"/>
                  </a:lnTo>
                  <a:lnTo>
                    <a:pt x="549" y="1305"/>
                  </a:lnTo>
                  <a:lnTo>
                    <a:pt x="508" y="1293"/>
                  </a:lnTo>
                  <a:lnTo>
                    <a:pt x="465" y="1280"/>
                  </a:lnTo>
                  <a:lnTo>
                    <a:pt x="423" y="1267"/>
                  </a:lnTo>
                  <a:lnTo>
                    <a:pt x="379" y="1252"/>
                  </a:lnTo>
                  <a:lnTo>
                    <a:pt x="334" y="1235"/>
                  </a:lnTo>
                  <a:lnTo>
                    <a:pt x="288" y="1218"/>
                  </a:lnTo>
                  <a:lnTo>
                    <a:pt x="241" y="1199"/>
                  </a:lnTo>
                  <a:lnTo>
                    <a:pt x="194" y="1178"/>
                  </a:lnTo>
                  <a:lnTo>
                    <a:pt x="144" y="1155"/>
                  </a:lnTo>
                  <a:lnTo>
                    <a:pt x="143" y="1157"/>
                  </a:lnTo>
                  <a:lnTo>
                    <a:pt x="142" y="1161"/>
                  </a:lnTo>
                  <a:lnTo>
                    <a:pt x="139" y="1164"/>
                  </a:lnTo>
                  <a:lnTo>
                    <a:pt x="138" y="1166"/>
                  </a:lnTo>
                  <a:lnTo>
                    <a:pt x="184" y="1196"/>
                  </a:lnTo>
                  <a:lnTo>
                    <a:pt x="229" y="1224"/>
                  </a:lnTo>
                  <a:lnTo>
                    <a:pt x="273" y="1250"/>
                  </a:lnTo>
                  <a:lnTo>
                    <a:pt x="316" y="1276"/>
                  </a:lnTo>
                  <a:lnTo>
                    <a:pt x="358" y="1300"/>
                  </a:lnTo>
                  <a:lnTo>
                    <a:pt x="400" y="1322"/>
                  </a:lnTo>
                  <a:lnTo>
                    <a:pt x="440" y="1343"/>
                  </a:lnTo>
                  <a:lnTo>
                    <a:pt x="480" y="1362"/>
                  </a:lnTo>
                  <a:lnTo>
                    <a:pt x="519" y="1382"/>
                  </a:lnTo>
                  <a:lnTo>
                    <a:pt x="559" y="1399"/>
                  </a:lnTo>
                  <a:lnTo>
                    <a:pt x="597" y="1415"/>
                  </a:lnTo>
                  <a:lnTo>
                    <a:pt x="635" y="1431"/>
                  </a:lnTo>
                  <a:lnTo>
                    <a:pt x="673" y="1446"/>
                  </a:lnTo>
                  <a:lnTo>
                    <a:pt x="710" y="1460"/>
                  </a:lnTo>
                  <a:lnTo>
                    <a:pt x="746" y="1474"/>
                  </a:lnTo>
                  <a:lnTo>
                    <a:pt x="782" y="1487"/>
                  </a:lnTo>
                  <a:lnTo>
                    <a:pt x="743" y="1481"/>
                  </a:lnTo>
                  <a:lnTo>
                    <a:pt x="705" y="1475"/>
                  </a:lnTo>
                  <a:lnTo>
                    <a:pt x="665" y="1468"/>
                  </a:lnTo>
                  <a:lnTo>
                    <a:pt x="625" y="1461"/>
                  </a:lnTo>
                  <a:lnTo>
                    <a:pt x="585" y="1453"/>
                  </a:lnTo>
                  <a:lnTo>
                    <a:pt x="544" y="1444"/>
                  </a:lnTo>
                  <a:lnTo>
                    <a:pt x="501" y="1434"/>
                  </a:lnTo>
                  <a:lnTo>
                    <a:pt x="458" y="1422"/>
                  </a:lnTo>
                  <a:lnTo>
                    <a:pt x="416" y="1409"/>
                  </a:lnTo>
                  <a:lnTo>
                    <a:pt x="371" y="1396"/>
                  </a:lnTo>
                  <a:lnTo>
                    <a:pt x="325" y="1380"/>
                  </a:lnTo>
                  <a:lnTo>
                    <a:pt x="279" y="1362"/>
                  </a:lnTo>
                  <a:lnTo>
                    <a:pt x="230" y="1343"/>
                  </a:lnTo>
                  <a:lnTo>
                    <a:pt x="182" y="1322"/>
                  </a:lnTo>
                  <a:lnTo>
                    <a:pt x="131" y="1300"/>
                  </a:lnTo>
                  <a:lnTo>
                    <a:pt x="79" y="1275"/>
                  </a:lnTo>
                  <a:lnTo>
                    <a:pt x="78" y="1278"/>
                  </a:lnTo>
                  <a:lnTo>
                    <a:pt x="76" y="1280"/>
                  </a:lnTo>
                  <a:lnTo>
                    <a:pt x="75" y="1284"/>
                  </a:lnTo>
                  <a:lnTo>
                    <a:pt x="73" y="1287"/>
                  </a:lnTo>
                  <a:lnTo>
                    <a:pt x="121" y="1320"/>
                  </a:lnTo>
                  <a:lnTo>
                    <a:pt x="168" y="1350"/>
                  </a:lnTo>
                  <a:lnTo>
                    <a:pt x="214" y="1378"/>
                  </a:lnTo>
                  <a:lnTo>
                    <a:pt x="260" y="1405"/>
                  </a:lnTo>
                  <a:lnTo>
                    <a:pt x="304" y="1429"/>
                  </a:lnTo>
                  <a:lnTo>
                    <a:pt x="348" y="1452"/>
                  </a:lnTo>
                  <a:lnTo>
                    <a:pt x="390" y="1474"/>
                  </a:lnTo>
                  <a:lnTo>
                    <a:pt x="432" y="1495"/>
                  </a:lnTo>
                  <a:lnTo>
                    <a:pt x="473" y="1513"/>
                  </a:lnTo>
                  <a:lnTo>
                    <a:pt x="514" y="1532"/>
                  </a:lnTo>
                  <a:lnTo>
                    <a:pt x="553" y="1548"/>
                  </a:lnTo>
                  <a:lnTo>
                    <a:pt x="592" y="1564"/>
                  </a:lnTo>
                  <a:lnTo>
                    <a:pt x="630" y="1578"/>
                  </a:lnTo>
                  <a:lnTo>
                    <a:pt x="668" y="1592"/>
                  </a:lnTo>
                  <a:lnTo>
                    <a:pt x="706" y="1604"/>
                  </a:lnTo>
                  <a:lnTo>
                    <a:pt x="743" y="1616"/>
                  </a:lnTo>
                  <a:lnTo>
                    <a:pt x="704" y="1611"/>
                  </a:lnTo>
                  <a:lnTo>
                    <a:pt x="663" y="1607"/>
                  </a:lnTo>
                  <a:lnTo>
                    <a:pt x="623" y="1601"/>
                  </a:lnTo>
                  <a:lnTo>
                    <a:pt x="582" y="1594"/>
                  </a:lnTo>
                  <a:lnTo>
                    <a:pt x="540" y="1586"/>
                  </a:lnTo>
                  <a:lnTo>
                    <a:pt x="498" y="1578"/>
                  </a:lnTo>
                  <a:lnTo>
                    <a:pt x="454" y="1567"/>
                  </a:lnTo>
                  <a:lnTo>
                    <a:pt x="410" y="1556"/>
                  </a:lnTo>
                  <a:lnTo>
                    <a:pt x="364" y="1542"/>
                  </a:lnTo>
                  <a:lnTo>
                    <a:pt x="318" y="1528"/>
                  </a:lnTo>
                  <a:lnTo>
                    <a:pt x="271" y="1511"/>
                  </a:lnTo>
                  <a:lnTo>
                    <a:pt x="221" y="1492"/>
                  </a:lnTo>
                  <a:lnTo>
                    <a:pt x="170" y="1472"/>
                  </a:lnTo>
                  <a:lnTo>
                    <a:pt x="119" y="1449"/>
                  </a:lnTo>
                  <a:lnTo>
                    <a:pt x="66" y="1422"/>
                  </a:lnTo>
                  <a:lnTo>
                    <a:pt x="10" y="1394"/>
                  </a:lnTo>
                  <a:lnTo>
                    <a:pt x="8" y="1399"/>
                  </a:lnTo>
                  <a:lnTo>
                    <a:pt x="6" y="1403"/>
                  </a:lnTo>
                  <a:lnTo>
                    <a:pt x="2" y="1406"/>
                  </a:lnTo>
                  <a:lnTo>
                    <a:pt x="0" y="1411"/>
                  </a:lnTo>
                  <a:lnTo>
                    <a:pt x="77" y="1457"/>
                  </a:lnTo>
                  <a:lnTo>
                    <a:pt x="151" y="1497"/>
                  </a:lnTo>
                  <a:lnTo>
                    <a:pt x="222" y="1534"/>
                  </a:lnTo>
                  <a:lnTo>
                    <a:pt x="291" y="1566"/>
                  </a:lnTo>
                  <a:lnTo>
                    <a:pt x="358" y="1595"/>
                  </a:lnTo>
                  <a:lnTo>
                    <a:pt x="423" y="1619"/>
                  </a:lnTo>
                  <a:lnTo>
                    <a:pt x="485" y="1640"/>
                  </a:lnTo>
                  <a:lnTo>
                    <a:pt x="546" y="1658"/>
                  </a:lnTo>
                  <a:lnTo>
                    <a:pt x="605" y="1675"/>
                  </a:lnTo>
                  <a:lnTo>
                    <a:pt x="661" y="1688"/>
                  </a:lnTo>
                  <a:lnTo>
                    <a:pt x="718" y="1700"/>
                  </a:lnTo>
                  <a:lnTo>
                    <a:pt x="771" y="1709"/>
                  </a:lnTo>
                  <a:lnTo>
                    <a:pt x="824" y="1717"/>
                  </a:lnTo>
                  <a:lnTo>
                    <a:pt x="875" y="1725"/>
                  </a:lnTo>
                  <a:lnTo>
                    <a:pt x="925" y="1732"/>
                  </a:lnTo>
                  <a:lnTo>
                    <a:pt x="974" y="1738"/>
                  </a:lnTo>
                  <a:lnTo>
                    <a:pt x="1023" y="1745"/>
                  </a:lnTo>
                  <a:lnTo>
                    <a:pt x="1070" y="1751"/>
                  </a:lnTo>
                  <a:lnTo>
                    <a:pt x="1117" y="1759"/>
                  </a:lnTo>
                  <a:lnTo>
                    <a:pt x="1163" y="1767"/>
                  </a:lnTo>
                  <a:lnTo>
                    <a:pt x="1209" y="1776"/>
                  </a:lnTo>
                  <a:lnTo>
                    <a:pt x="1255" y="1786"/>
                  </a:lnTo>
                  <a:lnTo>
                    <a:pt x="1302" y="1800"/>
                  </a:lnTo>
                  <a:lnTo>
                    <a:pt x="1348" y="1815"/>
                  </a:lnTo>
                  <a:lnTo>
                    <a:pt x="1393" y="1832"/>
                  </a:lnTo>
                  <a:lnTo>
                    <a:pt x="1439" y="1853"/>
                  </a:lnTo>
                  <a:lnTo>
                    <a:pt x="1486" y="1877"/>
                  </a:lnTo>
                  <a:lnTo>
                    <a:pt x="1532" y="1905"/>
                  </a:lnTo>
                  <a:lnTo>
                    <a:pt x="1579" y="1936"/>
                  </a:lnTo>
                  <a:lnTo>
                    <a:pt x="1628" y="1971"/>
                  </a:lnTo>
                  <a:lnTo>
                    <a:pt x="1677" y="2011"/>
                  </a:lnTo>
                  <a:lnTo>
                    <a:pt x="1727" y="2056"/>
                  </a:lnTo>
                  <a:lnTo>
                    <a:pt x="1736" y="1967"/>
                  </a:lnTo>
                  <a:lnTo>
                    <a:pt x="1748" y="1881"/>
                  </a:lnTo>
                  <a:lnTo>
                    <a:pt x="1763" y="1796"/>
                  </a:lnTo>
                  <a:lnTo>
                    <a:pt x="1782" y="1713"/>
                  </a:lnTo>
                  <a:lnTo>
                    <a:pt x="1803" y="1632"/>
                  </a:lnTo>
                  <a:lnTo>
                    <a:pt x="1827" y="1552"/>
                  </a:lnTo>
                  <a:lnTo>
                    <a:pt x="1854" y="1475"/>
                  </a:lnTo>
                  <a:lnTo>
                    <a:pt x="1886" y="1400"/>
                  </a:lnTo>
                  <a:lnTo>
                    <a:pt x="1919" y="1326"/>
                  </a:lnTo>
                  <a:lnTo>
                    <a:pt x="1955" y="1255"/>
                  </a:lnTo>
                  <a:lnTo>
                    <a:pt x="1995" y="1186"/>
                  </a:lnTo>
                  <a:lnTo>
                    <a:pt x="2038" y="1119"/>
                  </a:lnTo>
                  <a:lnTo>
                    <a:pt x="2083" y="1055"/>
                  </a:lnTo>
                  <a:lnTo>
                    <a:pt x="2131" y="991"/>
                  </a:lnTo>
                  <a:lnTo>
                    <a:pt x="2183" y="931"/>
                  </a:lnTo>
                  <a:lnTo>
                    <a:pt x="2238" y="872"/>
                  </a:lnTo>
                  <a:lnTo>
                    <a:pt x="2192" y="815"/>
                  </a:lnTo>
                  <a:lnTo>
                    <a:pt x="2145" y="764"/>
                  </a:lnTo>
                  <a:lnTo>
                    <a:pt x="2099" y="719"/>
                  </a:lnTo>
                  <a:lnTo>
                    <a:pt x="2053" y="679"/>
                  </a:lnTo>
                  <a:lnTo>
                    <a:pt x="2006" y="643"/>
                  </a:lnTo>
                  <a:lnTo>
                    <a:pt x="1960" y="612"/>
                  </a:lnTo>
                  <a:lnTo>
                    <a:pt x="1914" y="584"/>
                  </a:lnTo>
                  <a:lnTo>
                    <a:pt x="1867" y="561"/>
                  </a:lnTo>
                  <a:lnTo>
                    <a:pt x="1821" y="541"/>
                  </a:lnTo>
                  <a:lnTo>
                    <a:pt x="1774" y="523"/>
                  </a:lnTo>
                  <a:lnTo>
                    <a:pt x="1728" y="508"/>
                  </a:lnTo>
                  <a:lnTo>
                    <a:pt x="1679" y="494"/>
                  </a:lnTo>
                  <a:lnTo>
                    <a:pt x="1632" y="483"/>
                  </a:lnTo>
                  <a:lnTo>
                    <a:pt x="1584" y="471"/>
                  </a:lnTo>
                  <a:lnTo>
                    <a:pt x="1535" y="461"/>
                  </a:lnTo>
                  <a:lnTo>
                    <a:pt x="1487" y="452"/>
                  </a:lnTo>
                  <a:lnTo>
                    <a:pt x="1437" y="441"/>
                  </a:lnTo>
                  <a:lnTo>
                    <a:pt x="1388" y="431"/>
                  </a:lnTo>
                  <a:lnTo>
                    <a:pt x="1337" y="419"/>
                  </a:lnTo>
                  <a:lnTo>
                    <a:pt x="1285" y="407"/>
                  </a:lnTo>
                  <a:lnTo>
                    <a:pt x="1234" y="393"/>
                  </a:lnTo>
                  <a:lnTo>
                    <a:pt x="1182" y="376"/>
                  </a:lnTo>
                  <a:lnTo>
                    <a:pt x="1128" y="357"/>
                  </a:lnTo>
                  <a:lnTo>
                    <a:pt x="1074" y="334"/>
                  </a:lnTo>
                  <a:lnTo>
                    <a:pt x="1019" y="309"/>
                  </a:lnTo>
                  <a:lnTo>
                    <a:pt x="963" y="280"/>
                  </a:lnTo>
                  <a:lnTo>
                    <a:pt x="906" y="245"/>
                  </a:lnTo>
                  <a:lnTo>
                    <a:pt x="849" y="207"/>
                  </a:lnTo>
                  <a:lnTo>
                    <a:pt x="790" y="165"/>
                  </a:lnTo>
                  <a:lnTo>
                    <a:pt x="730" y="115"/>
                  </a:lnTo>
                  <a:lnTo>
                    <a:pt x="669" y="61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05" name="Freeform 175"/>
            <p:cNvSpPr>
              <a:spLocks/>
            </p:cNvSpPr>
            <p:nvPr/>
          </p:nvSpPr>
          <p:spPr bwMode="auto">
            <a:xfrm>
              <a:off x="4168" y="1446"/>
              <a:ext cx="196" cy="197"/>
            </a:xfrm>
            <a:custGeom>
              <a:avLst/>
              <a:gdLst>
                <a:gd name="T0" fmla="*/ 41 w 392"/>
                <a:gd name="T1" fmla="*/ 6 h 394"/>
                <a:gd name="T2" fmla="*/ 37 w 392"/>
                <a:gd name="T3" fmla="*/ 3 h 394"/>
                <a:gd name="T4" fmla="*/ 31 w 392"/>
                <a:gd name="T5" fmla="*/ 1 h 394"/>
                <a:gd name="T6" fmla="*/ 26 w 392"/>
                <a:gd name="T7" fmla="*/ 1 h 394"/>
                <a:gd name="T8" fmla="*/ 22 w 392"/>
                <a:gd name="T9" fmla="*/ 1 h 394"/>
                <a:gd name="T10" fmla="*/ 18 w 392"/>
                <a:gd name="T11" fmla="*/ 2 h 394"/>
                <a:gd name="T12" fmla="*/ 12 w 392"/>
                <a:gd name="T13" fmla="*/ 3 h 394"/>
                <a:gd name="T14" fmla="*/ 9 w 392"/>
                <a:gd name="T15" fmla="*/ 6 h 394"/>
                <a:gd name="T16" fmla="*/ 6 w 392"/>
                <a:gd name="T17" fmla="*/ 9 h 394"/>
                <a:gd name="T18" fmla="*/ 3 w 392"/>
                <a:gd name="T19" fmla="*/ 12 h 394"/>
                <a:gd name="T20" fmla="*/ 2 w 392"/>
                <a:gd name="T21" fmla="*/ 18 h 394"/>
                <a:gd name="T22" fmla="*/ 1 w 392"/>
                <a:gd name="T23" fmla="*/ 23 h 394"/>
                <a:gd name="T24" fmla="*/ 1 w 392"/>
                <a:gd name="T25" fmla="*/ 27 h 394"/>
                <a:gd name="T26" fmla="*/ 1 w 392"/>
                <a:gd name="T27" fmla="*/ 31 h 394"/>
                <a:gd name="T28" fmla="*/ 3 w 392"/>
                <a:gd name="T29" fmla="*/ 37 h 394"/>
                <a:gd name="T30" fmla="*/ 6 w 392"/>
                <a:gd name="T31" fmla="*/ 41 h 394"/>
                <a:gd name="T32" fmla="*/ 9 w 392"/>
                <a:gd name="T33" fmla="*/ 44 h 394"/>
                <a:gd name="T34" fmla="*/ 12 w 392"/>
                <a:gd name="T35" fmla="*/ 47 h 394"/>
                <a:gd name="T36" fmla="*/ 18 w 392"/>
                <a:gd name="T37" fmla="*/ 49 h 394"/>
                <a:gd name="T38" fmla="*/ 22 w 392"/>
                <a:gd name="T39" fmla="*/ 49 h 394"/>
                <a:gd name="T40" fmla="*/ 26 w 392"/>
                <a:gd name="T41" fmla="*/ 49 h 394"/>
                <a:gd name="T42" fmla="*/ 31 w 392"/>
                <a:gd name="T43" fmla="*/ 49 h 394"/>
                <a:gd name="T44" fmla="*/ 37 w 392"/>
                <a:gd name="T45" fmla="*/ 47 h 394"/>
                <a:gd name="T46" fmla="*/ 41 w 392"/>
                <a:gd name="T47" fmla="*/ 44 h 394"/>
                <a:gd name="T48" fmla="*/ 44 w 392"/>
                <a:gd name="T49" fmla="*/ 41 h 394"/>
                <a:gd name="T50" fmla="*/ 47 w 392"/>
                <a:gd name="T51" fmla="*/ 37 h 394"/>
                <a:gd name="T52" fmla="*/ 48 w 392"/>
                <a:gd name="T53" fmla="*/ 31 h 394"/>
                <a:gd name="T54" fmla="*/ 49 w 392"/>
                <a:gd name="T55" fmla="*/ 27 h 394"/>
                <a:gd name="T56" fmla="*/ 49 w 392"/>
                <a:gd name="T57" fmla="*/ 23 h 394"/>
                <a:gd name="T58" fmla="*/ 48 w 392"/>
                <a:gd name="T59" fmla="*/ 18 h 394"/>
                <a:gd name="T60" fmla="*/ 47 w 392"/>
                <a:gd name="T61" fmla="*/ 12 h 394"/>
                <a:gd name="T62" fmla="*/ 44 w 392"/>
                <a:gd name="T63" fmla="*/ 9 h 3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2"/>
                <a:gd name="T97" fmla="*/ 0 h 394"/>
                <a:gd name="T98" fmla="*/ 392 w 392"/>
                <a:gd name="T99" fmla="*/ 394 h 3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2" h="394">
                  <a:moveTo>
                    <a:pt x="335" y="57"/>
                  </a:moveTo>
                  <a:lnTo>
                    <a:pt x="321" y="44"/>
                  </a:lnTo>
                  <a:lnTo>
                    <a:pt x="305" y="33"/>
                  </a:lnTo>
                  <a:lnTo>
                    <a:pt x="289" y="23"/>
                  </a:lnTo>
                  <a:lnTo>
                    <a:pt x="272" y="14"/>
                  </a:lnTo>
                  <a:lnTo>
                    <a:pt x="253" y="8"/>
                  </a:lnTo>
                  <a:lnTo>
                    <a:pt x="235" y="3"/>
                  </a:lnTo>
                  <a:lnTo>
                    <a:pt x="215" y="1"/>
                  </a:lnTo>
                  <a:lnTo>
                    <a:pt x="196" y="0"/>
                  </a:lnTo>
                  <a:lnTo>
                    <a:pt x="176" y="1"/>
                  </a:lnTo>
                  <a:lnTo>
                    <a:pt x="156" y="3"/>
                  </a:lnTo>
                  <a:lnTo>
                    <a:pt x="137" y="9"/>
                  </a:lnTo>
                  <a:lnTo>
                    <a:pt x="120" y="14"/>
                  </a:lnTo>
                  <a:lnTo>
                    <a:pt x="102" y="24"/>
                  </a:lnTo>
                  <a:lnTo>
                    <a:pt x="86" y="33"/>
                  </a:lnTo>
                  <a:lnTo>
                    <a:pt x="71" y="44"/>
                  </a:lnTo>
                  <a:lnTo>
                    <a:pt x="57" y="57"/>
                  </a:lnTo>
                  <a:lnTo>
                    <a:pt x="45" y="71"/>
                  </a:lnTo>
                  <a:lnTo>
                    <a:pt x="33" y="87"/>
                  </a:lnTo>
                  <a:lnTo>
                    <a:pt x="23" y="103"/>
                  </a:lnTo>
                  <a:lnTo>
                    <a:pt x="15" y="121"/>
                  </a:lnTo>
                  <a:lnTo>
                    <a:pt x="9" y="138"/>
                  </a:lnTo>
                  <a:lnTo>
                    <a:pt x="3" y="157"/>
                  </a:lnTo>
                  <a:lnTo>
                    <a:pt x="1" y="177"/>
                  </a:lnTo>
                  <a:lnTo>
                    <a:pt x="0" y="197"/>
                  </a:lnTo>
                  <a:lnTo>
                    <a:pt x="1" y="216"/>
                  </a:lnTo>
                  <a:lnTo>
                    <a:pt x="3" y="236"/>
                  </a:lnTo>
                  <a:lnTo>
                    <a:pt x="8" y="254"/>
                  </a:lnTo>
                  <a:lnTo>
                    <a:pt x="15" y="271"/>
                  </a:lnTo>
                  <a:lnTo>
                    <a:pt x="23" y="289"/>
                  </a:lnTo>
                  <a:lnTo>
                    <a:pt x="32" y="306"/>
                  </a:lnTo>
                  <a:lnTo>
                    <a:pt x="43" y="321"/>
                  </a:lnTo>
                  <a:lnTo>
                    <a:pt x="57" y="336"/>
                  </a:lnTo>
                  <a:lnTo>
                    <a:pt x="71" y="349"/>
                  </a:lnTo>
                  <a:lnTo>
                    <a:pt x="87" y="360"/>
                  </a:lnTo>
                  <a:lnTo>
                    <a:pt x="103" y="371"/>
                  </a:lnTo>
                  <a:lnTo>
                    <a:pt x="121" y="379"/>
                  </a:lnTo>
                  <a:lnTo>
                    <a:pt x="139" y="386"/>
                  </a:lnTo>
                  <a:lnTo>
                    <a:pt x="158" y="390"/>
                  </a:lnTo>
                  <a:lnTo>
                    <a:pt x="176" y="392"/>
                  </a:lnTo>
                  <a:lnTo>
                    <a:pt x="196" y="394"/>
                  </a:lnTo>
                  <a:lnTo>
                    <a:pt x="215" y="392"/>
                  </a:lnTo>
                  <a:lnTo>
                    <a:pt x="235" y="390"/>
                  </a:lnTo>
                  <a:lnTo>
                    <a:pt x="253" y="386"/>
                  </a:lnTo>
                  <a:lnTo>
                    <a:pt x="272" y="379"/>
                  </a:lnTo>
                  <a:lnTo>
                    <a:pt x="289" y="371"/>
                  </a:lnTo>
                  <a:lnTo>
                    <a:pt x="305" y="360"/>
                  </a:lnTo>
                  <a:lnTo>
                    <a:pt x="321" y="349"/>
                  </a:lnTo>
                  <a:lnTo>
                    <a:pt x="335" y="336"/>
                  </a:lnTo>
                  <a:lnTo>
                    <a:pt x="349" y="321"/>
                  </a:lnTo>
                  <a:lnTo>
                    <a:pt x="360" y="306"/>
                  </a:lnTo>
                  <a:lnTo>
                    <a:pt x="369" y="289"/>
                  </a:lnTo>
                  <a:lnTo>
                    <a:pt x="378" y="271"/>
                  </a:lnTo>
                  <a:lnTo>
                    <a:pt x="384" y="254"/>
                  </a:lnTo>
                  <a:lnTo>
                    <a:pt x="389" y="236"/>
                  </a:lnTo>
                  <a:lnTo>
                    <a:pt x="391" y="216"/>
                  </a:lnTo>
                  <a:lnTo>
                    <a:pt x="392" y="197"/>
                  </a:lnTo>
                  <a:lnTo>
                    <a:pt x="391" y="177"/>
                  </a:lnTo>
                  <a:lnTo>
                    <a:pt x="389" y="157"/>
                  </a:lnTo>
                  <a:lnTo>
                    <a:pt x="384" y="139"/>
                  </a:lnTo>
                  <a:lnTo>
                    <a:pt x="378" y="121"/>
                  </a:lnTo>
                  <a:lnTo>
                    <a:pt x="369" y="103"/>
                  </a:lnTo>
                  <a:lnTo>
                    <a:pt x="360" y="87"/>
                  </a:lnTo>
                  <a:lnTo>
                    <a:pt x="349" y="71"/>
                  </a:lnTo>
                  <a:lnTo>
                    <a:pt x="335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06" name="Freeform 176"/>
            <p:cNvSpPr>
              <a:spLocks/>
            </p:cNvSpPr>
            <p:nvPr/>
          </p:nvSpPr>
          <p:spPr bwMode="auto">
            <a:xfrm>
              <a:off x="4187" y="1466"/>
              <a:ext cx="158" cy="157"/>
            </a:xfrm>
            <a:custGeom>
              <a:avLst/>
              <a:gdLst>
                <a:gd name="T0" fmla="*/ 20 w 314"/>
                <a:gd name="T1" fmla="*/ 40 h 313"/>
                <a:gd name="T2" fmla="*/ 18 w 314"/>
                <a:gd name="T3" fmla="*/ 39 h 313"/>
                <a:gd name="T4" fmla="*/ 16 w 314"/>
                <a:gd name="T5" fmla="*/ 39 h 313"/>
                <a:gd name="T6" fmla="*/ 14 w 314"/>
                <a:gd name="T7" fmla="*/ 39 h 313"/>
                <a:gd name="T8" fmla="*/ 13 w 314"/>
                <a:gd name="T9" fmla="*/ 38 h 313"/>
                <a:gd name="T10" fmla="*/ 11 w 314"/>
                <a:gd name="T11" fmla="*/ 37 h 313"/>
                <a:gd name="T12" fmla="*/ 9 w 314"/>
                <a:gd name="T13" fmla="*/ 36 h 313"/>
                <a:gd name="T14" fmla="*/ 8 w 314"/>
                <a:gd name="T15" fmla="*/ 35 h 313"/>
                <a:gd name="T16" fmla="*/ 6 w 314"/>
                <a:gd name="T17" fmla="*/ 34 h 313"/>
                <a:gd name="T18" fmla="*/ 5 w 314"/>
                <a:gd name="T19" fmla="*/ 32 h 313"/>
                <a:gd name="T20" fmla="*/ 4 w 314"/>
                <a:gd name="T21" fmla="*/ 31 h 313"/>
                <a:gd name="T22" fmla="*/ 3 w 314"/>
                <a:gd name="T23" fmla="*/ 29 h 313"/>
                <a:gd name="T24" fmla="*/ 2 w 314"/>
                <a:gd name="T25" fmla="*/ 28 h 313"/>
                <a:gd name="T26" fmla="*/ 1 w 314"/>
                <a:gd name="T27" fmla="*/ 26 h 313"/>
                <a:gd name="T28" fmla="*/ 1 w 314"/>
                <a:gd name="T29" fmla="*/ 24 h 313"/>
                <a:gd name="T30" fmla="*/ 1 w 314"/>
                <a:gd name="T31" fmla="*/ 22 h 313"/>
                <a:gd name="T32" fmla="*/ 0 w 314"/>
                <a:gd name="T33" fmla="*/ 20 h 313"/>
                <a:gd name="T34" fmla="*/ 1 w 314"/>
                <a:gd name="T35" fmla="*/ 18 h 313"/>
                <a:gd name="T36" fmla="*/ 1 w 314"/>
                <a:gd name="T37" fmla="*/ 16 h 313"/>
                <a:gd name="T38" fmla="*/ 1 w 314"/>
                <a:gd name="T39" fmla="*/ 14 h 313"/>
                <a:gd name="T40" fmla="*/ 2 w 314"/>
                <a:gd name="T41" fmla="*/ 13 h 313"/>
                <a:gd name="T42" fmla="*/ 3 w 314"/>
                <a:gd name="T43" fmla="*/ 11 h 313"/>
                <a:gd name="T44" fmla="*/ 4 w 314"/>
                <a:gd name="T45" fmla="*/ 9 h 313"/>
                <a:gd name="T46" fmla="*/ 5 w 314"/>
                <a:gd name="T47" fmla="*/ 8 h 313"/>
                <a:gd name="T48" fmla="*/ 6 w 314"/>
                <a:gd name="T49" fmla="*/ 6 h 313"/>
                <a:gd name="T50" fmla="*/ 8 w 314"/>
                <a:gd name="T51" fmla="*/ 5 h 313"/>
                <a:gd name="T52" fmla="*/ 9 w 314"/>
                <a:gd name="T53" fmla="*/ 4 h 313"/>
                <a:gd name="T54" fmla="*/ 11 w 314"/>
                <a:gd name="T55" fmla="*/ 3 h 313"/>
                <a:gd name="T56" fmla="*/ 13 w 314"/>
                <a:gd name="T57" fmla="*/ 2 h 313"/>
                <a:gd name="T58" fmla="*/ 14 w 314"/>
                <a:gd name="T59" fmla="*/ 1 h 313"/>
                <a:gd name="T60" fmla="*/ 16 w 314"/>
                <a:gd name="T61" fmla="*/ 1 h 313"/>
                <a:gd name="T62" fmla="*/ 18 w 314"/>
                <a:gd name="T63" fmla="*/ 1 h 313"/>
                <a:gd name="T64" fmla="*/ 20 w 314"/>
                <a:gd name="T65" fmla="*/ 0 h 313"/>
                <a:gd name="T66" fmla="*/ 22 w 314"/>
                <a:gd name="T67" fmla="*/ 1 h 313"/>
                <a:gd name="T68" fmla="*/ 24 w 314"/>
                <a:gd name="T69" fmla="*/ 1 h 313"/>
                <a:gd name="T70" fmla="*/ 26 w 314"/>
                <a:gd name="T71" fmla="*/ 1 h 313"/>
                <a:gd name="T72" fmla="*/ 28 w 314"/>
                <a:gd name="T73" fmla="*/ 2 h 313"/>
                <a:gd name="T74" fmla="*/ 29 w 314"/>
                <a:gd name="T75" fmla="*/ 3 h 313"/>
                <a:gd name="T76" fmla="*/ 31 w 314"/>
                <a:gd name="T77" fmla="*/ 4 h 313"/>
                <a:gd name="T78" fmla="*/ 33 w 314"/>
                <a:gd name="T79" fmla="*/ 5 h 313"/>
                <a:gd name="T80" fmla="*/ 34 w 314"/>
                <a:gd name="T81" fmla="*/ 6 h 313"/>
                <a:gd name="T82" fmla="*/ 35 w 314"/>
                <a:gd name="T83" fmla="*/ 8 h 313"/>
                <a:gd name="T84" fmla="*/ 37 w 314"/>
                <a:gd name="T85" fmla="*/ 9 h 313"/>
                <a:gd name="T86" fmla="*/ 38 w 314"/>
                <a:gd name="T87" fmla="*/ 11 h 313"/>
                <a:gd name="T88" fmla="*/ 38 w 314"/>
                <a:gd name="T89" fmla="*/ 13 h 313"/>
                <a:gd name="T90" fmla="*/ 39 w 314"/>
                <a:gd name="T91" fmla="*/ 14 h 313"/>
                <a:gd name="T92" fmla="*/ 39 w 314"/>
                <a:gd name="T93" fmla="*/ 16 h 313"/>
                <a:gd name="T94" fmla="*/ 40 w 314"/>
                <a:gd name="T95" fmla="*/ 18 h 313"/>
                <a:gd name="T96" fmla="*/ 40 w 314"/>
                <a:gd name="T97" fmla="*/ 20 h 313"/>
                <a:gd name="T98" fmla="*/ 39 w 314"/>
                <a:gd name="T99" fmla="*/ 24 h 313"/>
                <a:gd name="T100" fmla="*/ 38 w 314"/>
                <a:gd name="T101" fmla="*/ 28 h 313"/>
                <a:gd name="T102" fmla="*/ 37 w 314"/>
                <a:gd name="T103" fmla="*/ 31 h 313"/>
                <a:gd name="T104" fmla="*/ 34 w 314"/>
                <a:gd name="T105" fmla="*/ 34 h 313"/>
                <a:gd name="T106" fmla="*/ 31 w 314"/>
                <a:gd name="T107" fmla="*/ 36 h 313"/>
                <a:gd name="T108" fmla="*/ 28 w 314"/>
                <a:gd name="T109" fmla="*/ 38 h 313"/>
                <a:gd name="T110" fmla="*/ 24 w 314"/>
                <a:gd name="T111" fmla="*/ 39 h 313"/>
                <a:gd name="T112" fmla="*/ 20 w 314"/>
                <a:gd name="T113" fmla="*/ 40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4"/>
                <a:gd name="T172" fmla="*/ 0 h 313"/>
                <a:gd name="T173" fmla="*/ 314 w 314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4" h="313">
                  <a:moveTo>
                    <a:pt x="157" y="313"/>
                  </a:moveTo>
                  <a:lnTo>
                    <a:pt x="142" y="312"/>
                  </a:lnTo>
                  <a:lnTo>
                    <a:pt x="125" y="310"/>
                  </a:lnTo>
                  <a:lnTo>
                    <a:pt x="112" y="306"/>
                  </a:lnTo>
                  <a:lnTo>
                    <a:pt x="97" y="302"/>
                  </a:lnTo>
                  <a:lnTo>
                    <a:pt x="83" y="295"/>
                  </a:lnTo>
                  <a:lnTo>
                    <a:pt x="70" y="287"/>
                  </a:lnTo>
                  <a:lnTo>
                    <a:pt x="57" y="278"/>
                  </a:lnTo>
                  <a:lnTo>
                    <a:pt x="46" y="267"/>
                  </a:lnTo>
                  <a:lnTo>
                    <a:pt x="36" y="256"/>
                  </a:lnTo>
                  <a:lnTo>
                    <a:pt x="26" y="243"/>
                  </a:lnTo>
                  <a:lnTo>
                    <a:pt x="18" y="230"/>
                  </a:lnTo>
                  <a:lnTo>
                    <a:pt x="11" y="217"/>
                  </a:lnTo>
                  <a:lnTo>
                    <a:pt x="7" y="202"/>
                  </a:lnTo>
                  <a:lnTo>
                    <a:pt x="3" y="188"/>
                  </a:lnTo>
                  <a:lnTo>
                    <a:pt x="1" y="172"/>
                  </a:lnTo>
                  <a:lnTo>
                    <a:pt x="0" y="157"/>
                  </a:lnTo>
                  <a:lnTo>
                    <a:pt x="1" y="142"/>
                  </a:lnTo>
                  <a:lnTo>
                    <a:pt x="3" y="125"/>
                  </a:lnTo>
                  <a:lnTo>
                    <a:pt x="7" y="110"/>
                  </a:lnTo>
                  <a:lnTo>
                    <a:pt x="11" y="97"/>
                  </a:lnTo>
                  <a:lnTo>
                    <a:pt x="18" y="83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6"/>
                  </a:lnTo>
                  <a:lnTo>
                    <a:pt x="57" y="36"/>
                  </a:lnTo>
                  <a:lnTo>
                    <a:pt x="70" y="26"/>
                  </a:lnTo>
                  <a:lnTo>
                    <a:pt x="83" y="18"/>
                  </a:lnTo>
                  <a:lnTo>
                    <a:pt x="97" y="11"/>
                  </a:lnTo>
                  <a:lnTo>
                    <a:pt x="112" y="7"/>
                  </a:lnTo>
                  <a:lnTo>
                    <a:pt x="125" y="3"/>
                  </a:lnTo>
                  <a:lnTo>
                    <a:pt x="142" y="1"/>
                  </a:lnTo>
                  <a:lnTo>
                    <a:pt x="157" y="0"/>
                  </a:lnTo>
                  <a:lnTo>
                    <a:pt x="173" y="1"/>
                  </a:lnTo>
                  <a:lnTo>
                    <a:pt x="188" y="3"/>
                  </a:lnTo>
                  <a:lnTo>
                    <a:pt x="203" y="7"/>
                  </a:lnTo>
                  <a:lnTo>
                    <a:pt x="218" y="11"/>
                  </a:lnTo>
                  <a:lnTo>
                    <a:pt x="231" y="18"/>
                  </a:lnTo>
                  <a:lnTo>
                    <a:pt x="244" y="26"/>
                  </a:lnTo>
                  <a:lnTo>
                    <a:pt x="257" y="36"/>
                  </a:lnTo>
                  <a:lnTo>
                    <a:pt x="268" y="46"/>
                  </a:lnTo>
                  <a:lnTo>
                    <a:pt x="279" y="57"/>
                  </a:lnTo>
                  <a:lnTo>
                    <a:pt x="288" y="69"/>
                  </a:lnTo>
                  <a:lnTo>
                    <a:pt x="296" y="83"/>
                  </a:lnTo>
                  <a:lnTo>
                    <a:pt x="302" y="97"/>
                  </a:lnTo>
                  <a:lnTo>
                    <a:pt x="307" y="110"/>
                  </a:lnTo>
                  <a:lnTo>
                    <a:pt x="311" y="125"/>
                  </a:lnTo>
                  <a:lnTo>
                    <a:pt x="313" y="142"/>
                  </a:lnTo>
                  <a:lnTo>
                    <a:pt x="314" y="157"/>
                  </a:lnTo>
                  <a:lnTo>
                    <a:pt x="311" y="188"/>
                  </a:lnTo>
                  <a:lnTo>
                    <a:pt x="302" y="218"/>
                  </a:lnTo>
                  <a:lnTo>
                    <a:pt x="288" y="244"/>
                  </a:lnTo>
                  <a:lnTo>
                    <a:pt x="268" y="267"/>
                  </a:lnTo>
                  <a:lnTo>
                    <a:pt x="245" y="287"/>
                  </a:lnTo>
                  <a:lnTo>
                    <a:pt x="218" y="301"/>
                  </a:lnTo>
                  <a:lnTo>
                    <a:pt x="189" y="310"/>
                  </a:lnTo>
                  <a:lnTo>
                    <a:pt x="15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07" name="Freeform 177"/>
            <p:cNvSpPr>
              <a:spLocks/>
            </p:cNvSpPr>
            <p:nvPr/>
          </p:nvSpPr>
          <p:spPr bwMode="auto">
            <a:xfrm>
              <a:off x="4072" y="1660"/>
              <a:ext cx="396" cy="339"/>
            </a:xfrm>
            <a:custGeom>
              <a:avLst/>
              <a:gdLst>
                <a:gd name="T0" fmla="*/ 85 w 792"/>
                <a:gd name="T1" fmla="*/ 14 h 678"/>
                <a:gd name="T2" fmla="*/ 83 w 792"/>
                <a:gd name="T3" fmla="*/ 12 h 678"/>
                <a:gd name="T4" fmla="*/ 81 w 792"/>
                <a:gd name="T5" fmla="*/ 11 h 678"/>
                <a:gd name="T6" fmla="*/ 79 w 792"/>
                <a:gd name="T7" fmla="*/ 10 h 678"/>
                <a:gd name="T8" fmla="*/ 77 w 792"/>
                <a:gd name="T9" fmla="*/ 9 h 678"/>
                <a:gd name="T10" fmla="*/ 75 w 792"/>
                <a:gd name="T11" fmla="*/ 7 h 678"/>
                <a:gd name="T12" fmla="*/ 73 w 792"/>
                <a:gd name="T13" fmla="*/ 5 h 678"/>
                <a:gd name="T14" fmla="*/ 71 w 792"/>
                <a:gd name="T15" fmla="*/ 5 h 678"/>
                <a:gd name="T16" fmla="*/ 69 w 792"/>
                <a:gd name="T17" fmla="*/ 3 h 678"/>
                <a:gd name="T18" fmla="*/ 66 w 792"/>
                <a:gd name="T19" fmla="*/ 3 h 678"/>
                <a:gd name="T20" fmla="*/ 63 w 792"/>
                <a:gd name="T21" fmla="*/ 3 h 678"/>
                <a:gd name="T22" fmla="*/ 61 w 792"/>
                <a:gd name="T23" fmla="*/ 1 h 678"/>
                <a:gd name="T24" fmla="*/ 59 w 792"/>
                <a:gd name="T25" fmla="*/ 1 h 678"/>
                <a:gd name="T26" fmla="*/ 56 w 792"/>
                <a:gd name="T27" fmla="*/ 1 h 678"/>
                <a:gd name="T28" fmla="*/ 54 w 792"/>
                <a:gd name="T29" fmla="*/ 1 h 678"/>
                <a:gd name="T30" fmla="*/ 51 w 792"/>
                <a:gd name="T31" fmla="*/ 0 h 678"/>
                <a:gd name="T32" fmla="*/ 50 w 792"/>
                <a:gd name="T33" fmla="*/ 0 h 678"/>
                <a:gd name="T34" fmla="*/ 45 w 792"/>
                <a:gd name="T35" fmla="*/ 1 h 678"/>
                <a:gd name="T36" fmla="*/ 40 w 792"/>
                <a:gd name="T37" fmla="*/ 1 h 678"/>
                <a:gd name="T38" fmla="*/ 35 w 792"/>
                <a:gd name="T39" fmla="*/ 3 h 678"/>
                <a:gd name="T40" fmla="*/ 30 w 792"/>
                <a:gd name="T41" fmla="*/ 3 h 678"/>
                <a:gd name="T42" fmla="*/ 25 w 792"/>
                <a:gd name="T43" fmla="*/ 6 h 678"/>
                <a:gd name="T44" fmla="*/ 22 w 792"/>
                <a:gd name="T45" fmla="*/ 9 h 678"/>
                <a:gd name="T46" fmla="*/ 18 w 792"/>
                <a:gd name="T47" fmla="*/ 11 h 678"/>
                <a:gd name="T48" fmla="*/ 14 w 792"/>
                <a:gd name="T49" fmla="*/ 14 h 678"/>
                <a:gd name="T50" fmla="*/ 12 w 792"/>
                <a:gd name="T51" fmla="*/ 19 h 678"/>
                <a:gd name="T52" fmla="*/ 9 w 792"/>
                <a:gd name="T53" fmla="*/ 21 h 678"/>
                <a:gd name="T54" fmla="*/ 6 w 792"/>
                <a:gd name="T55" fmla="*/ 26 h 678"/>
                <a:gd name="T56" fmla="*/ 3 w 792"/>
                <a:gd name="T57" fmla="*/ 30 h 678"/>
                <a:gd name="T58" fmla="*/ 3 w 792"/>
                <a:gd name="T59" fmla="*/ 35 h 678"/>
                <a:gd name="T60" fmla="*/ 1 w 792"/>
                <a:gd name="T61" fmla="*/ 40 h 678"/>
                <a:gd name="T62" fmla="*/ 1 w 792"/>
                <a:gd name="T63" fmla="*/ 44 h 678"/>
                <a:gd name="T64" fmla="*/ 0 w 792"/>
                <a:gd name="T65" fmla="*/ 49 h 678"/>
                <a:gd name="T66" fmla="*/ 0 w 792"/>
                <a:gd name="T67" fmla="*/ 85 h 678"/>
                <a:gd name="T68" fmla="*/ 99 w 792"/>
                <a:gd name="T69" fmla="*/ 85 h 678"/>
                <a:gd name="T70" fmla="*/ 99 w 792"/>
                <a:gd name="T71" fmla="*/ 49 h 678"/>
                <a:gd name="T72" fmla="*/ 99 w 792"/>
                <a:gd name="T73" fmla="*/ 44 h 678"/>
                <a:gd name="T74" fmla="*/ 98 w 792"/>
                <a:gd name="T75" fmla="*/ 40 h 678"/>
                <a:gd name="T76" fmla="*/ 97 w 792"/>
                <a:gd name="T77" fmla="*/ 36 h 678"/>
                <a:gd name="T78" fmla="*/ 96 w 792"/>
                <a:gd name="T79" fmla="*/ 30 h 678"/>
                <a:gd name="T80" fmla="*/ 94 w 792"/>
                <a:gd name="T81" fmla="*/ 26 h 678"/>
                <a:gd name="T82" fmla="*/ 91 w 792"/>
                <a:gd name="T83" fmla="*/ 22 h 678"/>
                <a:gd name="T84" fmla="*/ 88 w 792"/>
                <a:gd name="T85" fmla="*/ 19 h 678"/>
                <a:gd name="T86" fmla="*/ 85 w 792"/>
                <a:gd name="T87" fmla="*/ 14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2"/>
                <a:gd name="T133" fmla="*/ 0 h 678"/>
                <a:gd name="T134" fmla="*/ 792 w 792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2" h="678">
                  <a:moveTo>
                    <a:pt x="676" y="116"/>
                  </a:moveTo>
                  <a:lnTo>
                    <a:pt x="662" y="103"/>
                  </a:lnTo>
                  <a:lnTo>
                    <a:pt x="647" y="90"/>
                  </a:lnTo>
                  <a:lnTo>
                    <a:pt x="631" y="78"/>
                  </a:lnTo>
                  <a:lnTo>
                    <a:pt x="615" y="67"/>
                  </a:lnTo>
                  <a:lnTo>
                    <a:pt x="598" y="57"/>
                  </a:lnTo>
                  <a:lnTo>
                    <a:pt x="581" y="46"/>
                  </a:lnTo>
                  <a:lnTo>
                    <a:pt x="564" y="38"/>
                  </a:lnTo>
                  <a:lnTo>
                    <a:pt x="547" y="30"/>
                  </a:lnTo>
                  <a:lnTo>
                    <a:pt x="528" y="23"/>
                  </a:lnTo>
                  <a:lnTo>
                    <a:pt x="510" y="17"/>
                  </a:lnTo>
                  <a:lnTo>
                    <a:pt x="491" y="12"/>
                  </a:lnTo>
                  <a:lnTo>
                    <a:pt x="473" y="8"/>
                  </a:lnTo>
                  <a:lnTo>
                    <a:pt x="453" y="5"/>
                  </a:lnTo>
                  <a:lnTo>
                    <a:pt x="434" y="2"/>
                  </a:lnTo>
                  <a:lnTo>
                    <a:pt x="414" y="0"/>
                  </a:lnTo>
                  <a:lnTo>
                    <a:pt x="395" y="0"/>
                  </a:lnTo>
                  <a:lnTo>
                    <a:pt x="354" y="2"/>
                  </a:lnTo>
                  <a:lnTo>
                    <a:pt x="315" y="8"/>
                  </a:lnTo>
                  <a:lnTo>
                    <a:pt x="277" y="19"/>
                  </a:lnTo>
                  <a:lnTo>
                    <a:pt x="241" y="31"/>
                  </a:lnTo>
                  <a:lnTo>
                    <a:pt x="207" y="48"/>
                  </a:lnTo>
                  <a:lnTo>
                    <a:pt x="173" y="68"/>
                  </a:lnTo>
                  <a:lnTo>
                    <a:pt x="143" y="91"/>
                  </a:lnTo>
                  <a:lnTo>
                    <a:pt x="116" y="116"/>
                  </a:lnTo>
                  <a:lnTo>
                    <a:pt x="89" y="145"/>
                  </a:lnTo>
                  <a:lnTo>
                    <a:pt x="67" y="175"/>
                  </a:lnTo>
                  <a:lnTo>
                    <a:pt x="47" y="209"/>
                  </a:lnTo>
                  <a:lnTo>
                    <a:pt x="31" y="243"/>
                  </a:lnTo>
                  <a:lnTo>
                    <a:pt x="17" y="280"/>
                  </a:lnTo>
                  <a:lnTo>
                    <a:pt x="8" y="318"/>
                  </a:lnTo>
                  <a:lnTo>
                    <a:pt x="2" y="357"/>
                  </a:lnTo>
                  <a:lnTo>
                    <a:pt x="0" y="398"/>
                  </a:lnTo>
                  <a:lnTo>
                    <a:pt x="0" y="678"/>
                  </a:lnTo>
                  <a:lnTo>
                    <a:pt x="792" y="678"/>
                  </a:lnTo>
                  <a:lnTo>
                    <a:pt x="792" y="398"/>
                  </a:lnTo>
                  <a:lnTo>
                    <a:pt x="790" y="358"/>
                  </a:lnTo>
                  <a:lnTo>
                    <a:pt x="784" y="319"/>
                  </a:lnTo>
                  <a:lnTo>
                    <a:pt x="775" y="282"/>
                  </a:lnTo>
                  <a:lnTo>
                    <a:pt x="762" y="246"/>
                  </a:lnTo>
                  <a:lnTo>
                    <a:pt x="746" y="211"/>
                  </a:lnTo>
                  <a:lnTo>
                    <a:pt x="725" y="178"/>
                  </a:lnTo>
                  <a:lnTo>
                    <a:pt x="702" y="146"/>
                  </a:lnTo>
                  <a:lnTo>
                    <a:pt x="6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08" name="Freeform 178"/>
            <p:cNvSpPr>
              <a:spLocks/>
            </p:cNvSpPr>
            <p:nvPr/>
          </p:nvSpPr>
          <p:spPr bwMode="auto">
            <a:xfrm>
              <a:off x="4281" y="1708"/>
              <a:ext cx="167" cy="271"/>
            </a:xfrm>
            <a:custGeom>
              <a:avLst/>
              <a:gdLst>
                <a:gd name="T0" fmla="*/ 42 w 334"/>
                <a:gd name="T1" fmla="*/ 37 h 543"/>
                <a:gd name="T2" fmla="*/ 42 w 334"/>
                <a:gd name="T3" fmla="*/ 67 h 543"/>
                <a:gd name="T4" fmla="*/ 9 w 334"/>
                <a:gd name="T5" fmla="*/ 67 h 543"/>
                <a:gd name="T6" fmla="*/ 9 w 334"/>
                <a:gd name="T7" fmla="*/ 37 h 543"/>
                <a:gd name="T8" fmla="*/ 0 w 334"/>
                <a:gd name="T9" fmla="*/ 26 h 543"/>
                <a:gd name="T10" fmla="*/ 21 w 334"/>
                <a:gd name="T11" fmla="*/ 0 h 543"/>
                <a:gd name="T12" fmla="*/ 22 w 334"/>
                <a:gd name="T13" fmla="*/ 0 h 543"/>
                <a:gd name="T14" fmla="*/ 23 w 334"/>
                <a:gd name="T15" fmla="*/ 1 h 543"/>
                <a:gd name="T16" fmla="*/ 24 w 334"/>
                <a:gd name="T17" fmla="*/ 2 h 543"/>
                <a:gd name="T18" fmla="*/ 25 w 334"/>
                <a:gd name="T19" fmla="*/ 2 h 543"/>
                <a:gd name="T20" fmla="*/ 25 w 334"/>
                <a:gd name="T21" fmla="*/ 3 h 543"/>
                <a:gd name="T22" fmla="*/ 26 w 334"/>
                <a:gd name="T23" fmla="*/ 4 h 543"/>
                <a:gd name="T24" fmla="*/ 27 w 334"/>
                <a:gd name="T25" fmla="*/ 5 h 543"/>
                <a:gd name="T26" fmla="*/ 28 w 334"/>
                <a:gd name="T27" fmla="*/ 6 h 543"/>
                <a:gd name="T28" fmla="*/ 31 w 334"/>
                <a:gd name="T29" fmla="*/ 9 h 543"/>
                <a:gd name="T30" fmla="*/ 35 w 334"/>
                <a:gd name="T31" fmla="*/ 12 h 543"/>
                <a:gd name="T32" fmla="*/ 37 w 334"/>
                <a:gd name="T33" fmla="*/ 16 h 543"/>
                <a:gd name="T34" fmla="*/ 39 w 334"/>
                <a:gd name="T35" fmla="*/ 20 h 543"/>
                <a:gd name="T36" fmla="*/ 40 w 334"/>
                <a:gd name="T37" fmla="*/ 24 h 543"/>
                <a:gd name="T38" fmla="*/ 41 w 334"/>
                <a:gd name="T39" fmla="*/ 28 h 543"/>
                <a:gd name="T40" fmla="*/ 42 w 334"/>
                <a:gd name="T41" fmla="*/ 33 h 543"/>
                <a:gd name="T42" fmla="*/ 42 w 334"/>
                <a:gd name="T43" fmla="*/ 37 h 5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4"/>
                <a:gd name="T67" fmla="*/ 0 h 543"/>
                <a:gd name="T68" fmla="*/ 334 w 334"/>
                <a:gd name="T69" fmla="*/ 543 h 5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4" h="543">
                  <a:moveTo>
                    <a:pt x="334" y="302"/>
                  </a:moveTo>
                  <a:lnTo>
                    <a:pt x="334" y="543"/>
                  </a:lnTo>
                  <a:lnTo>
                    <a:pt x="71" y="543"/>
                  </a:lnTo>
                  <a:lnTo>
                    <a:pt x="71" y="299"/>
                  </a:lnTo>
                  <a:lnTo>
                    <a:pt x="0" y="211"/>
                  </a:lnTo>
                  <a:lnTo>
                    <a:pt x="168" y="0"/>
                  </a:lnTo>
                  <a:lnTo>
                    <a:pt x="176" y="5"/>
                  </a:lnTo>
                  <a:lnTo>
                    <a:pt x="184" y="11"/>
                  </a:lnTo>
                  <a:lnTo>
                    <a:pt x="192" y="17"/>
                  </a:lnTo>
                  <a:lnTo>
                    <a:pt x="200" y="23"/>
                  </a:lnTo>
                  <a:lnTo>
                    <a:pt x="207" y="30"/>
                  </a:lnTo>
                  <a:lnTo>
                    <a:pt x="215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54" y="76"/>
                  </a:lnTo>
                  <a:lnTo>
                    <a:pt x="275" y="103"/>
                  </a:lnTo>
                  <a:lnTo>
                    <a:pt x="292" y="133"/>
                  </a:lnTo>
                  <a:lnTo>
                    <a:pt x="307" y="165"/>
                  </a:lnTo>
                  <a:lnTo>
                    <a:pt x="319" y="198"/>
                  </a:lnTo>
                  <a:lnTo>
                    <a:pt x="327" y="231"/>
                  </a:lnTo>
                  <a:lnTo>
                    <a:pt x="333" y="266"/>
                  </a:lnTo>
                  <a:lnTo>
                    <a:pt x="334" y="3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09" name="Freeform 179"/>
            <p:cNvSpPr>
              <a:spLocks/>
            </p:cNvSpPr>
            <p:nvPr/>
          </p:nvSpPr>
          <p:spPr bwMode="auto">
            <a:xfrm>
              <a:off x="4092" y="1710"/>
              <a:ext cx="205" cy="269"/>
            </a:xfrm>
            <a:custGeom>
              <a:avLst/>
              <a:gdLst>
                <a:gd name="T0" fmla="*/ 13 w 410"/>
                <a:gd name="T1" fmla="*/ 5 h 540"/>
                <a:gd name="T2" fmla="*/ 13 w 410"/>
                <a:gd name="T3" fmla="*/ 4 h 540"/>
                <a:gd name="T4" fmla="*/ 14 w 410"/>
                <a:gd name="T5" fmla="*/ 4 h 540"/>
                <a:gd name="T6" fmla="*/ 15 w 410"/>
                <a:gd name="T7" fmla="*/ 3 h 540"/>
                <a:gd name="T8" fmla="*/ 17 w 410"/>
                <a:gd name="T9" fmla="*/ 2 h 540"/>
                <a:gd name="T10" fmla="*/ 18 w 410"/>
                <a:gd name="T11" fmla="*/ 2 h 540"/>
                <a:gd name="T12" fmla="*/ 19 w 410"/>
                <a:gd name="T13" fmla="*/ 1 h 540"/>
                <a:gd name="T14" fmla="*/ 20 w 410"/>
                <a:gd name="T15" fmla="*/ 0 h 540"/>
                <a:gd name="T16" fmla="*/ 21 w 410"/>
                <a:gd name="T17" fmla="*/ 0 h 540"/>
                <a:gd name="T18" fmla="*/ 51 w 410"/>
                <a:gd name="T19" fmla="*/ 38 h 540"/>
                <a:gd name="T20" fmla="*/ 51 w 410"/>
                <a:gd name="T21" fmla="*/ 67 h 540"/>
                <a:gd name="T22" fmla="*/ 0 w 410"/>
                <a:gd name="T23" fmla="*/ 67 h 540"/>
                <a:gd name="T24" fmla="*/ 0 w 410"/>
                <a:gd name="T25" fmla="*/ 37 h 540"/>
                <a:gd name="T26" fmla="*/ 1 w 410"/>
                <a:gd name="T27" fmla="*/ 32 h 540"/>
                <a:gd name="T28" fmla="*/ 1 w 410"/>
                <a:gd name="T29" fmla="*/ 28 h 540"/>
                <a:gd name="T30" fmla="*/ 2 w 410"/>
                <a:gd name="T31" fmla="*/ 24 h 540"/>
                <a:gd name="T32" fmla="*/ 3 w 410"/>
                <a:gd name="T33" fmla="*/ 20 h 540"/>
                <a:gd name="T34" fmla="*/ 6 w 410"/>
                <a:gd name="T35" fmla="*/ 16 h 540"/>
                <a:gd name="T36" fmla="*/ 7 w 410"/>
                <a:gd name="T37" fmla="*/ 12 h 540"/>
                <a:gd name="T38" fmla="*/ 10 w 410"/>
                <a:gd name="T39" fmla="*/ 9 h 540"/>
                <a:gd name="T40" fmla="*/ 13 w 410"/>
                <a:gd name="T41" fmla="*/ 5 h 5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0"/>
                <a:gd name="T64" fmla="*/ 0 h 540"/>
                <a:gd name="T65" fmla="*/ 410 w 410"/>
                <a:gd name="T66" fmla="*/ 540 h 5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0" h="540">
                  <a:moveTo>
                    <a:pt x="104" y="46"/>
                  </a:moveTo>
                  <a:lnTo>
                    <a:pt x="111" y="39"/>
                  </a:lnTo>
                  <a:lnTo>
                    <a:pt x="118" y="34"/>
                  </a:lnTo>
                  <a:lnTo>
                    <a:pt x="125" y="28"/>
                  </a:lnTo>
                  <a:lnTo>
                    <a:pt x="132" y="21"/>
                  </a:lnTo>
                  <a:lnTo>
                    <a:pt x="139" y="16"/>
                  </a:lnTo>
                  <a:lnTo>
                    <a:pt x="146" y="11"/>
                  </a:lnTo>
                  <a:lnTo>
                    <a:pt x="154" y="5"/>
                  </a:lnTo>
                  <a:lnTo>
                    <a:pt x="161" y="0"/>
                  </a:lnTo>
                  <a:lnTo>
                    <a:pt x="410" y="309"/>
                  </a:lnTo>
                  <a:lnTo>
                    <a:pt x="410" y="540"/>
                  </a:lnTo>
                  <a:lnTo>
                    <a:pt x="0" y="540"/>
                  </a:lnTo>
                  <a:lnTo>
                    <a:pt x="0" y="299"/>
                  </a:lnTo>
                  <a:lnTo>
                    <a:pt x="2" y="263"/>
                  </a:lnTo>
                  <a:lnTo>
                    <a:pt x="7" y="228"/>
                  </a:lnTo>
                  <a:lnTo>
                    <a:pt x="16" y="195"/>
                  </a:lnTo>
                  <a:lnTo>
                    <a:pt x="27" y="162"/>
                  </a:lnTo>
                  <a:lnTo>
                    <a:pt x="42" y="130"/>
                  </a:lnTo>
                  <a:lnTo>
                    <a:pt x="60" y="100"/>
                  </a:lnTo>
                  <a:lnTo>
                    <a:pt x="80" y="73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0" name="Freeform 180"/>
            <p:cNvSpPr>
              <a:spLocks/>
            </p:cNvSpPr>
            <p:nvPr/>
          </p:nvSpPr>
          <p:spPr bwMode="auto">
            <a:xfrm>
              <a:off x="4190" y="1680"/>
              <a:ext cx="158" cy="83"/>
            </a:xfrm>
            <a:custGeom>
              <a:avLst/>
              <a:gdLst>
                <a:gd name="T0" fmla="*/ 20 w 316"/>
                <a:gd name="T1" fmla="*/ 1 h 166"/>
                <a:gd name="T2" fmla="*/ 26 w 316"/>
                <a:gd name="T3" fmla="*/ 21 h 166"/>
                <a:gd name="T4" fmla="*/ 40 w 316"/>
                <a:gd name="T5" fmla="*/ 5 h 166"/>
                <a:gd name="T6" fmla="*/ 38 w 316"/>
                <a:gd name="T7" fmla="*/ 3 h 166"/>
                <a:gd name="T8" fmla="*/ 35 w 316"/>
                <a:gd name="T9" fmla="*/ 3 h 166"/>
                <a:gd name="T10" fmla="*/ 33 w 316"/>
                <a:gd name="T11" fmla="*/ 1 h 166"/>
                <a:gd name="T12" fmla="*/ 30 w 316"/>
                <a:gd name="T13" fmla="*/ 1 h 166"/>
                <a:gd name="T14" fmla="*/ 27 w 316"/>
                <a:gd name="T15" fmla="*/ 1 h 166"/>
                <a:gd name="T16" fmla="*/ 25 w 316"/>
                <a:gd name="T17" fmla="*/ 1 h 166"/>
                <a:gd name="T18" fmla="*/ 22 w 316"/>
                <a:gd name="T19" fmla="*/ 1 h 166"/>
                <a:gd name="T20" fmla="*/ 20 w 316"/>
                <a:gd name="T21" fmla="*/ 0 h 166"/>
                <a:gd name="T22" fmla="*/ 18 w 316"/>
                <a:gd name="T23" fmla="*/ 1 h 166"/>
                <a:gd name="T24" fmla="*/ 14 w 316"/>
                <a:gd name="T25" fmla="*/ 1 h 166"/>
                <a:gd name="T26" fmla="*/ 12 w 316"/>
                <a:gd name="T27" fmla="*/ 1 h 166"/>
                <a:gd name="T28" fmla="*/ 10 w 316"/>
                <a:gd name="T29" fmla="*/ 1 h 166"/>
                <a:gd name="T30" fmla="*/ 7 w 316"/>
                <a:gd name="T31" fmla="*/ 1 h 166"/>
                <a:gd name="T32" fmla="*/ 5 w 316"/>
                <a:gd name="T33" fmla="*/ 3 h 166"/>
                <a:gd name="T34" fmla="*/ 2 w 316"/>
                <a:gd name="T35" fmla="*/ 3 h 166"/>
                <a:gd name="T36" fmla="*/ 0 w 316"/>
                <a:gd name="T37" fmla="*/ 5 h 166"/>
                <a:gd name="T38" fmla="*/ 13 w 316"/>
                <a:gd name="T39" fmla="*/ 21 h 166"/>
                <a:gd name="T40" fmla="*/ 20 w 316"/>
                <a:gd name="T41" fmla="*/ 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6"/>
                <a:gd name="T64" fmla="*/ 0 h 166"/>
                <a:gd name="T65" fmla="*/ 316 w 316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6" h="166">
                  <a:moveTo>
                    <a:pt x="164" y="6"/>
                  </a:moveTo>
                  <a:lnTo>
                    <a:pt x="215" y="165"/>
                  </a:lnTo>
                  <a:lnTo>
                    <a:pt x="316" y="36"/>
                  </a:lnTo>
                  <a:lnTo>
                    <a:pt x="298" y="28"/>
                  </a:lnTo>
                  <a:lnTo>
                    <a:pt x="279" y="21"/>
                  </a:lnTo>
                  <a:lnTo>
                    <a:pt x="260" y="14"/>
                  </a:lnTo>
                  <a:lnTo>
                    <a:pt x="241" y="10"/>
                  </a:lnTo>
                  <a:lnTo>
                    <a:pt x="222" y="6"/>
                  </a:lnTo>
                  <a:lnTo>
                    <a:pt x="201" y="3"/>
                  </a:lnTo>
                  <a:lnTo>
                    <a:pt x="181" y="2"/>
                  </a:lnTo>
                  <a:lnTo>
                    <a:pt x="161" y="0"/>
                  </a:lnTo>
                  <a:lnTo>
                    <a:pt x="140" y="2"/>
                  </a:lnTo>
                  <a:lnTo>
                    <a:pt x="119" y="3"/>
                  </a:lnTo>
                  <a:lnTo>
                    <a:pt x="98" y="6"/>
                  </a:lnTo>
                  <a:lnTo>
                    <a:pt x="78" y="11"/>
                  </a:lnTo>
                  <a:lnTo>
                    <a:pt x="58" y="15"/>
                  </a:lnTo>
                  <a:lnTo>
                    <a:pt x="39" y="22"/>
                  </a:lnTo>
                  <a:lnTo>
                    <a:pt x="19" y="30"/>
                  </a:lnTo>
                  <a:lnTo>
                    <a:pt x="0" y="38"/>
                  </a:lnTo>
                  <a:lnTo>
                    <a:pt x="105" y="166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1" name="Freeform 181"/>
            <p:cNvSpPr>
              <a:spLocks/>
            </p:cNvSpPr>
            <p:nvPr/>
          </p:nvSpPr>
          <p:spPr bwMode="auto">
            <a:xfrm>
              <a:off x="4253" y="1879"/>
              <a:ext cx="23" cy="22"/>
            </a:xfrm>
            <a:custGeom>
              <a:avLst/>
              <a:gdLst>
                <a:gd name="T0" fmla="*/ 3 w 46"/>
                <a:gd name="T1" fmla="*/ 5 h 45"/>
                <a:gd name="T2" fmla="*/ 4 w 46"/>
                <a:gd name="T3" fmla="*/ 5 h 45"/>
                <a:gd name="T4" fmla="*/ 5 w 46"/>
                <a:gd name="T5" fmla="*/ 4 h 45"/>
                <a:gd name="T6" fmla="*/ 6 w 46"/>
                <a:gd name="T7" fmla="*/ 4 h 45"/>
                <a:gd name="T8" fmla="*/ 6 w 46"/>
                <a:gd name="T9" fmla="*/ 2 h 45"/>
                <a:gd name="T10" fmla="*/ 6 w 46"/>
                <a:gd name="T11" fmla="*/ 1 h 45"/>
                <a:gd name="T12" fmla="*/ 5 w 46"/>
                <a:gd name="T13" fmla="*/ 0 h 45"/>
                <a:gd name="T14" fmla="*/ 4 w 46"/>
                <a:gd name="T15" fmla="*/ 0 h 45"/>
                <a:gd name="T16" fmla="*/ 3 w 46"/>
                <a:gd name="T17" fmla="*/ 0 h 45"/>
                <a:gd name="T18" fmla="*/ 1 w 46"/>
                <a:gd name="T19" fmla="*/ 0 h 45"/>
                <a:gd name="T20" fmla="*/ 1 w 46"/>
                <a:gd name="T21" fmla="*/ 0 h 45"/>
                <a:gd name="T22" fmla="*/ 1 w 46"/>
                <a:gd name="T23" fmla="*/ 1 h 45"/>
                <a:gd name="T24" fmla="*/ 0 w 46"/>
                <a:gd name="T25" fmla="*/ 2 h 45"/>
                <a:gd name="T26" fmla="*/ 1 w 46"/>
                <a:gd name="T27" fmla="*/ 4 h 45"/>
                <a:gd name="T28" fmla="*/ 1 w 46"/>
                <a:gd name="T29" fmla="*/ 4 h 45"/>
                <a:gd name="T30" fmla="*/ 1 w 46"/>
                <a:gd name="T31" fmla="*/ 5 h 45"/>
                <a:gd name="T32" fmla="*/ 3 w 46"/>
                <a:gd name="T33" fmla="*/ 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5"/>
                <a:gd name="T53" fmla="*/ 46 w 46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5">
                  <a:moveTo>
                    <a:pt x="23" y="45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2" name="Freeform 182"/>
            <p:cNvSpPr>
              <a:spLocks/>
            </p:cNvSpPr>
            <p:nvPr/>
          </p:nvSpPr>
          <p:spPr bwMode="auto">
            <a:xfrm>
              <a:off x="4253" y="1935"/>
              <a:ext cx="23" cy="23"/>
            </a:xfrm>
            <a:custGeom>
              <a:avLst/>
              <a:gdLst>
                <a:gd name="T0" fmla="*/ 3 w 46"/>
                <a:gd name="T1" fmla="*/ 6 h 46"/>
                <a:gd name="T2" fmla="*/ 4 w 46"/>
                <a:gd name="T3" fmla="*/ 6 h 46"/>
                <a:gd name="T4" fmla="*/ 5 w 46"/>
                <a:gd name="T5" fmla="*/ 5 h 46"/>
                <a:gd name="T6" fmla="*/ 6 w 46"/>
                <a:gd name="T7" fmla="*/ 4 h 46"/>
                <a:gd name="T8" fmla="*/ 6 w 46"/>
                <a:gd name="T9" fmla="*/ 3 h 46"/>
                <a:gd name="T10" fmla="*/ 6 w 46"/>
                <a:gd name="T11" fmla="*/ 1 h 46"/>
                <a:gd name="T12" fmla="*/ 5 w 46"/>
                <a:gd name="T13" fmla="*/ 1 h 46"/>
                <a:gd name="T14" fmla="*/ 4 w 46"/>
                <a:gd name="T15" fmla="*/ 1 h 46"/>
                <a:gd name="T16" fmla="*/ 3 w 46"/>
                <a:gd name="T17" fmla="*/ 0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1 h 46"/>
                <a:gd name="T24" fmla="*/ 0 w 46"/>
                <a:gd name="T25" fmla="*/ 3 h 46"/>
                <a:gd name="T26" fmla="*/ 1 w 46"/>
                <a:gd name="T27" fmla="*/ 4 h 46"/>
                <a:gd name="T28" fmla="*/ 1 w 46"/>
                <a:gd name="T29" fmla="*/ 5 h 46"/>
                <a:gd name="T30" fmla="*/ 1 w 46"/>
                <a:gd name="T31" fmla="*/ 6 h 46"/>
                <a:gd name="T32" fmla="*/ 3 w 46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3" name="Freeform 183"/>
            <p:cNvSpPr>
              <a:spLocks/>
            </p:cNvSpPr>
            <p:nvPr/>
          </p:nvSpPr>
          <p:spPr bwMode="auto">
            <a:xfrm>
              <a:off x="4223" y="1567"/>
              <a:ext cx="91" cy="31"/>
            </a:xfrm>
            <a:custGeom>
              <a:avLst/>
              <a:gdLst>
                <a:gd name="T0" fmla="*/ 0 w 182"/>
                <a:gd name="T1" fmla="*/ 4 h 62"/>
                <a:gd name="T2" fmla="*/ 1 w 182"/>
                <a:gd name="T3" fmla="*/ 5 h 62"/>
                <a:gd name="T4" fmla="*/ 3 w 182"/>
                <a:gd name="T5" fmla="*/ 6 h 62"/>
                <a:gd name="T6" fmla="*/ 3 w 182"/>
                <a:gd name="T7" fmla="*/ 7 h 62"/>
                <a:gd name="T8" fmla="*/ 6 w 182"/>
                <a:gd name="T9" fmla="*/ 7 h 62"/>
                <a:gd name="T10" fmla="*/ 6 w 182"/>
                <a:gd name="T11" fmla="*/ 8 h 62"/>
                <a:gd name="T12" fmla="*/ 9 w 182"/>
                <a:gd name="T13" fmla="*/ 8 h 62"/>
                <a:gd name="T14" fmla="*/ 10 w 182"/>
                <a:gd name="T15" fmla="*/ 8 h 62"/>
                <a:gd name="T16" fmla="*/ 11 w 182"/>
                <a:gd name="T17" fmla="*/ 8 h 62"/>
                <a:gd name="T18" fmla="*/ 13 w 182"/>
                <a:gd name="T19" fmla="*/ 8 h 62"/>
                <a:gd name="T20" fmla="*/ 14 w 182"/>
                <a:gd name="T21" fmla="*/ 8 h 62"/>
                <a:gd name="T22" fmla="*/ 16 w 182"/>
                <a:gd name="T23" fmla="*/ 8 h 62"/>
                <a:gd name="T24" fmla="*/ 18 w 182"/>
                <a:gd name="T25" fmla="*/ 7 h 62"/>
                <a:gd name="T26" fmla="*/ 19 w 182"/>
                <a:gd name="T27" fmla="*/ 7 h 62"/>
                <a:gd name="T28" fmla="*/ 21 w 182"/>
                <a:gd name="T29" fmla="*/ 6 h 62"/>
                <a:gd name="T30" fmla="*/ 22 w 182"/>
                <a:gd name="T31" fmla="*/ 5 h 62"/>
                <a:gd name="T32" fmla="*/ 23 w 182"/>
                <a:gd name="T33" fmla="*/ 4 h 62"/>
                <a:gd name="T34" fmla="*/ 20 w 182"/>
                <a:gd name="T35" fmla="*/ 0 h 62"/>
                <a:gd name="T36" fmla="*/ 19 w 182"/>
                <a:gd name="T37" fmla="*/ 1 h 62"/>
                <a:gd name="T38" fmla="*/ 18 w 182"/>
                <a:gd name="T39" fmla="*/ 2 h 62"/>
                <a:gd name="T40" fmla="*/ 17 w 182"/>
                <a:gd name="T41" fmla="*/ 2 h 62"/>
                <a:gd name="T42" fmla="*/ 15 w 182"/>
                <a:gd name="T43" fmla="*/ 2 h 62"/>
                <a:gd name="T44" fmla="*/ 14 w 182"/>
                <a:gd name="T45" fmla="*/ 3 h 62"/>
                <a:gd name="T46" fmla="*/ 13 w 182"/>
                <a:gd name="T47" fmla="*/ 3 h 62"/>
                <a:gd name="T48" fmla="*/ 12 w 182"/>
                <a:gd name="T49" fmla="*/ 3 h 62"/>
                <a:gd name="T50" fmla="*/ 11 w 182"/>
                <a:gd name="T51" fmla="*/ 3 h 62"/>
                <a:gd name="T52" fmla="*/ 11 w 182"/>
                <a:gd name="T53" fmla="*/ 3 h 62"/>
                <a:gd name="T54" fmla="*/ 10 w 182"/>
                <a:gd name="T55" fmla="*/ 3 h 62"/>
                <a:gd name="T56" fmla="*/ 9 w 182"/>
                <a:gd name="T57" fmla="*/ 3 h 62"/>
                <a:gd name="T58" fmla="*/ 7 w 182"/>
                <a:gd name="T59" fmla="*/ 2 h 62"/>
                <a:gd name="T60" fmla="*/ 6 w 182"/>
                <a:gd name="T61" fmla="*/ 2 h 62"/>
                <a:gd name="T62" fmla="*/ 5 w 182"/>
                <a:gd name="T63" fmla="*/ 2 h 62"/>
                <a:gd name="T64" fmla="*/ 5 w 182"/>
                <a:gd name="T65" fmla="*/ 1 h 62"/>
                <a:gd name="T66" fmla="*/ 3 w 182"/>
                <a:gd name="T67" fmla="*/ 0 h 62"/>
                <a:gd name="T68" fmla="*/ 0 w 182"/>
                <a:gd name="T69" fmla="*/ 4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62"/>
                <a:gd name="T107" fmla="*/ 182 w 182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62">
                  <a:moveTo>
                    <a:pt x="0" y="32"/>
                  </a:moveTo>
                  <a:lnTo>
                    <a:pt x="11" y="39"/>
                  </a:lnTo>
                  <a:lnTo>
                    <a:pt x="21" y="44"/>
                  </a:lnTo>
                  <a:lnTo>
                    <a:pt x="31" y="50"/>
                  </a:lnTo>
                  <a:lnTo>
                    <a:pt x="43" y="54"/>
                  </a:lnTo>
                  <a:lnTo>
                    <a:pt x="54" y="57"/>
                  </a:lnTo>
                  <a:lnTo>
                    <a:pt x="67" y="59"/>
                  </a:lnTo>
                  <a:lnTo>
                    <a:pt x="79" y="62"/>
                  </a:lnTo>
                  <a:lnTo>
                    <a:pt x="91" y="62"/>
                  </a:lnTo>
                  <a:lnTo>
                    <a:pt x="104" y="62"/>
                  </a:lnTo>
                  <a:lnTo>
                    <a:pt x="115" y="59"/>
                  </a:lnTo>
                  <a:lnTo>
                    <a:pt x="128" y="57"/>
                  </a:lnTo>
                  <a:lnTo>
                    <a:pt x="140" y="54"/>
                  </a:lnTo>
                  <a:lnTo>
                    <a:pt x="151" y="50"/>
                  </a:lnTo>
                  <a:lnTo>
                    <a:pt x="162" y="44"/>
                  </a:lnTo>
                  <a:lnTo>
                    <a:pt x="172" y="39"/>
                  </a:lnTo>
                  <a:lnTo>
                    <a:pt x="182" y="32"/>
                  </a:lnTo>
                  <a:lnTo>
                    <a:pt x="158" y="0"/>
                  </a:lnTo>
                  <a:lnTo>
                    <a:pt x="150" y="5"/>
                  </a:lnTo>
                  <a:lnTo>
                    <a:pt x="143" y="9"/>
                  </a:lnTo>
                  <a:lnTo>
                    <a:pt x="135" y="13"/>
                  </a:lnTo>
                  <a:lnTo>
                    <a:pt x="127" y="16"/>
                  </a:lnTo>
                  <a:lnTo>
                    <a:pt x="118" y="18"/>
                  </a:lnTo>
                  <a:lnTo>
                    <a:pt x="110" y="20"/>
                  </a:lnTo>
                  <a:lnTo>
                    <a:pt x="101" y="21"/>
                  </a:lnTo>
                  <a:lnTo>
                    <a:pt x="91" y="21"/>
                  </a:lnTo>
                  <a:lnTo>
                    <a:pt x="82" y="21"/>
                  </a:lnTo>
                  <a:lnTo>
                    <a:pt x="73" y="20"/>
                  </a:lnTo>
                  <a:lnTo>
                    <a:pt x="65" y="18"/>
                  </a:lnTo>
                  <a:lnTo>
                    <a:pt x="57" y="16"/>
                  </a:lnTo>
                  <a:lnTo>
                    <a:pt x="48" y="13"/>
                  </a:lnTo>
                  <a:lnTo>
                    <a:pt x="39" y="9"/>
                  </a:lnTo>
                  <a:lnTo>
                    <a:pt x="33" y="5"/>
                  </a:lnTo>
                  <a:lnTo>
                    <a:pt x="2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4" name="Rectangle 184"/>
            <p:cNvSpPr>
              <a:spLocks noChangeArrowheads="1"/>
            </p:cNvSpPr>
            <p:nvPr/>
          </p:nvSpPr>
          <p:spPr bwMode="auto">
            <a:xfrm>
              <a:off x="4133" y="1847"/>
              <a:ext cx="85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5" name="Freeform 185"/>
            <p:cNvSpPr>
              <a:spLocks/>
            </p:cNvSpPr>
            <p:nvPr/>
          </p:nvSpPr>
          <p:spPr bwMode="auto">
            <a:xfrm>
              <a:off x="4221" y="1508"/>
              <a:ext cx="23" cy="23"/>
            </a:xfrm>
            <a:custGeom>
              <a:avLst/>
              <a:gdLst>
                <a:gd name="T0" fmla="*/ 3 w 46"/>
                <a:gd name="T1" fmla="*/ 6 h 46"/>
                <a:gd name="T2" fmla="*/ 4 w 46"/>
                <a:gd name="T3" fmla="*/ 6 h 46"/>
                <a:gd name="T4" fmla="*/ 5 w 46"/>
                <a:gd name="T5" fmla="*/ 5 h 46"/>
                <a:gd name="T6" fmla="*/ 6 w 46"/>
                <a:gd name="T7" fmla="*/ 4 h 46"/>
                <a:gd name="T8" fmla="*/ 6 w 46"/>
                <a:gd name="T9" fmla="*/ 3 h 46"/>
                <a:gd name="T10" fmla="*/ 6 w 46"/>
                <a:gd name="T11" fmla="*/ 1 h 46"/>
                <a:gd name="T12" fmla="*/ 5 w 46"/>
                <a:gd name="T13" fmla="*/ 1 h 46"/>
                <a:gd name="T14" fmla="*/ 4 w 46"/>
                <a:gd name="T15" fmla="*/ 1 h 46"/>
                <a:gd name="T16" fmla="*/ 3 w 46"/>
                <a:gd name="T17" fmla="*/ 0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1 h 46"/>
                <a:gd name="T24" fmla="*/ 0 w 46"/>
                <a:gd name="T25" fmla="*/ 3 h 46"/>
                <a:gd name="T26" fmla="*/ 1 w 46"/>
                <a:gd name="T27" fmla="*/ 4 h 46"/>
                <a:gd name="T28" fmla="*/ 1 w 46"/>
                <a:gd name="T29" fmla="*/ 5 h 46"/>
                <a:gd name="T30" fmla="*/ 1 w 46"/>
                <a:gd name="T31" fmla="*/ 6 h 46"/>
                <a:gd name="T32" fmla="*/ 3 w 46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16" name="Freeform 186"/>
            <p:cNvSpPr>
              <a:spLocks/>
            </p:cNvSpPr>
            <p:nvPr/>
          </p:nvSpPr>
          <p:spPr bwMode="auto">
            <a:xfrm>
              <a:off x="4280" y="1508"/>
              <a:ext cx="23" cy="23"/>
            </a:xfrm>
            <a:custGeom>
              <a:avLst/>
              <a:gdLst>
                <a:gd name="T0" fmla="*/ 3 w 46"/>
                <a:gd name="T1" fmla="*/ 6 h 46"/>
                <a:gd name="T2" fmla="*/ 4 w 46"/>
                <a:gd name="T3" fmla="*/ 6 h 46"/>
                <a:gd name="T4" fmla="*/ 5 w 46"/>
                <a:gd name="T5" fmla="*/ 5 h 46"/>
                <a:gd name="T6" fmla="*/ 6 w 46"/>
                <a:gd name="T7" fmla="*/ 4 h 46"/>
                <a:gd name="T8" fmla="*/ 6 w 46"/>
                <a:gd name="T9" fmla="*/ 3 h 46"/>
                <a:gd name="T10" fmla="*/ 6 w 46"/>
                <a:gd name="T11" fmla="*/ 1 h 46"/>
                <a:gd name="T12" fmla="*/ 5 w 46"/>
                <a:gd name="T13" fmla="*/ 1 h 46"/>
                <a:gd name="T14" fmla="*/ 4 w 46"/>
                <a:gd name="T15" fmla="*/ 1 h 46"/>
                <a:gd name="T16" fmla="*/ 3 w 46"/>
                <a:gd name="T17" fmla="*/ 0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1 h 46"/>
                <a:gd name="T24" fmla="*/ 0 w 46"/>
                <a:gd name="T25" fmla="*/ 3 h 46"/>
                <a:gd name="T26" fmla="*/ 1 w 46"/>
                <a:gd name="T27" fmla="*/ 4 h 46"/>
                <a:gd name="T28" fmla="*/ 1 w 46"/>
                <a:gd name="T29" fmla="*/ 5 h 46"/>
                <a:gd name="T30" fmla="*/ 1 w 46"/>
                <a:gd name="T31" fmla="*/ 6 h 46"/>
                <a:gd name="T32" fmla="*/ 3 w 46"/>
                <a:gd name="T33" fmla="*/ 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3117" name="Group 187"/>
            <p:cNvGrpSpPr>
              <a:grpSpLocks/>
            </p:cNvGrpSpPr>
            <p:nvPr/>
          </p:nvGrpSpPr>
          <p:grpSpPr bwMode="auto">
            <a:xfrm>
              <a:off x="4312" y="1552"/>
              <a:ext cx="480" cy="368"/>
              <a:chOff x="2400" y="2736"/>
              <a:chExt cx="1027" cy="848"/>
            </a:xfrm>
          </p:grpSpPr>
          <p:sp>
            <p:nvSpPr>
              <p:cNvPr id="43118" name="Rectangle 188"/>
              <p:cNvSpPr>
                <a:spLocks noChangeArrowheads="1"/>
              </p:cNvSpPr>
              <p:nvPr/>
            </p:nvSpPr>
            <p:spPr bwMode="auto">
              <a:xfrm>
                <a:off x="3272" y="2853"/>
                <a:ext cx="40" cy="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19" name="Rectangle 189"/>
              <p:cNvSpPr>
                <a:spLocks noChangeArrowheads="1"/>
              </p:cNvSpPr>
              <p:nvPr/>
            </p:nvSpPr>
            <p:spPr bwMode="auto">
              <a:xfrm>
                <a:off x="3339" y="2853"/>
                <a:ext cx="33" cy="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0" name="Rectangle 190"/>
              <p:cNvSpPr>
                <a:spLocks noChangeArrowheads="1"/>
              </p:cNvSpPr>
              <p:nvPr/>
            </p:nvSpPr>
            <p:spPr bwMode="auto">
              <a:xfrm>
                <a:off x="3399" y="2853"/>
                <a:ext cx="28" cy="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1" name="Rectangle 191"/>
              <p:cNvSpPr>
                <a:spLocks noChangeArrowheads="1"/>
              </p:cNvSpPr>
              <p:nvPr/>
            </p:nvSpPr>
            <p:spPr bwMode="auto">
              <a:xfrm>
                <a:off x="2437" y="3083"/>
                <a:ext cx="761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2" name="Freeform 192"/>
              <p:cNvSpPr>
                <a:spLocks/>
              </p:cNvSpPr>
              <p:nvPr/>
            </p:nvSpPr>
            <p:spPr bwMode="auto">
              <a:xfrm>
                <a:off x="2400" y="2736"/>
                <a:ext cx="878" cy="848"/>
              </a:xfrm>
              <a:custGeom>
                <a:avLst/>
                <a:gdLst>
                  <a:gd name="T0" fmla="*/ 219 w 1757"/>
                  <a:gd name="T1" fmla="*/ 132 h 1697"/>
                  <a:gd name="T2" fmla="*/ 187 w 1757"/>
                  <a:gd name="T3" fmla="*/ 7 h 1697"/>
                  <a:gd name="T4" fmla="*/ 186 w 1757"/>
                  <a:gd name="T5" fmla="*/ 5 h 1697"/>
                  <a:gd name="T6" fmla="*/ 185 w 1757"/>
                  <a:gd name="T7" fmla="*/ 4 h 1697"/>
                  <a:gd name="T8" fmla="*/ 184 w 1757"/>
                  <a:gd name="T9" fmla="*/ 2 h 1697"/>
                  <a:gd name="T10" fmla="*/ 182 w 1757"/>
                  <a:gd name="T11" fmla="*/ 1 h 1697"/>
                  <a:gd name="T12" fmla="*/ 181 w 1757"/>
                  <a:gd name="T13" fmla="*/ 0 h 1697"/>
                  <a:gd name="T14" fmla="*/ 179 w 1757"/>
                  <a:gd name="T15" fmla="*/ 0 h 1697"/>
                  <a:gd name="T16" fmla="*/ 177 w 1757"/>
                  <a:gd name="T17" fmla="*/ 0 h 1697"/>
                  <a:gd name="T18" fmla="*/ 175 w 1757"/>
                  <a:gd name="T19" fmla="*/ 0 h 1697"/>
                  <a:gd name="T20" fmla="*/ 86 w 1757"/>
                  <a:gd name="T21" fmla="*/ 22 h 1697"/>
                  <a:gd name="T22" fmla="*/ 7 w 1757"/>
                  <a:gd name="T23" fmla="*/ 43 h 1697"/>
                  <a:gd name="T24" fmla="*/ 6 w 1757"/>
                  <a:gd name="T25" fmla="*/ 43 h 1697"/>
                  <a:gd name="T26" fmla="*/ 5 w 1757"/>
                  <a:gd name="T27" fmla="*/ 43 h 1697"/>
                  <a:gd name="T28" fmla="*/ 5 w 1757"/>
                  <a:gd name="T29" fmla="*/ 44 h 1697"/>
                  <a:gd name="T30" fmla="*/ 4 w 1757"/>
                  <a:gd name="T31" fmla="*/ 44 h 1697"/>
                  <a:gd name="T32" fmla="*/ 3 w 1757"/>
                  <a:gd name="T33" fmla="*/ 45 h 1697"/>
                  <a:gd name="T34" fmla="*/ 2 w 1757"/>
                  <a:gd name="T35" fmla="*/ 46 h 1697"/>
                  <a:gd name="T36" fmla="*/ 2 w 1757"/>
                  <a:gd name="T37" fmla="*/ 46 h 1697"/>
                  <a:gd name="T38" fmla="*/ 1 w 1757"/>
                  <a:gd name="T39" fmla="*/ 47 h 1697"/>
                  <a:gd name="T40" fmla="*/ 0 w 1757"/>
                  <a:gd name="T41" fmla="*/ 49 h 1697"/>
                  <a:gd name="T42" fmla="*/ 0 w 1757"/>
                  <a:gd name="T43" fmla="*/ 51 h 1697"/>
                  <a:gd name="T44" fmla="*/ 0 w 1757"/>
                  <a:gd name="T45" fmla="*/ 53 h 1697"/>
                  <a:gd name="T46" fmla="*/ 0 w 1757"/>
                  <a:gd name="T47" fmla="*/ 55 h 1697"/>
                  <a:gd name="T48" fmla="*/ 31 w 1757"/>
                  <a:gd name="T49" fmla="*/ 180 h 1697"/>
                  <a:gd name="T50" fmla="*/ 32 w 1757"/>
                  <a:gd name="T51" fmla="*/ 182 h 1697"/>
                  <a:gd name="T52" fmla="*/ 33 w 1757"/>
                  <a:gd name="T53" fmla="*/ 183 h 1697"/>
                  <a:gd name="T54" fmla="*/ 35 w 1757"/>
                  <a:gd name="T55" fmla="*/ 185 h 1697"/>
                  <a:gd name="T56" fmla="*/ 36 w 1757"/>
                  <a:gd name="T57" fmla="*/ 186 h 1697"/>
                  <a:gd name="T58" fmla="*/ 37 w 1757"/>
                  <a:gd name="T59" fmla="*/ 186 h 1697"/>
                  <a:gd name="T60" fmla="*/ 38 w 1757"/>
                  <a:gd name="T61" fmla="*/ 187 h 1697"/>
                  <a:gd name="T62" fmla="*/ 39 w 1757"/>
                  <a:gd name="T63" fmla="*/ 187 h 1697"/>
                  <a:gd name="T64" fmla="*/ 40 w 1757"/>
                  <a:gd name="T65" fmla="*/ 187 h 1697"/>
                  <a:gd name="T66" fmla="*/ 41 w 1757"/>
                  <a:gd name="T67" fmla="*/ 187 h 1697"/>
                  <a:gd name="T68" fmla="*/ 42 w 1757"/>
                  <a:gd name="T69" fmla="*/ 187 h 1697"/>
                  <a:gd name="T70" fmla="*/ 43 w 1757"/>
                  <a:gd name="T71" fmla="*/ 187 h 1697"/>
                  <a:gd name="T72" fmla="*/ 44 w 1757"/>
                  <a:gd name="T73" fmla="*/ 187 h 1697"/>
                  <a:gd name="T74" fmla="*/ 123 w 1757"/>
                  <a:gd name="T75" fmla="*/ 167 h 1697"/>
                  <a:gd name="T76" fmla="*/ 123 w 1757"/>
                  <a:gd name="T77" fmla="*/ 167 h 1697"/>
                  <a:gd name="T78" fmla="*/ 126 w 1757"/>
                  <a:gd name="T79" fmla="*/ 166 h 1697"/>
                  <a:gd name="T80" fmla="*/ 126 w 1757"/>
                  <a:gd name="T81" fmla="*/ 166 h 1697"/>
                  <a:gd name="T82" fmla="*/ 126 w 1757"/>
                  <a:gd name="T83" fmla="*/ 166 h 1697"/>
                  <a:gd name="T84" fmla="*/ 135 w 1757"/>
                  <a:gd name="T85" fmla="*/ 164 h 1697"/>
                  <a:gd name="T86" fmla="*/ 119 w 1757"/>
                  <a:gd name="T87" fmla="*/ 204 h 1697"/>
                  <a:gd name="T88" fmla="*/ 142 w 1757"/>
                  <a:gd name="T89" fmla="*/ 212 h 1697"/>
                  <a:gd name="T90" fmla="*/ 157 w 1757"/>
                  <a:gd name="T91" fmla="*/ 159 h 1697"/>
                  <a:gd name="T92" fmla="*/ 211 w 1757"/>
                  <a:gd name="T93" fmla="*/ 145 h 1697"/>
                  <a:gd name="T94" fmla="*/ 213 w 1757"/>
                  <a:gd name="T95" fmla="*/ 144 h 1697"/>
                  <a:gd name="T96" fmla="*/ 215 w 1757"/>
                  <a:gd name="T97" fmla="*/ 143 h 1697"/>
                  <a:gd name="T98" fmla="*/ 216 w 1757"/>
                  <a:gd name="T99" fmla="*/ 141 h 1697"/>
                  <a:gd name="T100" fmla="*/ 218 w 1757"/>
                  <a:gd name="T101" fmla="*/ 140 h 1697"/>
                  <a:gd name="T102" fmla="*/ 218 w 1757"/>
                  <a:gd name="T103" fmla="*/ 138 h 1697"/>
                  <a:gd name="T104" fmla="*/ 219 w 1757"/>
                  <a:gd name="T105" fmla="*/ 136 h 1697"/>
                  <a:gd name="T106" fmla="*/ 219 w 1757"/>
                  <a:gd name="T107" fmla="*/ 134 h 1697"/>
                  <a:gd name="T108" fmla="*/ 219 w 1757"/>
                  <a:gd name="T109" fmla="*/ 132 h 169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57"/>
                  <a:gd name="T166" fmla="*/ 0 h 1697"/>
                  <a:gd name="T167" fmla="*/ 1757 w 1757"/>
                  <a:gd name="T168" fmla="*/ 1697 h 169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57" h="1697">
                    <a:moveTo>
                      <a:pt x="1754" y="1060"/>
                    </a:moveTo>
                    <a:lnTo>
                      <a:pt x="1499" y="62"/>
                    </a:lnTo>
                    <a:lnTo>
                      <a:pt x="1492" y="47"/>
                    </a:lnTo>
                    <a:lnTo>
                      <a:pt x="1485" y="33"/>
                    </a:lnTo>
                    <a:lnTo>
                      <a:pt x="1474" y="22"/>
                    </a:lnTo>
                    <a:lnTo>
                      <a:pt x="1462" y="13"/>
                    </a:lnTo>
                    <a:lnTo>
                      <a:pt x="1448" y="7"/>
                    </a:lnTo>
                    <a:lnTo>
                      <a:pt x="1433" y="2"/>
                    </a:lnTo>
                    <a:lnTo>
                      <a:pt x="1417" y="0"/>
                    </a:lnTo>
                    <a:lnTo>
                      <a:pt x="1400" y="4"/>
                    </a:lnTo>
                    <a:lnTo>
                      <a:pt x="692" y="183"/>
                    </a:lnTo>
                    <a:lnTo>
                      <a:pt x="62" y="344"/>
                    </a:lnTo>
                    <a:lnTo>
                      <a:pt x="54" y="346"/>
                    </a:lnTo>
                    <a:lnTo>
                      <a:pt x="46" y="349"/>
                    </a:lnTo>
                    <a:lnTo>
                      <a:pt x="40" y="354"/>
                    </a:lnTo>
                    <a:lnTo>
                      <a:pt x="33" y="358"/>
                    </a:lnTo>
                    <a:lnTo>
                      <a:pt x="26" y="363"/>
                    </a:lnTo>
                    <a:lnTo>
                      <a:pt x="22" y="369"/>
                    </a:lnTo>
                    <a:lnTo>
                      <a:pt x="16" y="375"/>
                    </a:lnTo>
                    <a:lnTo>
                      <a:pt x="11" y="381"/>
                    </a:lnTo>
                    <a:lnTo>
                      <a:pt x="5" y="395"/>
                    </a:lnTo>
                    <a:lnTo>
                      <a:pt x="0" y="410"/>
                    </a:lnTo>
                    <a:lnTo>
                      <a:pt x="0" y="427"/>
                    </a:lnTo>
                    <a:lnTo>
                      <a:pt x="3" y="443"/>
                    </a:lnTo>
                    <a:lnTo>
                      <a:pt x="255" y="1441"/>
                    </a:lnTo>
                    <a:lnTo>
                      <a:pt x="261" y="1456"/>
                    </a:lnTo>
                    <a:lnTo>
                      <a:pt x="269" y="1470"/>
                    </a:lnTo>
                    <a:lnTo>
                      <a:pt x="280" y="1482"/>
                    </a:lnTo>
                    <a:lnTo>
                      <a:pt x="292" y="1491"/>
                    </a:lnTo>
                    <a:lnTo>
                      <a:pt x="300" y="1494"/>
                    </a:lnTo>
                    <a:lnTo>
                      <a:pt x="306" y="1497"/>
                    </a:lnTo>
                    <a:lnTo>
                      <a:pt x="315" y="1500"/>
                    </a:lnTo>
                    <a:lnTo>
                      <a:pt x="323" y="1502"/>
                    </a:lnTo>
                    <a:lnTo>
                      <a:pt x="331" y="1502"/>
                    </a:lnTo>
                    <a:lnTo>
                      <a:pt x="338" y="1502"/>
                    </a:lnTo>
                    <a:lnTo>
                      <a:pt x="346" y="1502"/>
                    </a:lnTo>
                    <a:lnTo>
                      <a:pt x="354" y="1500"/>
                    </a:lnTo>
                    <a:lnTo>
                      <a:pt x="987" y="1339"/>
                    </a:lnTo>
                    <a:lnTo>
                      <a:pt x="1013" y="1333"/>
                    </a:lnTo>
                    <a:lnTo>
                      <a:pt x="1013" y="1332"/>
                    </a:lnTo>
                    <a:lnTo>
                      <a:pt x="1081" y="1315"/>
                    </a:lnTo>
                    <a:lnTo>
                      <a:pt x="956" y="1636"/>
                    </a:lnTo>
                    <a:lnTo>
                      <a:pt x="1141" y="1697"/>
                    </a:lnTo>
                    <a:lnTo>
                      <a:pt x="1259" y="1276"/>
                    </a:lnTo>
                    <a:lnTo>
                      <a:pt x="1695" y="1160"/>
                    </a:lnTo>
                    <a:lnTo>
                      <a:pt x="1711" y="1153"/>
                    </a:lnTo>
                    <a:lnTo>
                      <a:pt x="1724" y="1146"/>
                    </a:lnTo>
                    <a:lnTo>
                      <a:pt x="1735" y="1135"/>
                    </a:lnTo>
                    <a:lnTo>
                      <a:pt x="1744" y="1121"/>
                    </a:lnTo>
                    <a:lnTo>
                      <a:pt x="1751" y="1107"/>
                    </a:lnTo>
                    <a:lnTo>
                      <a:pt x="1755" y="1092"/>
                    </a:lnTo>
                    <a:lnTo>
                      <a:pt x="1757" y="1077"/>
                    </a:lnTo>
                    <a:lnTo>
                      <a:pt x="1754" y="10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3" name="Freeform 193"/>
              <p:cNvSpPr>
                <a:spLocks/>
              </p:cNvSpPr>
              <p:nvPr/>
            </p:nvSpPr>
            <p:spPr bwMode="auto">
              <a:xfrm>
                <a:off x="2427" y="2853"/>
                <a:ext cx="459" cy="607"/>
              </a:xfrm>
              <a:custGeom>
                <a:avLst/>
                <a:gdLst>
                  <a:gd name="T0" fmla="*/ 35 w 919"/>
                  <a:gd name="T1" fmla="*/ 152 h 1213"/>
                  <a:gd name="T2" fmla="*/ 35 w 919"/>
                  <a:gd name="T3" fmla="*/ 152 h 1213"/>
                  <a:gd name="T4" fmla="*/ 34 w 919"/>
                  <a:gd name="T5" fmla="*/ 152 h 1213"/>
                  <a:gd name="T6" fmla="*/ 33 w 919"/>
                  <a:gd name="T7" fmla="*/ 152 h 1213"/>
                  <a:gd name="T8" fmla="*/ 33 w 919"/>
                  <a:gd name="T9" fmla="*/ 152 h 1213"/>
                  <a:gd name="T10" fmla="*/ 32 w 919"/>
                  <a:gd name="T11" fmla="*/ 151 h 1213"/>
                  <a:gd name="T12" fmla="*/ 32 w 919"/>
                  <a:gd name="T13" fmla="*/ 151 h 1213"/>
                  <a:gd name="T14" fmla="*/ 31 w 919"/>
                  <a:gd name="T15" fmla="*/ 150 h 1213"/>
                  <a:gd name="T16" fmla="*/ 31 w 919"/>
                  <a:gd name="T17" fmla="*/ 150 h 1213"/>
                  <a:gd name="T18" fmla="*/ 0 w 919"/>
                  <a:gd name="T19" fmla="*/ 25 h 1213"/>
                  <a:gd name="T20" fmla="*/ 0 w 919"/>
                  <a:gd name="T21" fmla="*/ 24 h 1213"/>
                  <a:gd name="T22" fmla="*/ 0 w 919"/>
                  <a:gd name="T23" fmla="*/ 23 h 1213"/>
                  <a:gd name="T24" fmla="*/ 0 w 919"/>
                  <a:gd name="T25" fmla="*/ 23 h 1213"/>
                  <a:gd name="T26" fmla="*/ 0 w 919"/>
                  <a:gd name="T27" fmla="*/ 22 h 1213"/>
                  <a:gd name="T28" fmla="*/ 0 w 919"/>
                  <a:gd name="T29" fmla="*/ 22 h 1213"/>
                  <a:gd name="T30" fmla="*/ 1 w 919"/>
                  <a:gd name="T31" fmla="*/ 21 h 1213"/>
                  <a:gd name="T32" fmla="*/ 1 w 919"/>
                  <a:gd name="T33" fmla="*/ 21 h 1213"/>
                  <a:gd name="T34" fmla="*/ 2 w 919"/>
                  <a:gd name="T35" fmla="*/ 21 h 1213"/>
                  <a:gd name="T36" fmla="*/ 81 w 919"/>
                  <a:gd name="T37" fmla="*/ 0 h 1213"/>
                  <a:gd name="T38" fmla="*/ 86 w 919"/>
                  <a:gd name="T39" fmla="*/ 20 h 1213"/>
                  <a:gd name="T40" fmla="*/ 84 w 919"/>
                  <a:gd name="T41" fmla="*/ 20 h 1213"/>
                  <a:gd name="T42" fmla="*/ 85 w 919"/>
                  <a:gd name="T43" fmla="*/ 26 h 1213"/>
                  <a:gd name="T44" fmla="*/ 87 w 919"/>
                  <a:gd name="T45" fmla="*/ 26 h 1213"/>
                  <a:gd name="T46" fmla="*/ 93 w 919"/>
                  <a:gd name="T47" fmla="*/ 48 h 1213"/>
                  <a:gd name="T48" fmla="*/ 91 w 919"/>
                  <a:gd name="T49" fmla="*/ 49 h 1213"/>
                  <a:gd name="T50" fmla="*/ 93 w 919"/>
                  <a:gd name="T51" fmla="*/ 55 h 1213"/>
                  <a:gd name="T52" fmla="*/ 95 w 919"/>
                  <a:gd name="T53" fmla="*/ 54 h 1213"/>
                  <a:gd name="T54" fmla="*/ 101 w 919"/>
                  <a:gd name="T55" fmla="*/ 78 h 1213"/>
                  <a:gd name="T56" fmla="*/ 99 w 919"/>
                  <a:gd name="T57" fmla="*/ 79 h 1213"/>
                  <a:gd name="T58" fmla="*/ 100 w 919"/>
                  <a:gd name="T59" fmla="*/ 85 h 1213"/>
                  <a:gd name="T60" fmla="*/ 102 w 919"/>
                  <a:gd name="T61" fmla="*/ 85 h 1213"/>
                  <a:gd name="T62" fmla="*/ 108 w 919"/>
                  <a:gd name="T63" fmla="*/ 107 h 1213"/>
                  <a:gd name="T64" fmla="*/ 106 w 919"/>
                  <a:gd name="T65" fmla="*/ 107 h 1213"/>
                  <a:gd name="T66" fmla="*/ 108 w 919"/>
                  <a:gd name="T67" fmla="*/ 114 h 1213"/>
                  <a:gd name="T68" fmla="*/ 110 w 919"/>
                  <a:gd name="T69" fmla="*/ 113 h 1213"/>
                  <a:gd name="T70" fmla="*/ 114 w 919"/>
                  <a:gd name="T71" fmla="*/ 132 h 1213"/>
                  <a:gd name="T72" fmla="*/ 35 w 919"/>
                  <a:gd name="T73" fmla="*/ 152 h 12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19"/>
                  <a:gd name="T112" fmla="*/ 0 h 1213"/>
                  <a:gd name="T113" fmla="*/ 919 w 919"/>
                  <a:gd name="T114" fmla="*/ 1213 h 12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19" h="1213">
                    <a:moveTo>
                      <a:pt x="287" y="1213"/>
                    </a:moveTo>
                    <a:lnTo>
                      <a:pt x="281" y="1213"/>
                    </a:lnTo>
                    <a:lnTo>
                      <a:pt x="277" y="1213"/>
                    </a:lnTo>
                    <a:lnTo>
                      <a:pt x="270" y="1212"/>
                    </a:lnTo>
                    <a:lnTo>
                      <a:pt x="266" y="1210"/>
                    </a:lnTo>
                    <a:lnTo>
                      <a:pt x="261" y="1207"/>
                    </a:lnTo>
                    <a:lnTo>
                      <a:pt x="258" y="1203"/>
                    </a:lnTo>
                    <a:lnTo>
                      <a:pt x="255" y="1198"/>
                    </a:lnTo>
                    <a:lnTo>
                      <a:pt x="254" y="1193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0" y="183"/>
                    </a:lnTo>
                    <a:lnTo>
                      <a:pt x="2" y="178"/>
                    </a:lnTo>
                    <a:lnTo>
                      <a:pt x="3" y="174"/>
                    </a:lnTo>
                    <a:lnTo>
                      <a:pt x="6" y="169"/>
                    </a:lnTo>
                    <a:lnTo>
                      <a:pt x="11" y="166"/>
                    </a:lnTo>
                    <a:lnTo>
                      <a:pt x="15" y="163"/>
                    </a:lnTo>
                    <a:lnTo>
                      <a:pt x="20" y="162"/>
                    </a:lnTo>
                    <a:lnTo>
                      <a:pt x="652" y="0"/>
                    </a:lnTo>
                    <a:lnTo>
                      <a:pt x="690" y="154"/>
                    </a:lnTo>
                    <a:lnTo>
                      <a:pt x="675" y="157"/>
                    </a:lnTo>
                    <a:lnTo>
                      <a:pt x="687" y="206"/>
                    </a:lnTo>
                    <a:lnTo>
                      <a:pt x="702" y="201"/>
                    </a:lnTo>
                    <a:lnTo>
                      <a:pt x="748" y="381"/>
                    </a:lnTo>
                    <a:lnTo>
                      <a:pt x="732" y="386"/>
                    </a:lnTo>
                    <a:lnTo>
                      <a:pt x="744" y="433"/>
                    </a:lnTo>
                    <a:lnTo>
                      <a:pt x="761" y="430"/>
                    </a:lnTo>
                    <a:lnTo>
                      <a:pt x="810" y="624"/>
                    </a:lnTo>
                    <a:lnTo>
                      <a:pt x="795" y="628"/>
                    </a:lnTo>
                    <a:lnTo>
                      <a:pt x="807" y="677"/>
                    </a:lnTo>
                    <a:lnTo>
                      <a:pt x="822" y="673"/>
                    </a:lnTo>
                    <a:lnTo>
                      <a:pt x="868" y="851"/>
                    </a:lnTo>
                    <a:lnTo>
                      <a:pt x="851" y="856"/>
                    </a:lnTo>
                    <a:lnTo>
                      <a:pt x="864" y="905"/>
                    </a:lnTo>
                    <a:lnTo>
                      <a:pt x="881" y="900"/>
                    </a:lnTo>
                    <a:lnTo>
                      <a:pt x="919" y="1052"/>
                    </a:lnTo>
                    <a:lnTo>
                      <a:pt x="287" y="12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4" name="Freeform 194"/>
              <p:cNvSpPr>
                <a:spLocks/>
              </p:cNvSpPr>
              <p:nvPr/>
            </p:nvSpPr>
            <p:spPr bwMode="auto">
              <a:xfrm>
                <a:off x="2912" y="3310"/>
                <a:ext cx="105" cy="239"/>
              </a:xfrm>
              <a:custGeom>
                <a:avLst/>
                <a:gdLst>
                  <a:gd name="T0" fmla="*/ 9 w 211"/>
                  <a:gd name="T1" fmla="*/ 59 h 479"/>
                  <a:gd name="T2" fmla="*/ 0 w 211"/>
                  <a:gd name="T3" fmla="*/ 56 h 479"/>
                  <a:gd name="T4" fmla="*/ 22 w 211"/>
                  <a:gd name="T5" fmla="*/ 0 h 479"/>
                  <a:gd name="T6" fmla="*/ 22 w 211"/>
                  <a:gd name="T7" fmla="*/ 0 h 479"/>
                  <a:gd name="T8" fmla="*/ 23 w 211"/>
                  <a:gd name="T9" fmla="*/ 0 h 479"/>
                  <a:gd name="T10" fmla="*/ 24 w 211"/>
                  <a:gd name="T11" fmla="*/ 0 h 479"/>
                  <a:gd name="T12" fmla="*/ 24 w 211"/>
                  <a:gd name="T13" fmla="*/ 1 h 479"/>
                  <a:gd name="T14" fmla="*/ 25 w 211"/>
                  <a:gd name="T15" fmla="*/ 1 h 479"/>
                  <a:gd name="T16" fmla="*/ 25 w 211"/>
                  <a:gd name="T17" fmla="*/ 1 h 479"/>
                  <a:gd name="T18" fmla="*/ 26 w 211"/>
                  <a:gd name="T19" fmla="*/ 1 h 479"/>
                  <a:gd name="T20" fmla="*/ 26 w 211"/>
                  <a:gd name="T21" fmla="*/ 1 h 479"/>
                  <a:gd name="T22" fmla="*/ 9 w 211"/>
                  <a:gd name="T23" fmla="*/ 59 h 4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1"/>
                  <a:gd name="T37" fmla="*/ 0 h 479"/>
                  <a:gd name="T38" fmla="*/ 211 w 211"/>
                  <a:gd name="T39" fmla="*/ 479 h 4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1" h="479">
                    <a:moveTo>
                      <a:pt x="79" y="479"/>
                    </a:moveTo>
                    <a:lnTo>
                      <a:pt x="0" y="453"/>
                    </a:lnTo>
                    <a:lnTo>
                      <a:pt x="179" y="0"/>
                    </a:lnTo>
                    <a:lnTo>
                      <a:pt x="183" y="1"/>
                    </a:lnTo>
                    <a:lnTo>
                      <a:pt x="189" y="3"/>
                    </a:lnTo>
                    <a:lnTo>
                      <a:pt x="194" y="6"/>
                    </a:lnTo>
                    <a:lnTo>
                      <a:pt x="199" y="8"/>
                    </a:lnTo>
                    <a:lnTo>
                      <a:pt x="202" y="9"/>
                    </a:lnTo>
                    <a:lnTo>
                      <a:pt x="205" y="9"/>
                    </a:lnTo>
                    <a:lnTo>
                      <a:pt x="208" y="9"/>
                    </a:lnTo>
                    <a:lnTo>
                      <a:pt x="211" y="11"/>
                    </a:lnTo>
                    <a:lnTo>
                      <a:pt x="79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5" name="Freeform 195"/>
              <p:cNvSpPr>
                <a:spLocks/>
              </p:cNvSpPr>
              <p:nvPr/>
            </p:nvSpPr>
            <p:spPr bwMode="auto">
              <a:xfrm>
                <a:off x="2937" y="3050"/>
                <a:ext cx="244" cy="245"/>
              </a:xfrm>
              <a:custGeom>
                <a:avLst/>
                <a:gdLst>
                  <a:gd name="T0" fmla="*/ 20 w 489"/>
                  <a:gd name="T1" fmla="*/ 60 h 488"/>
                  <a:gd name="T2" fmla="*/ 17 w 489"/>
                  <a:gd name="T3" fmla="*/ 59 h 488"/>
                  <a:gd name="T4" fmla="*/ 15 w 489"/>
                  <a:gd name="T5" fmla="*/ 58 h 488"/>
                  <a:gd name="T6" fmla="*/ 12 w 489"/>
                  <a:gd name="T7" fmla="*/ 56 h 488"/>
                  <a:gd name="T8" fmla="*/ 10 w 489"/>
                  <a:gd name="T9" fmla="*/ 54 h 488"/>
                  <a:gd name="T10" fmla="*/ 8 w 489"/>
                  <a:gd name="T11" fmla="*/ 52 h 488"/>
                  <a:gd name="T12" fmla="*/ 6 w 489"/>
                  <a:gd name="T13" fmla="*/ 50 h 488"/>
                  <a:gd name="T14" fmla="*/ 4 w 489"/>
                  <a:gd name="T15" fmla="*/ 47 h 488"/>
                  <a:gd name="T16" fmla="*/ 3 w 489"/>
                  <a:gd name="T17" fmla="*/ 45 h 488"/>
                  <a:gd name="T18" fmla="*/ 1 w 489"/>
                  <a:gd name="T19" fmla="*/ 39 h 488"/>
                  <a:gd name="T20" fmla="*/ 0 w 489"/>
                  <a:gd name="T21" fmla="*/ 33 h 488"/>
                  <a:gd name="T22" fmla="*/ 0 w 489"/>
                  <a:gd name="T23" fmla="*/ 27 h 488"/>
                  <a:gd name="T24" fmla="*/ 1 w 489"/>
                  <a:gd name="T25" fmla="*/ 21 h 488"/>
                  <a:gd name="T26" fmla="*/ 2 w 489"/>
                  <a:gd name="T27" fmla="*/ 18 h 488"/>
                  <a:gd name="T28" fmla="*/ 4 w 489"/>
                  <a:gd name="T29" fmla="*/ 16 h 488"/>
                  <a:gd name="T30" fmla="*/ 5 w 489"/>
                  <a:gd name="T31" fmla="*/ 13 h 488"/>
                  <a:gd name="T32" fmla="*/ 7 w 489"/>
                  <a:gd name="T33" fmla="*/ 11 h 488"/>
                  <a:gd name="T34" fmla="*/ 9 w 489"/>
                  <a:gd name="T35" fmla="*/ 8 h 488"/>
                  <a:gd name="T36" fmla="*/ 12 w 489"/>
                  <a:gd name="T37" fmla="*/ 7 h 488"/>
                  <a:gd name="T38" fmla="*/ 14 w 489"/>
                  <a:gd name="T39" fmla="*/ 5 h 488"/>
                  <a:gd name="T40" fmla="*/ 17 w 489"/>
                  <a:gd name="T41" fmla="*/ 4 h 488"/>
                  <a:gd name="T42" fmla="*/ 19 w 489"/>
                  <a:gd name="T43" fmla="*/ 2 h 488"/>
                  <a:gd name="T44" fmla="*/ 22 w 489"/>
                  <a:gd name="T45" fmla="*/ 1 h 488"/>
                  <a:gd name="T46" fmla="*/ 25 w 489"/>
                  <a:gd name="T47" fmla="*/ 1 h 488"/>
                  <a:gd name="T48" fmla="*/ 28 w 489"/>
                  <a:gd name="T49" fmla="*/ 0 h 488"/>
                  <a:gd name="T50" fmla="*/ 31 w 489"/>
                  <a:gd name="T51" fmla="*/ 0 h 488"/>
                  <a:gd name="T52" fmla="*/ 34 w 489"/>
                  <a:gd name="T53" fmla="*/ 1 h 488"/>
                  <a:gd name="T54" fmla="*/ 37 w 489"/>
                  <a:gd name="T55" fmla="*/ 1 h 488"/>
                  <a:gd name="T56" fmla="*/ 40 w 489"/>
                  <a:gd name="T57" fmla="*/ 2 h 488"/>
                  <a:gd name="T58" fmla="*/ 43 w 489"/>
                  <a:gd name="T59" fmla="*/ 3 h 488"/>
                  <a:gd name="T60" fmla="*/ 45 w 489"/>
                  <a:gd name="T61" fmla="*/ 4 h 488"/>
                  <a:gd name="T62" fmla="*/ 48 w 489"/>
                  <a:gd name="T63" fmla="*/ 6 h 488"/>
                  <a:gd name="T64" fmla="*/ 50 w 489"/>
                  <a:gd name="T65" fmla="*/ 8 h 488"/>
                  <a:gd name="T66" fmla="*/ 52 w 489"/>
                  <a:gd name="T67" fmla="*/ 10 h 488"/>
                  <a:gd name="T68" fmla="*/ 54 w 489"/>
                  <a:gd name="T69" fmla="*/ 12 h 488"/>
                  <a:gd name="T70" fmla="*/ 56 w 489"/>
                  <a:gd name="T71" fmla="*/ 15 h 488"/>
                  <a:gd name="T72" fmla="*/ 57 w 489"/>
                  <a:gd name="T73" fmla="*/ 17 h 488"/>
                  <a:gd name="T74" fmla="*/ 60 w 489"/>
                  <a:gd name="T75" fmla="*/ 23 h 488"/>
                  <a:gd name="T76" fmla="*/ 61 w 489"/>
                  <a:gd name="T77" fmla="*/ 29 h 488"/>
                  <a:gd name="T78" fmla="*/ 61 w 489"/>
                  <a:gd name="T79" fmla="*/ 35 h 488"/>
                  <a:gd name="T80" fmla="*/ 59 w 489"/>
                  <a:gd name="T81" fmla="*/ 41 h 488"/>
                  <a:gd name="T82" fmla="*/ 58 w 489"/>
                  <a:gd name="T83" fmla="*/ 44 h 488"/>
                  <a:gd name="T84" fmla="*/ 57 w 489"/>
                  <a:gd name="T85" fmla="*/ 46 h 488"/>
                  <a:gd name="T86" fmla="*/ 55 w 489"/>
                  <a:gd name="T87" fmla="*/ 49 h 488"/>
                  <a:gd name="T88" fmla="*/ 53 w 489"/>
                  <a:gd name="T89" fmla="*/ 51 h 488"/>
                  <a:gd name="T90" fmla="*/ 51 w 489"/>
                  <a:gd name="T91" fmla="*/ 53 h 488"/>
                  <a:gd name="T92" fmla="*/ 49 w 489"/>
                  <a:gd name="T93" fmla="*/ 55 h 488"/>
                  <a:gd name="T94" fmla="*/ 46 w 489"/>
                  <a:gd name="T95" fmla="*/ 57 h 488"/>
                  <a:gd name="T96" fmla="*/ 44 w 489"/>
                  <a:gd name="T97" fmla="*/ 58 h 488"/>
                  <a:gd name="T98" fmla="*/ 41 w 489"/>
                  <a:gd name="T99" fmla="*/ 59 h 488"/>
                  <a:gd name="T100" fmla="*/ 38 w 489"/>
                  <a:gd name="T101" fmla="*/ 60 h 488"/>
                  <a:gd name="T102" fmla="*/ 35 w 489"/>
                  <a:gd name="T103" fmla="*/ 61 h 488"/>
                  <a:gd name="T104" fmla="*/ 32 w 489"/>
                  <a:gd name="T105" fmla="*/ 61 h 488"/>
                  <a:gd name="T106" fmla="*/ 29 w 489"/>
                  <a:gd name="T107" fmla="*/ 62 h 488"/>
                  <a:gd name="T108" fmla="*/ 26 w 489"/>
                  <a:gd name="T109" fmla="*/ 61 h 488"/>
                  <a:gd name="T110" fmla="*/ 23 w 489"/>
                  <a:gd name="T111" fmla="*/ 61 h 488"/>
                  <a:gd name="T112" fmla="*/ 20 w 489"/>
                  <a:gd name="T113" fmla="*/ 60 h 4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9"/>
                  <a:gd name="T172" fmla="*/ 0 h 488"/>
                  <a:gd name="T173" fmla="*/ 489 w 489"/>
                  <a:gd name="T174" fmla="*/ 488 h 4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9" h="488">
                    <a:moveTo>
                      <a:pt x="166" y="476"/>
                    </a:moveTo>
                    <a:lnTo>
                      <a:pt x="143" y="467"/>
                    </a:lnTo>
                    <a:lnTo>
                      <a:pt x="122" y="456"/>
                    </a:lnTo>
                    <a:lnTo>
                      <a:pt x="102" y="444"/>
                    </a:lnTo>
                    <a:lnTo>
                      <a:pt x="83" y="428"/>
                    </a:lnTo>
                    <a:lnTo>
                      <a:pt x="67" y="413"/>
                    </a:lnTo>
                    <a:lnTo>
                      <a:pt x="51" y="395"/>
                    </a:lnTo>
                    <a:lnTo>
                      <a:pt x="37" y="375"/>
                    </a:lnTo>
                    <a:lnTo>
                      <a:pt x="25" y="353"/>
                    </a:lnTo>
                    <a:lnTo>
                      <a:pt x="8" y="309"/>
                    </a:lnTo>
                    <a:lnTo>
                      <a:pt x="0" y="261"/>
                    </a:lnTo>
                    <a:lnTo>
                      <a:pt x="2" y="213"/>
                    </a:lnTo>
                    <a:lnTo>
                      <a:pt x="13" y="166"/>
                    </a:lnTo>
                    <a:lnTo>
                      <a:pt x="22" y="143"/>
                    </a:lnTo>
                    <a:lnTo>
                      <a:pt x="33" y="121"/>
                    </a:lnTo>
                    <a:lnTo>
                      <a:pt x="45" y="101"/>
                    </a:lnTo>
                    <a:lnTo>
                      <a:pt x="60" y="81"/>
                    </a:lnTo>
                    <a:lnTo>
                      <a:pt x="77" y="64"/>
                    </a:lnTo>
                    <a:lnTo>
                      <a:pt x="96" y="51"/>
                    </a:lnTo>
                    <a:lnTo>
                      <a:pt x="114" y="37"/>
                    </a:lnTo>
                    <a:lnTo>
                      <a:pt x="136" y="25"/>
                    </a:lnTo>
                    <a:lnTo>
                      <a:pt x="156" y="15"/>
                    </a:lnTo>
                    <a:lnTo>
                      <a:pt x="179" y="8"/>
                    </a:lnTo>
                    <a:lnTo>
                      <a:pt x="202" y="3"/>
                    </a:lnTo>
                    <a:lnTo>
                      <a:pt x="225" y="0"/>
                    </a:lnTo>
                    <a:lnTo>
                      <a:pt x="249" y="0"/>
                    </a:lnTo>
                    <a:lnTo>
                      <a:pt x="274" y="1"/>
                    </a:lnTo>
                    <a:lnTo>
                      <a:pt x="297" y="6"/>
                    </a:lnTo>
                    <a:lnTo>
                      <a:pt x="322" y="12"/>
                    </a:lnTo>
                    <a:lnTo>
                      <a:pt x="345" y="21"/>
                    </a:lnTo>
                    <a:lnTo>
                      <a:pt x="366" y="32"/>
                    </a:lnTo>
                    <a:lnTo>
                      <a:pt x="386" y="44"/>
                    </a:lnTo>
                    <a:lnTo>
                      <a:pt x="405" y="60"/>
                    </a:lnTo>
                    <a:lnTo>
                      <a:pt x="422" y="75"/>
                    </a:lnTo>
                    <a:lnTo>
                      <a:pt x="437" y="94"/>
                    </a:lnTo>
                    <a:lnTo>
                      <a:pt x="451" y="114"/>
                    </a:lnTo>
                    <a:lnTo>
                      <a:pt x="463" y="135"/>
                    </a:lnTo>
                    <a:lnTo>
                      <a:pt x="480" y="180"/>
                    </a:lnTo>
                    <a:lnTo>
                      <a:pt x="489" y="227"/>
                    </a:lnTo>
                    <a:lnTo>
                      <a:pt x="488" y="275"/>
                    </a:lnTo>
                    <a:lnTo>
                      <a:pt x="477" y="321"/>
                    </a:lnTo>
                    <a:lnTo>
                      <a:pt x="468" y="344"/>
                    </a:lnTo>
                    <a:lnTo>
                      <a:pt x="457" y="365"/>
                    </a:lnTo>
                    <a:lnTo>
                      <a:pt x="445" y="385"/>
                    </a:lnTo>
                    <a:lnTo>
                      <a:pt x="429" y="404"/>
                    </a:lnTo>
                    <a:lnTo>
                      <a:pt x="412" y="421"/>
                    </a:lnTo>
                    <a:lnTo>
                      <a:pt x="395" y="436"/>
                    </a:lnTo>
                    <a:lnTo>
                      <a:pt x="375" y="450"/>
                    </a:lnTo>
                    <a:lnTo>
                      <a:pt x="354" y="462"/>
                    </a:lnTo>
                    <a:lnTo>
                      <a:pt x="332" y="471"/>
                    </a:lnTo>
                    <a:lnTo>
                      <a:pt x="309" y="479"/>
                    </a:lnTo>
                    <a:lnTo>
                      <a:pt x="286" y="485"/>
                    </a:lnTo>
                    <a:lnTo>
                      <a:pt x="262" y="487"/>
                    </a:lnTo>
                    <a:lnTo>
                      <a:pt x="239" y="488"/>
                    </a:lnTo>
                    <a:lnTo>
                      <a:pt x="214" y="487"/>
                    </a:lnTo>
                    <a:lnTo>
                      <a:pt x="189" y="482"/>
                    </a:lnTo>
                    <a:lnTo>
                      <a:pt x="166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6" name="Freeform 196"/>
              <p:cNvSpPr>
                <a:spLocks/>
              </p:cNvSpPr>
              <p:nvPr/>
            </p:nvSpPr>
            <p:spPr bwMode="auto">
              <a:xfrm>
                <a:off x="2778" y="2763"/>
                <a:ext cx="473" cy="609"/>
              </a:xfrm>
              <a:custGeom>
                <a:avLst/>
                <a:gdLst>
                  <a:gd name="T0" fmla="*/ 115 w 945"/>
                  <a:gd name="T1" fmla="*/ 131 h 1219"/>
                  <a:gd name="T2" fmla="*/ 112 w 945"/>
                  <a:gd name="T3" fmla="*/ 132 h 1219"/>
                  <a:gd name="T4" fmla="*/ 107 w 945"/>
                  <a:gd name="T5" fmla="*/ 134 h 1219"/>
                  <a:gd name="T6" fmla="*/ 100 w 945"/>
                  <a:gd name="T7" fmla="*/ 136 h 1219"/>
                  <a:gd name="T8" fmla="*/ 91 w 945"/>
                  <a:gd name="T9" fmla="*/ 138 h 1219"/>
                  <a:gd name="T10" fmla="*/ 83 w 945"/>
                  <a:gd name="T11" fmla="*/ 140 h 1219"/>
                  <a:gd name="T12" fmla="*/ 75 w 945"/>
                  <a:gd name="T13" fmla="*/ 142 h 1219"/>
                  <a:gd name="T14" fmla="*/ 68 w 945"/>
                  <a:gd name="T15" fmla="*/ 144 h 1219"/>
                  <a:gd name="T16" fmla="*/ 67 w 945"/>
                  <a:gd name="T17" fmla="*/ 139 h 1219"/>
                  <a:gd name="T18" fmla="*/ 72 w 945"/>
                  <a:gd name="T19" fmla="*/ 139 h 1219"/>
                  <a:gd name="T20" fmla="*/ 77 w 945"/>
                  <a:gd name="T21" fmla="*/ 139 h 1219"/>
                  <a:gd name="T22" fmla="*/ 82 w 945"/>
                  <a:gd name="T23" fmla="*/ 137 h 1219"/>
                  <a:gd name="T24" fmla="*/ 87 w 945"/>
                  <a:gd name="T25" fmla="*/ 135 h 1219"/>
                  <a:gd name="T26" fmla="*/ 93 w 945"/>
                  <a:gd name="T27" fmla="*/ 131 h 1219"/>
                  <a:gd name="T28" fmla="*/ 99 w 945"/>
                  <a:gd name="T29" fmla="*/ 126 h 1219"/>
                  <a:gd name="T30" fmla="*/ 103 w 945"/>
                  <a:gd name="T31" fmla="*/ 120 h 1219"/>
                  <a:gd name="T32" fmla="*/ 106 w 945"/>
                  <a:gd name="T33" fmla="*/ 114 h 1219"/>
                  <a:gd name="T34" fmla="*/ 108 w 945"/>
                  <a:gd name="T35" fmla="*/ 99 h 1219"/>
                  <a:gd name="T36" fmla="*/ 104 w 945"/>
                  <a:gd name="T37" fmla="*/ 85 h 1219"/>
                  <a:gd name="T38" fmla="*/ 100 w 945"/>
                  <a:gd name="T39" fmla="*/ 79 h 1219"/>
                  <a:gd name="T40" fmla="*/ 95 w 945"/>
                  <a:gd name="T41" fmla="*/ 74 h 1219"/>
                  <a:gd name="T42" fmla="*/ 89 w 945"/>
                  <a:gd name="T43" fmla="*/ 70 h 1219"/>
                  <a:gd name="T44" fmla="*/ 82 w 945"/>
                  <a:gd name="T45" fmla="*/ 67 h 1219"/>
                  <a:gd name="T46" fmla="*/ 81 w 945"/>
                  <a:gd name="T47" fmla="*/ 66 h 1219"/>
                  <a:gd name="T48" fmla="*/ 80 w 945"/>
                  <a:gd name="T49" fmla="*/ 66 h 1219"/>
                  <a:gd name="T50" fmla="*/ 92 w 945"/>
                  <a:gd name="T51" fmla="*/ 58 h 1219"/>
                  <a:gd name="T52" fmla="*/ 32 w 945"/>
                  <a:gd name="T53" fmla="*/ 78 h 1219"/>
                  <a:gd name="T54" fmla="*/ 43 w 945"/>
                  <a:gd name="T55" fmla="*/ 77 h 1219"/>
                  <a:gd name="T56" fmla="*/ 40 w 945"/>
                  <a:gd name="T57" fmla="*/ 80 h 1219"/>
                  <a:gd name="T58" fmla="*/ 38 w 945"/>
                  <a:gd name="T59" fmla="*/ 84 h 1219"/>
                  <a:gd name="T60" fmla="*/ 36 w 945"/>
                  <a:gd name="T61" fmla="*/ 88 h 1219"/>
                  <a:gd name="T62" fmla="*/ 33 w 945"/>
                  <a:gd name="T63" fmla="*/ 97 h 1219"/>
                  <a:gd name="T64" fmla="*/ 34 w 945"/>
                  <a:gd name="T65" fmla="*/ 112 h 1219"/>
                  <a:gd name="T66" fmla="*/ 38 w 945"/>
                  <a:gd name="T67" fmla="*/ 121 h 1219"/>
                  <a:gd name="T68" fmla="*/ 41 w 945"/>
                  <a:gd name="T69" fmla="*/ 125 h 1219"/>
                  <a:gd name="T70" fmla="*/ 44 w 945"/>
                  <a:gd name="T71" fmla="*/ 129 h 1219"/>
                  <a:gd name="T72" fmla="*/ 48 w 945"/>
                  <a:gd name="T73" fmla="*/ 132 h 1219"/>
                  <a:gd name="T74" fmla="*/ 44 w 945"/>
                  <a:gd name="T75" fmla="*/ 149 h 1219"/>
                  <a:gd name="T76" fmla="*/ 29 w 945"/>
                  <a:gd name="T77" fmla="*/ 133 h 1219"/>
                  <a:gd name="T78" fmla="*/ 31 w 945"/>
                  <a:gd name="T79" fmla="*/ 126 h 1219"/>
                  <a:gd name="T80" fmla="*/ 22 w 945"/>
                  <a:gd name="T81" fmla="*/ 105 h 1219"/>
                  <a:gd name="T82" fmla="*/ 23 w 945"/>
                  <a:gd name="T83" fmla="*/ 98 h 1219"/>
                  <a:gd name="T84" fmla="*/ 14 w 945"/>
                  <a:gd name="T85" fmla="*/ 74 h 1219"/>
                  <a:gd name="T86" fmla="*/ 16 w 945"/>
                  <a:gd name="T87" fmla="*/ 67 h 1219"/>
                  <a:gd name="T88" fmla="*/ 7 w 945"/>
                  <a:gd name="T89" fmla="*/ 46 h 1219"/>
                  <a:gd name="T90" fmla="*/ 8 w 945"/>
                  <a:gd name="T91" fmla="*/ 39 h 1219"/>
                  <a:gd name="T92" fmla="*/ 0 w 945"/>
                  <a:gd name="T93" fmla="*/ 21 h 1219"/>
                  <a:gd name="T94" fmla="*/ 84 w 945"/>
                  <a:gd name="T95" fmla="*/ 0 h 1219"/>
                  <a:gd name="T96" fmla="*/ 86 w 945"/>
                  <a:gd name="T97" fmla="*/ 1 h 1219"/>
                  <a:gd name="T98" fmla="*/ 118 w 945"/>
                  <a:gd name="T99" fmla="*/ 127 h 1219"/>
                  <a:gd name="T100" fmla="*/ 118 w 945"/>
                  <a:gd name="T101" fmla="*/ 130 h 1219"/>
                  <a:gd name="T102" fmla="*/ 116 w 945"/>
                  <a:gd name="T103" fmla="*/ 131 h 12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45"/>
                  <a:gd name="T157" fmla="*/ 0 h 1219"/>
                  <a:gd name="T158" fmla="*/ 945 w 945"/>
                  <a:gd name="T159" fmla="*/ 1219 h 12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45" h="1219">
                    <a:moveTo>
                      <a:pt x="923" y="1053"/>
                    </a:moveTo>
                    <a:lnTo>
                      <a:pt x="920" y="1055"/>
                    </a:lnTo>
                    <a:lnTo>
                      <a:pt x="911" y="1057"/>
                    </a:lnTo>
                    <a:lnTo>
                      <a:pt x="896" y="1061"/>
                    </a:lnTo>
                    <a:lnTo>
                      <a:pt x="876" y="1066"/>
                    </a:lnTo>
                    <a:lnTo>
                      <a:pt x="851" y="1073"/>
                    </a:lnTo>
                    <a:lnTo>
                      <a:pt x="824" y="1080"/>
                    </a:lnTo>
                    <a:lnTo>
                      <a:pt x="793" y="1089"/>
                    </a:lnTo>
                    <a:lnTo>
                      <a:pt x="761" y="1096"/>
                    </a:lnTo>
                    <a:lnTo>
                      <a:pt x="727" y="1106"/>
                    </a:lnTo>
                    <a:lnTo>
                      <a:pt x="693" y="1115"/>
                    </a:lnTo>
                    <a:lnTo>
                      <a:pt x="659" y="1124"/>
                    </a:lnTo>
                    <a:lnTo>
                      <a:pt x="627" y="1133"/>
                    </a:lnTo>
                    <a:lnTo>
                      <a:pt x="595" y="1141"/>
                    </a:lnTo>
                    <a:lnTo>
                      <a:pt x="565" y="1149"/>
                    </a:lnTo>
                    <a:lnTo>
                      <a:pt x="541" y="1156"/>
                    </a:lnTo>
                    <a:lnTo>
                      <a:pt x="518" y="1162"/>
                    </a:lnTo>
                    <a:lnTo>
                      <a:pt x="532" y="1116"/>
                    </a:lnTo>
                    <a:lnTo>
                      <a:pt x="552" y="1118"/>
                    </a:lnTo>
                    <a:lnTo>
                      <a:pt x="573" y="1118"/>
                    </a:lnTo>
                    <a:lnTo>
                      <a:pt x="593" y="1116"/>
                    </a:lnTo>
                    <a:lnTo>
                      <a:pt x="615" y="1113"/>
                    </a:lnTo>
                    <a:lnTo>
                      <a:pt x="635" y="1109"/>
                    </a:lnTo>
                    <a:lnTo>
                      <a:pt x="655" y="1103"/>
                    </a:lnTo>
                    <a:lnTo>
                      <a:pt x="673" y="1096"/>
                    </a:lnTo>
                    <a:lnTo>
                      <a:pt x="693" y="1087"/>
                    </a:lnTo>
                    <a:lnTo>
                      <a:pt x="719" y="1072"/>
                    </a:lnTo>
                    <a:lnTo>
                      <a:pt x="744" y="1055"/>
                    </a:lnTo>
                    <a:lnTo>
                      <a:pt x="765" y="1037"/>
                    </a:lnTo>
                    <a:lnTo>
                      <a:pt x="785" y="1015"/>
                    </a:lnTo>
                    <a:lnTo>
                      <a:pt x="804" y="992"/>
                    </a:lnTo>
                    <a:lnTo>
                      <a:pt x="819" y="967"/>
                    </a:lnTo>
                    <a:lnTo>
                      <a:pt x="833" y="941"/>
                    </a:lnTo>
                    <a:lnTo>
                      <a:pt x="844" y="914"/>
                    </a:lnTo>
                    <a:lnTo>
                      <a:pt x="856" y="857"/>
                    </a:lnTo>
                    <a:lnTo>
                      <a:pt x="859" y="799"/>
                    </a:lnTo>
                    <a:lnTo>
                      <a:pt x="848" y="742"/>
                    </a:lnTo>
                    <a:lnTo>
                      <a:pt x="827" y="686"/>
                    </a:lnTo>
                    <a:lnTo>
                      <a:pt x="813" y="660"/>
                    </a:lnTo>
                    <a:lnTo>
                      <a:pt x="796" y="637"/>
                    </a:lnTo>
                    <a:lnTo>
                      <a:pt x="776" y="614"/>
                    </a:lnTo>
                    <a:lnTo>
                      <a:pt x="756" y="594"/>
                    </a:lnTo>
                    <a:lnTo>
                      <a:pt x="733" y="577"/>
                    </a:lnTo>
                    <a:lnTo>
                      <a:pt x="708" y="561"/>
                    </a:lnTo>
                    <a:lnTo>
                      <a:pt x="682" y="548"/>
                    </a:lnTo>
                    <a:lnTo>
                      <a:pt x="655" y="538"/>
                    </a:lnTo>
                    <a:lnTo>
                      <a:pt x="651" y="536"/>
                    </a:lnTo>
                    <a:lnTo>
                      <a:pt x="647" y="534"/>
                    </a:lnTo>
                    <a:lnTo>
                      <a:pt x="644" y="534"/>
                    </a:lnTo>
                    <a:lnTo>
                      <a:pt x="639" y="533"/>
                    </a:lnTo>
                    <a:lnTo>
                      <a:pt x="741" y="507"/>
                    </a:lnTo>
                    <a:lnTo>
                      <a:pt x="730" y="464"/>
                    </a:lnTo>
                    <a:lnTo>
                      <a:pt x="243" y="588"/>
                    </a:lnTo>
                    <a:lnTo>
                      <a:pt x="253" y="631"/>
                    </a:lnTo>
                    <a:lnTo>
                      <a:pt x="353" y="605"/>
                    </a:lnTo>
                    <a:lnTo>
                      <a:pt x="341" y="617"/>
                    </a:lnTo>
                    <a:lnTo>
                      <a:pt x="329" y="631"/>
                    </a:lnTo>
                    <a:lnTo>
                      <a:pt x="318" y="645"/>
                    </a:lnTo>
                    <a:lnTo>
                      <a:pt x="309" y="660"/>
                    </a:lnTo>
                    <a:lnTo>
                      <a:pt x="300" y="676"/>
                    </a:lnTo>
                    <a:lnTo>
                      <a:pt x="292" y="691"/>
                    </a:lnTo>
                    <a:lnTo>
                      <a:pt x="284" y="708"/>
                    </a:lnTo>
                    <a:lnTo>
                      <a:pt x="278" y="725"/>
                    </a:lnTo>
                    <a:lnTo>
                      <a:pt x="264" y="782"/>
                    </a:lnTo>
                    <a:lnTo>
                      <a:pt x="263" y="840"/>
                    </a:lnTo>
                    <a:lnTo>
                      <a:pt x="272" y="898"/>
                    </a:lnTo>
                    <a:lnTo>
                      <a:pt x="293" y="954"/>
                    </a:lnTo>
                    <a:lnTo>
                      <a:pt x="303" y="971"/>
                    </a:lnTo>
                    <a:lnTo>
                      <a:pt x="313" y="987"/>
                    </a:lnTo>
                    <a:lnTo>
                      <a:pt x="326" y="1004"/>
                    </a:lnTo>
                    <a:lnTo>
                      <a:pt x="338" y="1018"/>
                    </a:lnTo>
                    <a:lnTo>
                      <a:pt x="352" y="1033"/>
                    </a:lnTo>
                    <a:lnTo>
                      <a:pt x="366" y="1046"/>
                    </a:lnTo>
                    <a:lnTo>
                      <a:pt x="381" y="1060"/>
                    </a:lnTo>
                    <a:lnTo>
                      <a:pt x="398" y="1070"/>
                    </a:lnTo>
                    <a:lnTo>
                      <a:pt x="347" y="1199"/>
                    </a:lnTo>
                    <a:lnTo>
                      <a:pt x="267" y="1219"/>
                    </a:lnTo>
                    <a:lnTo>
                      <a:pt x="229" y="1069"/>
                    </a:lnTo>
                    <a:lnTo>
                      <a:pt x="253" y="1063"/>
                    </a:lnTo>
                    <a:lnTo>
                      <a:pt x="241" y="1014"/>
                    </a:lnTo>
                    <a:lnTo>
                      <a:pt x="217" y="1020"/>
                    </a:lnTo>
                    <a:lnTo>
                      <a:pt x="170" y="840"/>
                    </a:lnTo>
                    <a:lnTo>
                      <a:pt x="195" y="834"/>
                    </a:lnTo>
                    <a:lnTo>
                      <a:pt x="183" y="786"/>
                    </a:lnTo>
                    <a:lnTo>
                      <a:pt x="158" y="792"/>
                    </a:lnTo>
                    <a:lnTo>
                      <a:pt x="109" y="597"/>
                    </a:lnTo>
                    <a:lnTo>
                      <a:pt x="134" y="591"/>
                    </a:lnTo>
                    <a:lnTo>
                      <a:pt x="121" y="542"/>
                    </a:lnTo>
                    <a:lnTo>
                      <a:pt x="97" y="548"/>
                    </a:lnTo>
                    <a:lnTo>
                      <a:pt x="51" y="370"/>
                    </a:lnTo>
                    <a:lnTo>
                      <a:pt x="75" y="364"/>
                    </a:lnTo>
                    <a:lnTo>
                      <a:pt x="63" y="315"/>
                    </a:lnTo>
                    <a:lnTo>
                      <a:pt x="38" y="321"/>
                    </a:lnTo>
                    <a:lnTo>
                      <a:pt x="0" y="168"/>
                    </a:lnTo>
                    <a:lnTo>
                      <a:pt x="656" y="2"/>
                    </a:lnTo>
                    <a:lnTo>
                      <a:pt x="667" y="0"/>
                    </a:lnTo>
                    <a:lnTo>
                      <a:pt x="676" y="5"/>
                    </a:lnTo>
                    <a:lnTo>
                      <a:pt x="685" y="11"/>
                    </a:lnTo>
                    <a:lnTo>
                      <a:pt x="690" y="22"/>
                    </a:lnTo>
                    <a:lnTo>
                      <a:pt x="943" y="1020"/>
                    </a:lnTo>
                    <a:lnTo>
                      <a:pt x="945" y="1030"/>
                    </a:lnTo>
                    <a:lnTo>
                      <a:pt x="940" y="1041"/>
                    </a:lnTo>
                    <a:lnTo>
                      <a:pt x="934" y="1049"/>
                    </a:lnTo>
                    <a:lnTo>
                      <a:pt x="923" y="10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7" name="Freeform 197"/>
              <p:cNvSpPr>
                <a:spLocks/>
              </p:cNvSpPr>
              <p:nvPr/>
            </p:nvSpPr>
            <p:spPr bwMode="auto">
              <a:xfrm>
                <a:off x="3021" y="3069"/>
                <a:ext cx="118" cy="55"/>
              </a:xfrm>
              <a:custGeom>
                <a:avLst/>
                <a:gdLst>
                  <a:gd name="T0" fmla="*/ 15 w 236"/>
                  <a:gd name="T1" fmla="*/ 7 h 110"/>
                  <a:gd name="T2" fmla="*/ 17 w 236"/>
                  <a:gd name="T3" fmla="*/ 8 h 110"/>
                  <a:gd name="T4" fmla="*/ 18 w 236"/>
                  <a:gd name="T5" fmla="*/ 9 h 110"/>
                  <a:gd name="T6" fmla="*/ 20 w 236"/>
                  <a:gd name="T7" fmla="*/ 10 h 110"/>
                  <a:gd name="T8" fmla="*/ 21 w 236"/>
                  <a:gd name="T9" fmla="*/ 11 h 110"/>
                  <a:gd name="T10" fmla="*/ 22 w 236"/>
                  <a:gd name="T11" fmla="*/ 11 h 110"/>
                  <a:gd name="T12" fmla="*/ 23 w 236"/>
                  <a:gd name="T13" fmla="*/ 12 h 110"/>
                  <a:gd name="T14" fmla="*/ 24 w 236"/>
                  <a:gd name="T15" fmla="*/ 13 h 110"/>
                  <a:gd name="T16" fmla="*/ 25 w 236"/>
                  <a:gd name="T17" fmla="*/ 14 h 110"/>
                  <a:gd name="T18" fmla="*/ 30 w 236"/>
                  <a:gd name="T19" fmla="*/ 10 h 110"/>
                  <a:gd name="T20" fmla="*/ 29 w 236"/>
                  <a:gd name="T21" fmla="*/ 9 h 110"/>
                  <a:gd name="T22" fmla="*/ 27 w 236"/>
                  <a:gd name="T23" fmla="*/ 7 h 110"/>
                  <a:gd name="T24" fmla="*/ 26 w 236"/>
                  <a:gd name="T25" fmla="*/ 6 h 110"/>
                  <a:gd name="T26" fmla="*/ 25 w 236"/>
                  <a:gd name="T27" fmla="*/ 5 h 110"/>
                  <a:gd name="T28" fmla="*/ 23 w 236"/>
                  <a:gd name="T29" fmla="*/ 3 h 110"/>
                  <a:gd name="T30" fmla="*/ 21 w 236"/>
                  <a:gd name="T31" fmla="*/ 3 h 110"/>
                  <a:gd name="T32" fmla="*/ 20 w 236"/>
                  <a:gd name="T33" fmla="*/ 3 h 110"/>
                  <a:gd name="T34" fmla="*/ 18 w 236"/>
                  <a:gd name="T35" fmla="*/ 2 h 110"/>
                  <a:gd name="T36" fmla="*/ 15 w 236"/>
                  <a:gd name="T37" fmla="*/ 1 h 110"/>
                  <a:gd name="T38" fmla="*/ 14 w 236"/>
                  <a:gd name="T39" fmla="*/ 1 h 110"/>
                  <a:gd name="T40" fmla="*/ 11 w 236"/>
                  <a:gd name="T41" fmla="*/ 0 h 110"/>
                  <a:gd name="T42" fmla="*/ 9 w 236"/>
                  <a:gd name="T43" fmla="*/ 0 h 110"/>
                  <a:gd name="T44" fmla="*/ 7 w 236"/>
                  <a:gd name="T45" fmla="*/ 1 h 110"/>
                  <a:gd name="T46" fmla="*/ 5 w 236"/>
                  <a:gd name="T47" fmla="*/ 1 h 110"/>
                  <a:gd name="T48" fmla="*/ 3 w 236"/>
                  <a:gd name="T49" fmla="*/ 2 h 110"/>
                  <a:gd name="T50" fmla="*/ 0 w 236"/>
                  <a:gd name="T51" fmla="*/ 2 h 110"/>
                  <a:gd name="T52" fmla="*/ 3 w 236"/>
                  <a:gd name="T53" fmla="*/ 8 h 110"/>
                  <a:gd name="T54" fmla="*/ 4 w 236"/>
                  <a:gd name="T55" fmla="*/ 7 h 110"/>
                  <a:gd name="T56" fmla="*/ 6 w 236"/>
                  <a:gd name="T57" fmla="*/ 7 h 110"/>
                  <a:gd name="T58" fmla="*/ 7 w 236"/>
                  <a:gd name="T59" fmla="*/ 7 h 110"/>
                  <a:gd name="T60" fmla="*/ 9 w 236"/>
                  <a:gd name="T61" fmla="*/ 7 h 110"/>
                  <a:gd name="T62" fmla="*/ 11 w 236"/>
                  <a:gd name="T63" fmla="*/ 7 h 110"/>
                  <a:gd name="T64" fmla="*/ 13 w 236"/>
                  <a:gd name="T65" fmla="*/ 7 h 110"/>
                  <a:gd name="T66" fmla="*/ 14 w 236"/>
                  <a:gd name="T67" fmla="*/ 7 h 110"/>
                  <a:gd name="T68" fmla="*/ 15 w 236"/>
                  <a:gd name="T69" fmla="*/ 7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6"/>
                  <a:gd name="T106" fmla="*/ 0 h 110"/>
                  <a:gd name="T107" fmla="*/ 236 w 236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6" h="110">
                    <a:moveTo>
                      <a:pt x="123" y="61"/>
                    </a:moveTo>
                    <a:lnTo>
                      <a:pt x="134" y="64"/>
                    </a:lnTo>
                    <a:lnTo>
                      <a:pt x="143" y="69"/>
                    </a:lnTo>
                    <a:lnTo>
                      <a:pt x="153" y="75"/>
                    </a:lnTo>
                    <a:lnTo>
                      <a:pt x="162" y="81"/>
                    </a:lnTo>
                    <a:lnTo>
                      <a:pt x="171" y="87"/>
                    </a:lnTo>
                    <a:lnTo>
                      <a:pt x="179" y="95"/>
                    </a:lnTo>
                    <a:lnTo>
                      <a:pt x="186" y="103"/>
                    </a:lnTo>
                    <a:lnTo>
                      <a:pt x="194" y="110"/>
                    </a:lnTo>
                    <a:lnTo>
                      <a:pt x="236" y="78"/>
                    </a:lnTo>
                    <a:lnTo>
                      <a:pt x="226" y="67"/>
                    </a:lnTo>
                    <a:lnTo>
                      <a:pt x="216" y="57"/>
                    </a:lnTo>
                    <a:lnTo>
                      <a:pt x="205" y="47"/>
                    </a:lnTo>
                    <a:lnTo>
                      <a:pt x="193" y="38"/>
                    </a:lnTo>
                    <a:lnTo>
                      <a:pt x="180" y="30"/>
                    </a:lnTo>
                    <a:lnTo>
                      <a:pt x="168" y="23"/>
                    </a:lnTo>
                    <a:lnTo>
                      <a:pt x="154" y="17"/>
                    </a:lnTo>
                    <a:lnTo>
                      <a:pt x="140" y="11"/>
                    </a:lnTo>
                    <a:lnTo>
                      <a:pt x="123" y="6"/>
                    </a:lnTo>
                    <a:lnTo>
                      <a:pt x="105" y="3"/>
                    </a:lnTo>
                    <a:lnTo>
                      <a:pt x="88" y="0"/>
                    </a:lnTo>
                    <a:lnTo>
                      <a:pt x="70" y="0"/>
                    </a:lnTo>
                    <a:lnTo>
                      <a:pt x="53" y="1"/>
                    </a:lnTo>
                    <a:lnTo>
                      <a:pt x="34" y="4"/>
                    </a:lnTo>
                    <a:lnTo>
                      <a:pt x="17" y="9"/>
                    </a:lnTo>
                    <a:lnTo>
                      <a:pt x="0" y="15"/>
                    </a:lnTo>
                    <a:lnTo>
                      <a:pt x="19" y="64"/>
                    </a:lnTo>
                    <a:lnTo>
                      <a:pt x="31" y="60"/>
                    </a:lnTo>
                    <a:lnTo>
                      <a:pt x="45" y="57"/>
                    </a:lnTo>
                    <a:lnTo>
                      <a:pt x="57" y="55"/>
                    </a:lnTo>
                    <a:lnTo>
                      <a:pt x="71" y="54"/>
                    </a:lnTo>
                    <a:lnTo>
                      <a:pt x="85" y="54"/>
                    </a:lnTo>
                    <a:lnTo>
                      <a:pt x="97" y="55"/>
                    </a:lnTo>
                    <a:lnTo>
                      <a:pt x="111" y="58"/>
                    </a:lnTo>
                    <a:lnTo>
                      <a:pt x="123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8" name="Freeform 198"/>
              <p:cNvSpPr>
                <a:spLocks/>
              </p:cNvSpPr>
              <p:nvPr/>
            </p:nvSpPr>
            <p:spPr bwMode="auto">
              <a:xfrm>
                <a:off x="2861" y="2845"/>
                <a:ext cx="250" cy="83"/>
              </a:xfrm>
              <a:custGeom>
                <a:avLst/>
                <a:gdLst>
                  <a:gd name="T0" fmla="*/ 62 w 499"/>
                  <a:gd name="T1" fmla="*/ 0 h 166"/>
                  <a:gd name="T2" fmla="*/ 0 w 499"/>
                  <a:gd name="T3" fmla="*/ 15 h 166"/>
                  <a:gd name="T4" fmla="*/ 2 w 499"/>
                  <a:gd name="T5" fmla="*/ 21 h 166"/>
                  <a:gd name="T6" fmla="*/ 63 w 499"/>
                  <a:gd name="T7" fmla="*/ 5 h 166"/>
                  <a:gd name="T8" fmla="*/ 62 w 499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66"/>
                  <a:gd name="T17" fmla="*/ 499 w 4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66">
                    <a:moveTo>
                      <a:pt x="489" y="0"/>
                    </a:moveTo>
                    <a:lnTo>
                      <a:pt x="0" y="125"/>
                    </a:lnTo>
                    <a:lnTo>
                      <a:pt x="11" y="166"/>
                    </a:lnTo>
                    <a:lnTo>
                      <a:pt x="499" y="4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29" name="Freeform 199"/>
              <p:cNvSpPr>
                <a:spLocks/>
              </p:cNvSpPr>
              <p:nvPr/>
            </p:nvSpPr>
            <p:spPr bwMode="auto">
              <a:xfrm>
                <a:off x="2874" y="2895"/>
                <a:ext cx="249" cy="83"/>
              </a:xfrm>
              <a:custGeom>
                <a:avLst/>
                <a:gdLst>
                  <a:gd name="T0" fmla="*/ 61 w 498"/>
                  <a:gd name="T1" fmla="*/ 0 h 166"/>
                  <a:gd name="T2" fmla="*/ 0 w 498"/>
                  <a:gd name="T3" fmla="*/ 15 h 166"/>
                  <a:gd name="T4" fmla="*/ 2 w 498"/>
                  <a:gd name="T5" fmla="*/ 21 h 166"/>
                  <a:gd name="T6" fmla="*/ 62 w 498"/>
                  <a:gd name="T7" fmla="*/ 5 h 166"/>
                  <a:gd name="T8" fmla="*/ 61 w 49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487" y="0"/>
                    </a:moveTo>
                    <a:lnTo>
                      <a:pt x="0" y="125"/>
                    </a:lnTo>
                    <a:lnTo>
                      <a:pt x="11" y="166"/>
                    </a:lnTo>
                    <a:lnTo>
                      <a:pt x="498" y="4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0" name="Freeform 200"/>
              <p:cNvSpPr>
                <a:spLocks/>
              </p:cNvSpPr>
              <p:nvPr/>
            </p:nvSpPr>
            <p:spPr bwMode="auto">
              <a:xfrm>
                <a:off x="2888" y="2945"/>
                <a:ext cx="248" cy="83"/>
              </a:xfrm>
              <a:custGeom>
                <a:avLst/>
                <a:gdLst>
                  <a:gd name="T0" fmla="*/ 0 w 498"/>
                  <a:gd name="T1" fmla="*/ 15 h 167"/>
                  <a:gd name="T2" fmla="*/ 1 w 498"/>
                  <a:gd name="T3" fmla="*/ 20 h 167"/>
                  <a:gd name="T4" fmla="*/ 62 w 498"/>
                  <a:gd name="T5" fmla="*/ 5 h 167"/>
                  <a:gd name="T6" fmla="*/ 60 w 498"/>
                  <a:gd name="T7" fmla="*/ 0 h 167"/>
                  <a:gd name="T8" fmla="*/ 0 w 498"/>
                  <a:gd name="T9" fmla="*/ 15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7"/>
                  <a:gd name="T17" fmla="*/ 498 w 4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7">
                    <a:moveTo>
                      <a:pt x="0" y="124"/>
                    </a:moveTo>
                    <a:lnTo>
                      <a:pt x="11" y="167"/>
                    </a:lnTo>
                    <a:lnTo>
                      <a:pt x="498" y="43"/>
                    </a:lnTo>
                    <a:lnTo>
                      <a:pt x="487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1" name="Freeform 201"/>
              <p:cNvSpPr>
                <a:spLocks/>
              </p:cNvSpPr>
              <p:nvPr/>
            </p:nvSpPr>
            <p:spPr bwMode="auto">
              <a:xfrm>
                <a:off x="2480" y="2943"/>
                <a:ext cx="249" cy="83"/>
              </a:xfrm>
              <a:custGeom>
                <a:avLst/>
                <a:gdLst>
                  <a:gd name="T0" fmla="*/ 61 w 498"/>
                  <a:gd name="T1" fmla="*/ 0 h 166"/>
                  <a:gd name="T2" fmla="*/ 0 w 498"/>
                  <a:gd name="T3" fmla="*/ 15 h 166"/>
                  <a:gd name="T4" fmla="*/ 2 w 498"/>
                  <a:gd name="T5" fmla="*/ 21 h 166"/>
                  <a:gd name="T6" fmla="*/ 62 w 498"/>
                  <a:gd name="T7" fmla="*/ 5 h 166"/>
                  <a:gd name="T8" fmla="*/ 61 w 49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487" y="0"/>
                    </a:moveTo>
                    <a:lnTo>
                      <a:pt x="0" y="123"/>
                    </a:lnTo>
                    <a:lnTo>
                      <a:pt x="10" y="166"/>
                    </a:lnTo>
                    <a:lnTo>
                      <a:pt x="498" y="41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2" name="Freeform 202"/>
              <p:cNvSpPr>
                <a:spLocks/>
              </p:cNvSpPr>
              <p:nvPr/>
            </p:nvSpPr>
            <p:spPr bwMode="auto">
              <a:xfrm>
                <a:off x="2493" y="2993"/>
                <a:ext cx="249" cy="83"/>
              </a:xfrm>
              <a:custGeom>
                <a:avLst/>
                <a:gdLst>
                  <a:gd name="T0" fmla="*/ 61 w 498"/>
                  <a:gd name="T1" fmla="*/ 0 h 166"/>
                  <a:gd name="T2" fmla="*/ 0 w 498"/>
                  <a:gd name="T3" fmla="*/ 15 h 166"/>
                  <a:gd name="T4" fmla="*/ 2 w 498"/>
                  <a:gd name="T5" fmla="*/ 21 h 166"/>
                  <a:gd name="T6" fmla="*/ 62 w 498"/>
                  <a:gd name="T7" fmla="*/ 5 h 166"/>
                  <a:gd name="T8" fmla="*/ 61 w 49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487" y="0"/>
                    </a:moveTo>
                    <a:lnTo>
                      <a:pt x="0" y="123"/>
                    </a:lnTo>
                    <a:lnTo>
                      <a:pt x="10" y="166"/>
                    </a:lnTo>
                    <a:lnTo>
                      <a:pt x="498" y="41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3" name="Freeform 203"/>
              <p:cNvSpPr>
                <a:spLocks/>
              </p:cNvSpPr>
              <p:nvPr/>
            </p:nvSpPr>
            <p:spPr bwMode="auto">
              <a:xfrm>
                <a:off x="2506" y="3043"/>
                <a:ext cx="249" cy="83"/>
              </a:xfrm>
              <a:custGeom>
                <a:avLst/>
                <a:gdLst>
                  <a:gd name="T0" fmla="*/ 61 w 498"/>
                  <a:gd name="T1" fmla="*/ 0 h 165"/>
                  <a:gd name="T2" fmla="*/ 0 w 498"/>
                  <a:gd name="T3" fmla="*/ 16 h 165"/>
                  <a:gd name="T4" fmla="*/ 2 w 498"/>
                  <a:gd name="T5" fmla="*/ 21 h 165"/>
                  <a:gd name="T6" fmla="*/ 62 w 498"/>
                  <a:gd name="T7" fmla="*/ 6 h 165"/>
                  <a:gd name="T8" fmla="*/ 61 w 498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5"/>
                  <a:gd name="T17" fmla="*/ 498 w 498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5">
                    <a:moveTo>
                      <a:pt x="487" y="0"/>
                    </a:moveTo>
                    <a:lnTo>
                      <a:pt x="0" y="124"/>
                    </a:lnTo>
                    <a:lnTo>
                      <a:pt x="11" y="165"/>
                    </a:lnTo>
                    <a:lnTo>
                      <a:pt x="498" y="4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4" name="Freeform 204"/>
              <p:cNvSpPr>
                <a:spLocks/>
              </p:cNvSpPr>
              <p:nvPr/>
            </p:nvSpPr>
            <p:spPr bwMode="auto">
              <a:xfrm>
                <a:off x="2519" y="3093"/>
                <a:ext cx="249" cy="83"/>
              </a:xfrm>
              <a:custGeom>
                <a:avLst/>
                <a:gdLst>
                  <a:gd name="T0" fmla="*/ 61 w 498"/>
                  <a:gd name="T1" fmla="*/ 0 h 166"/>
                  <a:gd name="T2" fmla="*/ 0 w 498"/>
                  <a:gd name="T3" fmla="*/ 15 h 166"/>
                  <a:gd name="T4" fmla="*/ 2 w 498"/>
                  <a:gd name="T5" fmla="*/ 21 h 166"/>
                  <a:gd name="T6" fmla="*/ 62 w 498"/>
                  <a:gd name="T7" fmla="*/ 5 h 166"/>
                  <a:gd name="T8" fmla="*/ 61 w 49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488" y="0"/>
                    </a:moveTo>
                    <a:lnTo>
                      <a:pt x="0" y="125"/>
                    </a:lnTo>
                    <a:lnTo>
                      <a:pt x="11" y="166"/>
                    </a:lnTo>
                    <a:lnTo>
                      <a:pt x="498" y="43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5" name="Freeform 205"/>
              <p:cNvSpPr>
                <a:spLocks/>
              </p:cNvSpPr>
              <p:nvPr/>
            </p:nvSpPr>
            <p:spPr bwMode="auto">
              <a:xfrm>
                <a:off x="2531" y="3143"/>
                <a:ext cx="250" cy="83"/>
              </a:xfrm>
              <a:custGeom>
                <a:avLst/>
                <a:gdLst>
                  <a:gd name="T0" fmla="*/ 61 w 499"/>
                  <a:gd name="T1" fmla="*/ 0 h 168"/>
                  <a:gd name="T2" fmla="*/ 0 w 499"/>
                  <a:gd name="T3" fmla="*/ 15 h 168"/>
                  <a:gd name="T4" fmla="*/ 2 w 499"/>
                  <a:gd name="T5" fmla="*/ 20 h 168"/>
                  <a:gd name="T6" fmla="*/ 63 w 499"/>
                  <a:gd name="T7" fmla="*/ 5 h 168"/>
                  <a:gd name="T8" fmla="*/ 61 w 499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68"/>
                  <a:gd name="T17" fmla="*/ 499 w 499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68">
                    <a:moveTo>
                      <a:pt x="487" y="0"/>
                    </a:moveTo>
                    <a:lnTo>
                      <a:pt x="0" y="125"/>
                    </a:lnTo>
                    <a:lnTo>
                      <a:pt x="11" y="168"/>
                    </a:lnTo>
                    <a:lnTo>
                      <a:pt x="499" y="4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6" name="Freeform 206"/>
              <p:cNvSpPr>
                <a:spLocks/>
              </p:cNvSpPr>
              <p:nvPr/>
            </p:nvSpPr>
            <p:spPr bwMode="auto">
              <a:xfrm>
                <a:off x="2544" y="3192"/>
                <a:ext cx="249" cy="84"/>
              </a:xfrm>
              <a:custGeom>
                <a:avLst/>
                <a:gdLst>
                  <a:gd name="T0" fmla="*/ 61 w 498"/>
                  <a:gd name="T1" fmla="*/ 0 h 167"/>
                  <a:gd name="T2" fmla="*/ 0 w 498"/>
                  <a:gd name="T3" fmla="*/ 16 h 167"/>
                  <a:gd name="T4" fmla="*/ 2 w 498"/>
                  <a:gd name="T5" fmla="*/ 21 h 167"/>
                  <a:gd name="T6" fmla="*/ 62 w 498"/>
                  <a:gd name="T7" fmla="*/ 6 h 167"/>
                  <a:gd name="T8" fmla="*/ 61 w 498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7"/>
                  <a:gd name="T17" fmla="*/ 498 w 4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7">
                    <a:moveTo>
                      <a:pt x="487" y="0"/>
                    </a:moveTo>
                    <a:lnTo>
                      <a:pt x="0" y="124"/>
                    </a:lnTo>
                    <a:lnTo>
                      <a:pt x="11" y="167"/>
                    </a:lnTo>
                    <a:lnTo>
                      <a:pt x="498" y="4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7" name="Freeform 207"/>
              <p:cNvSpPr>
                <a:spLocks/>
              </p:cNvSpPr>
              <p:nvPr/>
            </p:nvSpPr>
            <p:spPr bwMode="auto">
              <a:xfrm>
                <a:off x="2556" y="3242"/>
                <a:ext cx="250" cy="84"/>
              </a:xfrm>
              <a:custGeom>
                <a:avLst/>
                <a:gdLst>
                  <a:gd name="T0" fmla="*/ 61 w 499"/>
                  <a:gd name="T1" fmla="*/ 0 h 167"/>
                  <a:gd name="T2" fmla="*/ 0 w 499"/>
                  <a:gd name="T3" fmla="*/ 16 h 167"/>
                  <a:gd name="T4" fmla="*/ 2 w 499"/>
                  <a:gd name="T5" fmla="*/ 21 h 167"/>
                  <a:gd name="T6" fmla="*/ 63 w 499"/>
                  <a:gd name="T7" fmla="*/ 6 h 167"/>
                  <a:gd name="T8" fmla="*/ 61 w 499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67"/>
                  <a:gd name="T17" fmla="*/ 499 w 4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67">
                    <a:moveTo>
                      <a:pt x="488" y="0"/>
                    </a:moveTo>
                    <a:lnTo>
                      <a:pt x="0" y="124"/>
                    </a:lnTo>
                    <a:lnTo>
                      <a:pt x="10" y="167"/>
                    </a:lnTo>
                    <a:lnTo>
                      <a:pt x="499" y="43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38" name="Freeform 208"/>
              <p:cNvSpPr>
                <a:spLocks/>
              </p:cNvSpPr>
              <p:nvPr/>
            </p:nvSpPr>
            <p:spPr bwMode="auto">
              <a:xfrm>
                <a:off x="2569" y="3293"/>
                <a:ext cx="249" cy="83"/>
              </a:xfrm>
              <a:custGeom>
                <a:avLst/>
                <a:gdLst>
                  <a:gd name="T0" fmla="*/ 0 w 498"/>
                  <a:gd name="T1" fmla="*/ 15 h 166"/>
                  <a:gd name="T2" fmla="*/ 2 w 498"/>
                  <a:gd name="T3" fmla="*/ 21 h 166"/>
                  <a:gd name="T4" fmla="*/ 62 w 498"/>
                  <a:gd name="T5" fmla="*/ 5 h 166"/>
                  <a:gd name="T6" fmla="*/ 61 w 498"/>
                  <a:gd name="T7" fmla="*/ 0 h 166"/>
                  <a:gd name="T8" fmla="*/ 0 w 498"/>
                  <a:gd name="T9" fmla="*/ 15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0" y="123"/>
                    </a:moveTo>
                    <a:lnTo>
                      <a:pt x="11" y="166"/>
                    </a:lnTo>
                    <a:lnTo>
                      <a:pt x="498" y="42"/>
                    </a:lnTo>
                    <a:lnTo>
                      <a:pt x="487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92721" name="Text Box 209"/>
          <p:cNvSpPr txBox="1">
            <a:spLocks noChangeArrowheads="1"/>
          </p:cNvSpPr>
          <p:nvPr/>
        </p:nvSpPr>
        <p:spPr bwMode="auto">
          <a:xfrm>
            <a:off x="6337300" y="4438625"/>
            <a:ext cx="14287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nl-BE" sz="1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Reporting et suivi de la qualité des données</a:t>
            </a:r>
            <a:endParaRPr lang="en-US" sz="1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43025" name="Group 210"/>
          <p:cNvGrpSpPr>
            <a:grpSpLocks/>
          </p:cNvGrpSpPr>
          <p:nvPr/>
        </p:nvGrpSpPr>
        <p:grpSpPr bwMode="auto">
          <a:xfrm>
            <a:off x="381000" y="2676500"/>
            <a:ext cx="793750" cy="955675"/>
            <a:chOff x="1472" y="1808"/>
            <a:chExt cx="656" cy="748"/>
          </a:xfrm>
        </p:grpSpPr>
        <p:sp>
          <p:nvSpPr>
            <p:cNvPr id="43067" name="AutoShape 211"/>
            <p:cNvSpPr>
              <a:spLocks noChangeAspect="1" noChangeArrowheads="1" noTextEdit="1"/>
            </p:cNvSpPr>
            <p:nvPr/>
          </p:nvSpPr>
          <p:spPr bwMode="auto">
            <a:xfrm>
              <a:off x="1472" y="1808"/>
              <a:ext cx="655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68" name="Freeform 212"/>
            <p:cNvSpPr>
              <a:spLocks/>
            </p:cNvSpPr>
            <p:nvPr/>
          </p:nvSpPr>
          <p:spPr bwMode="auto">
            <a:xfrm>
              <a:off x="1472" y="1900"/>
              <a:ext cx="655" cy="656"/>
            </a:xfrm>
            <a:custGeom>
              <a:avLst/>
              <a:gdLst>
                <a:gd name="T0" fmla="*/ 18 w 2238"/>
                <a:gd name="T1" fmla="*/ 5 h 2056"/>
                <a:gd name="T2" fmla="*/ 26 w 2238"/>
                <a:gd name="T3" fmla="*/ 12 h 2056"/>
                <a:gd name="T4" fmla="*/ 27 w 2238"/>
                <a:gd name="T5" fmla="*/ 14 h 2056"/>
                <a:gd name="T6" fmla="*/ 19 w 2238"/>
                <a:gd name="T7" fmla="*/ 9 h 2056"/>
                <a:gd name="T8" fmla="*/ 14 w 2238"/>
                <a:gd name="T9" fmla="*/ 5 h 2056"/>
                <a:gd name="T10" fmla="*/ 21 w 2238"/>
                <a:gd name="T11" fmla="*/ 12 h 2056"/>
                <a:gd name="T12" fmla="*/ 28 w 2238"/>
                <a:gd name="T13" fmla="*/ 18 h 2056"/>
                <a:gd name="T14" fmla="*/ 22 w 2238"/>
                <a:gd name="T15" fmla="*/ 15 h 2056"/>
                <a:gd name="T16" fmla="*/ 14 w 2238"/>
                <a:gd name="T17" fmla="*/ 10 h 2056"/>
                <a:gd name="T18" fmla="*/ 16 w 2238"/>
                <a:gd name="T19" fmla="*/ 13 h 2056"/>
                <a:gd name="T20" fmla="*/ 22 w 2238"/>
                <a:gd name="T21" fmla="*/ 19 h 2056"/>
                <a:gd name="T22" fmla="*/ 23 w 2238"/>
                <a:gd name="T23" fmla="*/ 20 h 2056"/>
                <a:gd name="T24" fmla="*/ 17 w 2238"/>
                <a:gd name="T25" fmla="*/ 17 h 2056"/>
                <a:gd name="T26" fmla="*/ 12 w 2238"/>
                <a:gd name="T27" fmla="*/ 14 h 2056"/>
                <a:gd name="T28" fmla="*/ 17 w 2238"/>
                <a:gd name="T29" fmla="*/ 19 h 2056"/>
                <a:gd name="T30" fmla="*/ 22 w 2238"/>
                <a:gd name="T31" fmla="*/ 22 h 2056"/>
                <a:gd name="T32" fmla="*/ 17 w 2238"/>
                <a:gd name="T33" fmla="*/ 21 h 2056"/>
                <a:gd name="T34" fmla="*/ 12 w 2238"/>
                <a:gd name="T35" fmla="*/ 19 h 2056"/>
                <a:gd name="T36" fmla="*/ 13 w 2238"/>
                <a:gd name="T37" fmla="*/ 21 h 2056"/>
                <a:gd name="T38" fmla="*/ 21 w 2238"/>
                <a:gd name="T39" fmla="*/ 26 h 2056"/>
                <a:gd name="T40" fmla="*/ 22 w 2238"/>
                <a:gd name="T41" fmla="*/ 28 h 2056"/>
                <a:gd name="T42" fmla="*/ 15 w 2238"/>
                <a:gd name="T43" fmla="*/ 25 h 2056"/>
                <a:gd name="T44" fmla="*/ 9 w 2238"/>
                <a:gd name="T45" fmla="*/ 22 h 2056"/>
                <a:gd name="T46" fmla="*/ 16 w 2238"/>
                <a:gd name="T47" fmla="*/ 27 h 2056"/>
                <a:gd name="T48" fmla="*/ 23 w 2238"/>
                <a:gd name="T49" fmla="*/ 32 h 2056"/>
                <a:gd name="T50" fmla="*/ 17 w 2238"/>
                <a:gd name="T51" fmla="*/ 30 h 2056"/>
                <a:gd name="T52" fmla="*/ 9 w 2238"/>
                <a:gd name="T53" fmla="*/ 26 h 2056"/>
                <a:gd name="T54" fmla="*/ 11 w 2238"/>
                <a:gd name="T55" fmla="*/ 29 h 2056"/>
                <a:gd name="T56" fmla="*/ 18 w 2238"/>
                <a:gd name="T57" fmla="*/ 34 h 2056"/>
                <a:gd name="T58" fmla="*/ 20 w 2238"/>
                <a:gd name="T59" fmla="*/ 35 h 2056"/>
                <a:gd name="T60" fmla="*/ 12 w 2238"/>
                <a:gd name="T61" fmla="*/ 33 h 2056"/>
                <a:gd name="T62" fmla="*/ 6 w 2238"/>
                <a:gd name="T63" fmla="*/ 30 h 2056"/>
                <a:gd name="T64" fmla="*/ 13 w 2238"/>
                <a:gd name="T65" fmla="*/ 35 h 2056"/>
                <a:gd name="T66" fmla="*/ 21 w 2238"/>
                <a:gd name="T67" fmla="*/ 40 h 2056"/>
                <a:gd name="T68" fmla="*/ 15 w 2238"/>
                <a:gd name="T69" fmla="*/ 38 h 2056"/>
                <a:gd name="T70" fmla="*/ 6 w 2238"/>
                <a:gd name="T71" fmla="*/ 34 h 2056"/>
                <a:gd name="T72" fmla="*/ 8 w 2238"/>
                <a:gd name="T73" fmla="*/ 37 h 2056"/>
                <a:gd name="T74" fmla="*/ 16 w 2238"/>
                <a:gd name="T75" fmla="*/ 42 h 2056"/>
                <a:gd name="T76" fmla="*/ 18 w 2238"/>
                <a:gd name="T77" fmla="*/ 44 h 2056"/>
                <a:gd name="T78" fmla="*/ 9 w 2238"/>
                <a:gd name="T79" fmla="*/ 41 h 2056"/>
                <a:gd name="T80" fmla="*/ 4 w 2238"/>
                <a:gd name="T81" fmla="*/ 38 h 2056"/>
                <a:gd name="T82" fmla="*/ 11 w 2238"/>
                <a:gd name="T83" fmla="*/ 44 h 2056"/>
                <a:gd name="T84" fmla="*/ 19 w 2238"/>
                <a:gd name="T85" fmla="*/ 48 h 2056"/>
                <a:gd name="T86" fmla="*/ 13 w 2238"/>
                <a:gd name="T87" fmla="*/ 47 h 2056"/>
                <a:gd name="T88" fmla="*/ 3 w 2238"/>
                <a:gd name="T89" fmla="*/ 42 h 2056"/>
                <a:gd name="T90" fmla="*/ 5 w 2238"/>
                <a:gd name="T91" fmla="*/ 45 h 2056"/>
                <a:gd name="T92" fmla="*/ 14 w 2238"/>
                <a:gd name="T93" fmla="*/ 50 h 2056"/>
                <a:gd name="T94" fmla="*/ 16 w 2238"/>
                <a:gd name="T95" fmla="*/ 52 h 2056"/>
                <a:gd name="T96" fmla="*/ 7 w 2238"/>
                <a:gd name="T97" fmla="*/ 49 h 2056"/>
                <a:gd name="T98" fmla="*/ 0 w 2238"/>
                <a:gd name="T99" fmla="*/ 46 h 2056"/>
                <a:gd name="T100" fmla="*/ 12 w 2238"/>
                <a:gd name="T101" fmla="*/ 53 h 2056"/>
                <a:gd name="T102" fmla="*/ 23 w 2238"/>
                <a:gd name="T103" fmla="*/ 56 h 2056"/>
                <a:gd name="T104" fmla="*/ 33 w 2238"/>
                <a:gd name="T105" fmla="*/ 58 h 2056"/>
                <a:gd name="T106" fmla="*/ 42 w 2238"/>
                <a:gd name="T107" fmla="*/ 65 h 2056"/>
                <a:gd name="T108" fmla="*/ 47 w 2238"/>
                <a:gd name="T109" fmla="*/ 48 h 2056"/>
                <a:gd name="T110" fmla="*/ 55 w 2238"/>
                <a:gd name="T111" fmla="*/ 30 h 2056"/>
                <a:gd name="T112" fmla="*/ 48 w 2238"/>
                <a:gd name="T113" fmla="*/ 19 h 2056"/>
                <a:gd name="T114" fmla="*/ 38 w 2238"/>
                <a:gd name="T115" fmla="*/ 15 h 2056"/>
                <a:gd name="T116" fmla="*/ 28 w 2238"/>
                <a:gd name="T117" fmla="*/ 11 h 2056"/>
                <a:gd name="T118" fmla="*/ 17 w 2238"/>
                <a:gd name="T119" fmla="*/ 2 h 20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38"/>
                <a:gd name="T181" fmla="*/ 0 h 2056"/>
                <a:gd name="T182" fmla="*/ 2238 w 2238"/>
                <a:gd name="T183" fmla="*/ 2056 h 20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38" h="2056">
                  <a:moveTo>
                    <a:pt x="607" y="0"/>
                  </a:moveTo>
                  <a:lnTo>
                    <a:pt x="606" y="5"/>
                  </a:lnTo>
                  <a:lnTo>
                    <a:pt x="605" y="8"/>
                  </a:lnTo>
                  <a:lnTo>
                    <a:pt x="604" y="12"/>
                  </a:lnTo>
                  <a:lnTo>
                    <a:pt x="602" y="16"/>
                  </a:lnTo>
                  <a:lnTo>
                    <a:pt x="644" y="62"/>
                  </a:lnTo>
                  <a:lnTo>
                    <a:pt x="685" y="105"/>
                  </a:lnTo>
                  <a:lnTo>
                    <a:pt x="726" y="144"/>
                  </a:lnTo>
                  <a:lnTo>
                    <a:pt x="765" y="180"/>
                  </a:lnTo>
                  <a:lnTo>
                    <a:pt x="804" y="213"/>
                  </a:lnTo>
                  <a:lnTo>
                    <a:pt x="843" y="244"/>
                  </a:lnTo>
                  <a:lnTo>
                    <a:pt x="880" y="273"/>
                  </a:lnTo>
                  <a:lnTo>
                    <a:pt x="918" y="298"/>
                  </a:lnTo>
                  <a:lnTo>
                    <a:pt x="955" y="323"/>
                  </a:lnTo>
                  <a:lnTo>
                    <a:pt x="992" y="346"/>
                  </a:lnTo>
                  <a:lnTo>
                    <a:pt x="1029" y="365"/>
                  </a:lnTo>
                  <a:lnTo>
                    <a:pt x="1064" y="384"/>
                  </a:lnTo>
                  <a:lnTo>
                    <a:pt x="1100" y="402"/>
                  </a:lnTo>
                  <a:lnTo>
                    <a:pt x="1136" y="418"/>
                  </a:lnTo>
                  <a:lnTo>
                    <a:pt x="1170" y="433"/>
                  </a:lnTo>
                  <a:lnTo>
                    <a:pt x="1206" y="447"/>
                  </a:lnTo>
                  <a:lnTo>
                    <a:pt x="1168" y="439"/>
                  </a:lnTo>
                  <a:lnTo>
                    <a:pt x="1129" y="430"/>
                  </a:lnTo>
                  <a:lnTo>
                    <a:pt x="1091" y="419"/>
                  </a:lnTo>
                  <a:lnTo>
                    <a:pt x="1053" y="408"/>
                  </a:lnTo>
                  <a:lnTo>
                    <a:pt x="1014" y="395"/>
                  </a:lnTo>
                  <a:lnTo>
                    <a:pt x="974" y="381"/>
                  </a:lnTo>
                  <a:lnTo>
                    <a:pt x="935" y="365"/>
                  </a:lnTo>
                  <a:lnTo>
                    <a:pt x="895" y="348"/>
                  </a:lnTo>
                  <a:lnTo>
                    <a:pt x="855" y="330"/>
                  </a:lnTo>
                  <a:lnTo>
                    <a:pt x="814" y="309"/>
                  </a:lnTo>
                  <a:lnTo>
                    <a:pt x="774" y="287"/>
                  </a:lnTo>
                  <a:lnTo>
                    <a:pt x="733" y="263"/>
                  </a:lnTo>
                  <a:lnTo>
                    <a:pt x="691" y="236"/>
                  </a:lnTo>
                  <a:lnTo>
                    <a:pt x="648" y="207"/>
                  </a:lnTo>
                  <a:lnTo>
                    <a:pt x="606" y="177"/>
                  </a:lnTo>
                  <a:lnTo>
                    <a:pt x="562" y="144"/>
                  </a:lnTo>
                  <a:lnTo>
                    <a:pt x="561" y="148"/>
                  </a:lnTo>
                  <a:lnTo>
                    <a:pt x="560" y="151"/>
                  </a:lnTo>
                  <a:lnTo>
                    <a:pt x="559" y="154"/>
                  </a:lnTo>
                  <a:lnTo>
                    <a:pt x="557" y="159"/>
                  </a:lnTo>
                  <a:lnTo>
                    <a:pt x="599" y="199"/>
                  </a:lnTo>
                  <a:lnTo>
                    <a:pt x="638" y="236"/>
                  </a:lnTo>
                  <a:lnTo>
                    <a:pt x="678" y="271"/>
                  </a:lnTo>
                  <a:lnTo>
                    <a:pt x="718" y="303"/>
                  </a:lnTo>
                  <a:lnTo>
                    <a:pt x="756" y="333"/>
                  </a:lnTo>
                  <a:lnTo>
                    <a:pt x="794" y="361"/>
                  </a:lnTo>
                  <a:lnTo>
                    <a:pt x="832" y="387"/>
                  </a:lnTo>
                  <a:lnTo>
                    <a:pt x="868" y="411"/>
                  </a:lnTo>
                  <a:lnTo>
                    <a:pt x="905" y="433"/>
                  </a:lnTo>
                  <a:lnTo>
                    <a:pt x="941" y="454"/>
                  </a:lnTo>
                  <a:lnTo>
                    <a:pt x="978" y="474"/>
                  </a:lnTo>
                  <a:lnTo>
                    <a:pt x="1014" y="492"/>
                  </a:lnTo>
                  <a:lnTo>
                    <a:pt x="1048" y="509"/>
                  </a:lnTo>
                  <a:lnTo>
                    <a:pt x="1084" y="524"/>
                  </a:lnTo>
                  <a:lnTo>
                    <a:pt x="1118" y="541"/>
                  </a:lnTo>
                  <a:lnTo>
                    <a:pt x="1153" y="554"/>
                  </a:lnTo>
                  <a:lnTo>
                    <a:pt x="1115" y="546"/>
                  </a:lnTo>
                  <a:lnTo>
                    <a:pt x="1078" y="537"/>
                  </a:lnTo>
                  <a:lnTo>
                    <a:pt x="1040" y="527"/>
                  </a:lnTo>
                  <a:lnTo>
                    <a:pt x="1001" y="515"/>
                  </a:lnTo>
                  <a:lnTo>
                    <a:pt x="963" y="504"/>
                  </a:lnTo>
                  <a:lnTo>
                    <a:pt x="925" y="491"/>
                  </a:lnTo>
                  <a:lnTo>
                    <a:pt x="886" y="476"/>
                  </a:lnTo>
                  <a:lnTo>
                    <a:pt x="847" y="461"/>
                  </a:lnTo>
                  <a:lnTo>
                    <a:pt x="806" y="444"/>
                  </a:lnTo>
                  <a:lnTo>
                    <a:pt x="766" y="425"/>
                  </a:lnTo>
                  <a:lnTo>
                    <a:pt x="726" y="406"/>
                  </a:lnTo>
                  <a:lnTo>
                    <a:pt x="685" y="385"/>
                  </a:lnTo>
                  <a:lnTo>
                    <a:pt x="644" y="362"/>
                  </a:lnTo>
                  <a:lnTo>
                    <a:pt x="601" y="337"/>
                  </a:lnTo>
                  <a:lnTo>
                    <a:pt x="559" y="310"/>
                  </a:lnTo>
                  <a:lnTo>
                    <a:pt x="516" y="282"/>
                  </a:lnTo>
                  <a:lnTo>
                    <a:pt x="515" y="286"/>
                  </a:lnTo>
                  <a:lnTo>
                    <a:pt x="514" y="289"/>
                  </a:lnTo>
                  <a:lnTo>
                    <a:pt x="513" y="293"/>
                  </a:lnTo>
                  <a:lnTo>
                    <a:pt x="511" y="296"/>
                  </a:lnTo>
                  <a:lnTo>
                    <a:pt x="552" y="332"/>
                  </a:lnTo>
                  <a:lnTo>
                    <a:pt x="590" y="364"/>
                  </a:lnTo>
                  <a:lnTo>
                    <a:pt x="627" y="394"/>
                  </a:lnTo>
                  <a:lnTo>
                    <a:pt x="661" y="422"/>
                  </a:lnTo>
                  <a:lnTo>
                    <a:pt x="696" y="448"/>
                  </a:lnTo>
                  <a:lnTo>
                    <a:pt x="729" y="471"/>
                  </a:lnTo>
                  <a:lnTo>
                    <a:pt x="761" y="494"/>
                  </a:lnTo>
                  <a:lnTo>
                    <a:pt x="794" y="515"/>
                  </a:lnTo>
                  <a:lnTo>
                    <a:pt x="825" y="535"/>
                  </a:lnTo>
                  <a:lnTo>
                    <a:pt x="856" y="552"/>
                  </a:lnTo>
                  <a:lnTo>
                    <a:pt x="887" y="569"/>
                  </a:lnTo>
                  <a:lnTo>
                    <a:pt x="918" y="585"/>
                  </a:lnTo>
                  <a:lnTo>
                    <a:pt x="950" y="602"/>
                  </a:lnTo>
                  <a:lnTo>
                    <a:pt x="981" y="617"/>
                  </a:lnTo>
                  <a:lnTo>
                    <a:pt x="1015" y="630"/>
                  </a:lnTo>
                  <a:lnTo>
                    <a:pt x="1048" y="645"/>
                  </a:lnTo>
                  <a:lnTo>
                    <a:pt x="1011" y="637"/>
                  </a:lnTo>
                  <a:lnTo>
                    <a:pt x="976" y="628"/>
                  </a:lnTo>
                  <a:lnTo>
                    <a:pt x="941" y="620"/>
                  </a:lnTo>
                  <a:lnTo>
                    <a:pt x="906" y="610"/>
                  </a:lnTo>
                  <a:lnTo>
                    <a:pt x="872" y="600"/>
                  </a:lnTo>
                  <a:lnTo>
                    <a:pt x="839" y="589"/>
                  </a:lnTo>
                  <a:lnTo>
                    <a:pt x="805" y="577"/>
                  </a:lnTo>
                  <a:lnTo>
                    <a:pt x="771" y="565"/>
                  </a:lnTo>
                  <a:lnTo>
                    <a:pt x="736" y="551"/>
                  </a:lnTo>
                  <a:lnTo>
                    <a:pt x="701" y="536"/>
                  </a:lnTo>
                  <a:lnTo>
                    <a:pt x="666" y="520"/>
                  </a:lnTo>
                  <a:lnTo>
                    <a:pt x="629" y="502"/>
                  </a:lnTo>
                  <a:lnTo>
                    <a:pt x="591" y="483"/>
                  </a:lnTo>
                  <a:lnTo>
                    <a:pt x="553" y="462"/>
                  </a:lnTo>
                  <a:lnTo>
                    <a:pt x="513" y="439"/>
                  </a:lnTo>
                  <a:lnTo>
                    <a:pt x="470" y="415"/>
                  </a:lnTo>
                  <a:lnTo>
                    <a:pt x="469" y="418"/>
                  </a:lnTo>
                  <a:lnTo>
                    <a:pt x="468" y="422"/>
                  </a:lnTo>
                  <a:lnTo>
                    <a:pt x="465" y="425"/>
                  </a:lnTo>
                  <a:lnTo>
                    <a:pt x="464" y="429"/>
                  </a:lnTo>
                  <a:lnTo>
                    <a:pt x="502" y="460"/>
                  </a:lnTo>
                  <a:lnTo>
                    <a:pt x="537" y="487"/>
                  </a:lnTo>
                  <a:lnTo>
                    <a:pt x="569" y="512"/>
                  </a:lnTo>
                  <a:lnTo>
                    <a:pt x="597" y="534"/>
                  </a:lnTo>
                  <a:lnTo>
                    <a:pt x="623" y="553"/>
                  </a:lnTo>
                  <a:lnTo>
                    <a:pt x="647" y="570"/>
                  </a:lnTo>
                  <a:lnTo>
                    <a:pt x="669" y="587"/>
                  </a:lnTo>
                  <a:lnTo>
                    <a:pt x="691" y="602"/>
                  </a:lnTo>
                  <a:lnTo>
                    <a:pt x="713" y="614"/>
                  </a:lnTo>
                  <a:lnTo>
                    <a:pt x="735" y="627"/>
                  </a:lnTo>
                  <a:lnTo>
                    <a:pt x="757" y="638"/>
                  </a:lnTo>
                  <a:lnTo>
                    <a:pt x="780" y="651"/>
                  </a:lnTo>
                  <a:lnTo>
                    <a:pt x="805" y="663"/>
                  </a:lnTo>
                  <a:lnTo>
                    <a:pt x="832" y="674"/>
                  </a:lnTo>
                  <a:lnTo>
                    <a:pt x="862" y="688"/>
                  </a:lnTo>
                  <a:lnTo>
                    <a:pt x="894" y="702"/>
                  </a:lnTo>
                  <a:lnTo>
                    <a:pt x="858" y="694"/>
                  </a:lnTo>
                  <a:lnTo>
                    <a:pt x="826" y="687"/>
                  </a:lnTo>
                  <a:lnTo>
                    <a:pt x="796" y="681"/>
                  </a:lnTo>
                  <a:lnTo>
                    <a:pt x="769" y="675"/>
                  </a:lnTo>
                  <a:lnTo>
                    <a:pt x="743" y="670"/>
                  </a:lnTo>
                  <a:lnTo>
                    <a:pt x="718" y="664"/>
                  </a:lnTo>
                  <a:lnTo>
                    <a:pt x="693" y="658"/>
                  </a:lnTo>
                  <a:lnTo>
                    <a:pt x="670" y="652"/>
                  </a:lnTo>
                  <a:lnTo>
                    <a:pt x="645" y="644"/>
                  </a:lnTo>
                  <a:lnTo>
                    <a:pt x="620" y="636"/>
                  </a:lnTo>
                  <a:lnTo>
                    <a:pt x="593" y="626"/>
                  </a:lnTo>
                  <a:lnTo>
                    <a:pt x="564" y="614"/>
                  </a:lnTo>
                  <a:lnTo>
                    <a:pt x="533" y="600"/>
                  </a:lnTo>
                  <a:lnTo>
                    <a:pt x="500" y="584"/>
                  </a:lnTo>
                  <a:lnTo>
                    <a:pt x="463" y="566"/>
                  </a:lnTo>
                  <a:lnTo>
                    <a:pt x="422" y="544"/>
                  </a:lnTo>
                  <a:lnTo>
                    <a:pt x="420" y="547"/>
                  </a:lnTo>
                  <a:lnTo>
                    <a:pt x="419" y="551"/>
                  </a:lnTo>
                  <a:lnTo>
                    <a:pt x="417" y="554"/>
                  </a:lnTo>
                  <a:lnTo>
                    <a:pt x="416" y="558"/>
                  </a:lnTo>
                  <a:lnTo>
                    <a:pt x="456" y="587"/>
                  </a:lnTo>
                  <a:lnTo>
                    <a:pt x="495" y="614"/>
                  </a:lnTo>
                  <a:lnTo>
                    <a:pt x="534" y="641"/>
                  </a:lnTo>
                  <a:lnTo>
                    <a:pt x="574" y="665"/>
                  </a:lnTo>
                  <a:lnTo>
                    <a:pt x="612" y="689"/>
                  </a:lnTo>
                  <a:lnTo>
                    <a:pt x="648" y="711"/>
                  </a:lnTo>
                  <a:lnTo>
                    <a:pt x="685" y="733"/>
                  </a:lnTo>
                  <a:lnTo>
                    <a:pt x="722" y="753"/>
                  </a:lnTo>
                  <a:lnTo>
                    <a:pt x="758" y="772"/>
                  </a:lnTo>
                  <a:lnTo>
                    <a:pt x="794" y="791"/>
                  </a:lnTo>
                  <a:lnTo>
                    <a:pt x="829" y="808"/>
                  </a:lnTo>
                  <a:lnTo>
                    <a:pt x="864" y="825"/>
                  </a:lnTo>
                  <a:lnTo>
                    <a:pt x="898" y="841"/>
                  </a:lnTo>
                  <a:lnTo>
                    <a:pt x="933" y="857"/>
                  </a:lnTo>
                  <a:lnTo>
                    <a:pt x="968" y="872"/>
                  </a:lnTo>
                  <a:lnTo>
                    <a:pt x="1002" y="887"/>
                  </a:lnTo>
                  <a:lnTo>
                    <a:pt x="965" y="879"/>
                  </a:lnTo>
                  <a:lnTo>
                    <a:pt x="928" y="870"/>
                  </a:lnTo>
                  <a:lnTo>
                    <a:pt x="890" y="861"/>
                  </a:lnTo>
                  <a:lnTo>
                    <a:pt x="854" y="851"/>
                  </a:lnTo>
                  <a:lnTo>
                    <a:pt x="815" y="840"/>
                  </a:lnTo>
                  <a:lnTo>
                    <a:pt x="777" y="830"/>
                  </a:lnTo>
                  <a:lnTo>
                    <a:pt x="738" y="817"/>
                  </a:lnTo>
                  <a:lnTo>
                    <a:pt x="700" y="804"/>
                  </a:lnTo>
                  <a:lnTo>
                    <a:pt x="661" y="792"/>
                  </a:lnTo>
                  <a:lnTo>
                    <a:pt x="621" y="777"/>
                  </a:lnTo>
                  <a:lnTo>
                    <a:pt x="581" y="762"/>
                  </a:lnTo>
                  <a:lnTo>
                    <a:pt x="540" y="746"/>
                  </a:lnTo>
                  <a:lnTo>
                    <a:pt x="499" y="728"/>
                  </a:lnTo>
                  <a:lnTo>
                    <a:pt x="457" y="710"/>
                  </a:lnTo>
                  <a:lnTo>
                    <a:pt x="415" y="690"/>
                  </a:lnTo>
                  <a:lnTo>
                    <a:pt x="371" y="670"/>
                  </a:lnTo>
                  <a:lnTo>
                    <a:pt x="370" y="673"/>
                  </a:lnTo>
                  <a:lnTo>
                    <a:pt x="369" y="676"/>
                  </a:lnTo>
                  <a:lnTo>
                    <a:pt x="367" y="680"/>
                  </a:lnTo>
                  <a:lnTo>
                    <a:pt x="366" y="682"/>
                  </a:lnTo>
                  <a:lnTo>
                    <a:pt x="407" y="710"/>
                  </a:lnTo>
                  <a:lnTo>
                    <a:pt x="446" y="736"/>
                  </a:lnTo>
                  <a:lnTo>
                    <a:pt x="485" y="761"/>
                  </a:lnTo>
                  <a:lnTo>
                    <a:pt x="524" y="785"/>
                  </a:lnTo>
                  <a:lnTo>
                    <a:pt x="562" y="808"/>
                  </a:lnTo>
                  <a:lnTo>
                    <a:pt x="600" y="830"/>
                  </a:lnTo>
                  <a:lnTo>
                    <a:pt x="637" y="849"/>
                  </a:lnTo>
                  <a:lnTo>
                    <a:pt x="674" y="869"/>
                  </a:lnTo>
                  <a:lnTo>
                    <a:pt x="710" y="889"/>
                  </a:lnTo>
                  <a:lnTo>
                    <a:pt x="746" y="906"/>
                  </a:lnTo>
                  <a:lnTo>
                    <a:pt x="782" y="923"/>
                  </a:lnTo>
                  <a:lnTo>
                    <a:pt x="817" y="940"/>
                  </a:lnTo>
                  <a:lnTo>
                    <a:pt x="852" y="957"/>
                  </a:lnTo>
                  <a:lnTo>
                    <a:pt x="887" y="972"/>
                  </a:lnTo>
                  <a:lnTo>
                    <a:pt x="921" y="987"/>
                  </a:lnTo>
                  <a:lnTo>
                    <a:pt x="956" y="1001"/>
                  </a:lnTo>
                  <a:lnTo>
                    <a:pt x="919" y="993"/>
                  </a:lnTo>
                  <a:lnTo>
                    <a:pt x="882" y="984"/>
                  </a:lnTo>
                  <a:lnTo>
                    <a:pt x="844" y="976"/>
                  </a:lnTo>
                  <a:lnTo>
                    <a:pt x="806" y="966"/>
                  </a:lnTo>
                  <a:lnTo>
                    <a:pt x="768" y="957"/>
                  </a:lnTo>
                  <a:lnTo>
                    <a:pt x="730" y="946"/>
                  </a:lnTo>
                  <a:lnTo>
                    <a:pt x="691" y="935"/>
                  </a:lnTo>
                  <a:lnTo>
                    <a:pt x="652" y="922"/>
                  </a:lnTo>
                  <a:lnTo>
                    <a:pt x="613" y="909"/>
                  </a:lnTo>
                  <a:lnTo>
                    <a:pt x="572" y="895"/>
                  </a:lnTo>
                  <a:lnTo>
                    <a:pt x="532" y="882"/>
                  </a:lnTo>
                  <a:lnTo>
                    <a:pt x="491" y="866"/>
                  </a:lnTo>
                  <a:lnTo>
                    <a:pt x="449" y="849"/>
                  </a:lnTo>
                  <a:lnTo>
                    <a:pt x="407" y="832"/>
                  </a:lnTo>
                  <a:lnTo>
                    <a:pt x="363" y="812"/>
                  </a:lnTo>
                  <a:lnTo>
                    <a:pt x="319" y="793"/>
                  </a:lnTo>
                  <a:lnTo>
                    <a:pt x="318" y="796"/>
                  </a:lnTo>
                  <a:lnTo>
                    <a:pt x="317" y="799"/>
                  </a:lnTo>
                  <a:lnTo>
                    <a:pt x="314" y="802"/>
                  </a:lnTo>
                  <a:lnTo>
                    <a:pt x="313" y="806"/>
                  </a:lnTo>
                  <a:lnTo>
                    <a:pt x="355" y="832"/>
                  </a:lnTo>
                  <a:lnTo>
                    <a:pt x="395" y="857"/>
                  </a:lnTo>
                  <a:lnTo>
                    <a:pt x="434" y="883"/>
                  </a:lnTo>
                  <a:lnTo>
                    <a:pt x="473" y="906"/>
                  </a:lnTo>
                  <a:lnTo>
                    <a:pt x="513" y="928"/>
                  </a:lnTo>
                  <a:lnTo>
                    <a:pt x="551" y="948"/>
                  </a:lnTo>
                  <a:lnTo>
                    <a:pt x="589" y="969"/>
                  </a:lnTo>
                  <a:lnTo>
                    <a:pt x="625" y="989"/>
                  </a:lnTo>
                  <a:lnTo>
                    <a:pt x="662" y="1007"/>
                  </a:lnTo>
                  <a:lnTo>
                    <a:pt x="698" y="1025"/>
                  </a:lnTo>
                  <a:lnTo>
                    <a:pt x="735" y="1042"/>
                  </a:lnTo>
                  <a:lnTo>
                    <a:pt x="771" y="1059"/>
                  </a:lnTo>
                  <a:lnTo>
                    <a:pt x="805" y="1074"/>
                  </a:lnTo>
                  <a:lnTo>
                    <a:pt x="841" y="1090"/>
                  </a:lnTo>
                  <a:lnTo>
                    <a:pt x="875" y="1104"/>
                  </a:lnTo>
                  <a:lnTo>
                    <a:pt x="910" y="1119"/>
                  </a:lnTo>
                  <a:lnTo>
                    <a:pt x="873" y="1111"/>
                  </a:lnTo>
                  <a:lnTo>
                    <a:pt x="835" y="1103"/>
                  </a:lnTo>
                  <a:lnTo>
                    <a:pt x="798" y="1095"/>
                  </a:lnTo>
                  <a:lnTo>
                    <a:pt x="760" y="1086"/>
                  </a:lnTo>
                  <a:lnTo>
                    <a:pt x="721" y="1076"/>
                  </a:lnTo>
                  <a:lnTo>
                    <a:pt x="683" y="1066"/>
                  </a:lnTo>
                  <a:lnTo>
                    <a:pt x="644" y="1055"/>
                  </a:lnTo>
                  <a:lnTo>
                    <a:pt x="605" y="1043"/>
                  </a:lnTo>
                  <a:lnTo>
                    <a:pt x="564" y="1030"/>
                  </a:lnTo>
                  <a:lnTo>
                    <a:pt x="523" y="1016"/>
                  </a:lnTo>
                  <a:lnTo>
                    <a:pt x="481" y="1003"/>
                  </a:lnTo>
                  <a:lnTo>
                    <a:pt x="440" y="987"/>
                  </a:lnTo>
                  <a:lnTo>
                    <a:pt x="397" y="970"/>
                  </a:lnTo>
                  <a:lnTo>
                    <a:pt x="354" y="953"/>
                  </a:lnTo>
                  <a:lnTo>
                    <a:pt x="309" y="933"/>
                  </a:lnTo>
                  <a:lnTo>
                    <a:pt x="264" y="914"/>
                  </a:lnTo>
                  <a:lnTo>
                    <a:pt x="263" y="917"/>
                  </a:lnTo>
                  <a:lnTo>
                    <a:pt x="261" y="921"/>
                  </a:lnTo>
                  <a:lnTo>
                    <a:pt x="259" y="924"/>
                  </a:lnTo>
                  <a:lnTo>
                    <a:pt x="258" y="927"/>
                  </a:lnTo>
                  <a:lnTo>
                    <a:pt x="301" y="953"/>
                  </a:lnTo>
                  <a:lnTo>
                    <a:pt x="342" y="980"/>
                  </a:lnTo>
                  <a:lnTo>
                    <a:pt x="382" y="1004"/>
                  </a:lnTo>
                  <a:lnTo>
                    <a:pt x="423" y="1027"/>
                  </a:lnTo>
                  <a:lnTo>
                    <a:pt x="462" y="1050"/>
                  </a:lnTo>
                  <a:lnTo>
                    <a:pt x="501" y="1071"/>
                  </a:lnTo>
                  <a:lnTo>
                    <a:pt x="539" y="1091"/>
                  </a:lnTo>
                  <a:lnTo>
                    <a:pt x="577" y="1110"/>
                  </a:lnTo>
                  <a:lnTo>
                    <a:pt x="615" y="1129"/>
                  </a:lnTo>
                  <a:lnTo>
                    <a:pt x="652" y="1147"/>
                  </a:lnTo>
                  <a:lnTo>
                    <a:pt x="688" y="1164"/>
                  </a:lnTo>
                  <a:lnTo>
                    <a:pt x="724" y="1180"/>
                  </a:lnTo>
                  <a:lnTo>
                    <a:pt x="760" y="1195"/>
                  </a:lnTo>
                  <a:lnTo>
                    <a:pt x="796" y="1210"/>
                  </a:lnTo>
                  <a:lnTo>
                    <a:pt x="832" y="1225"/>
                  </a:lnTo>
                  <a:lnTo>
                    <a:pt x="866" y="1239"/>
                  </a:lnTo>
                  <a:lnTo>
                    <a:pt x="828" y="1232"/>
                  </a:lnTo>
                  <a:lnTo>
                    <a:pt x="791" y="1224"/>
                  </a:lnTo>
                  <a:lnTo>
                    <a:pt x="753" y="1216"/>
                  </a:lnTo>
                  <a:lnTo>
                    <a:pt x="714" y="1208"/>
                  </a:lnTo>
                  <a:lnTo>
                    <a:pt x="676" y="1199"/>
                  </a:lnTo>
                  <a:lnTo>
                    <a:pt x="636" y="1188"/>
                  </a:lnTo>
                  <a:lnTo>
                    <a:pt x="597" y="1178"/>
                  </a:lnTo>
                  <a:lnTo>
                    <a:pt x="556" y="1166"/>
                  </a:lnTo>
                  <a:lnTo>
                    <a:pt x="515" y="1154"/>
                  </a:lnTo>
                  <a:lnTo>
                    <a:pt x="473" y="1141"/>
                  </a:lnTo>
                  <a:lnTo>
                    <a:pt x="431" y="1126"/>
                  </a:lnTo>
                  <a:lnTo>
                    <a:pt x="388" y="1110"/>
                  </a:lnTo>
                  <a:lnTo>
                    <a:pt x="343" y="1094"/>
                  </a:lnTo>
                  <a:lnTo>
                    <a:pt x="298" y="1075"/>
                  </a:lnTo>
                  <a:lnTo>
                    <a:pt x="253" y="1056"/>
                  </a:lnTo>
                  <a:lnTo>
                    <a:pt x="206" y="1035"/>
                  </a:lnTo>
                  <a:lnTo>
                    <a:pt x="205" y="1037"/>
                  </a:lnTo>
                  <a:lnTo>
                    <a:pt x="203" y="1041"/>
                  </a:lnTo>
                  <a:lnTo>
                    <a:pt x="202" y="1044"/>
                  </a:lnTo>
                  <a:lnTo>
                    <a:pt x="199" y="1046"/>
                  </a:lnTo>
                  <a:lnTo>
                    <a:pt x="243" y="1074"/>
                  </a:lnTo>
                  <a:lnTo>
                    <a:pt x="286" y="1101"/>
                  </a:lnTo>
                  <a:lnTo>
                    <a:pt x="328" y="1126"/>
                  </a:lnTo>
                  <a:lnTo>
                    <a:pt x="370" y="1150"/>
                  </a:lnTo>
                  <a:lnTo>
                    <a:pt x="411" y="1173"/>
                  </a:lnTo>
                  <a:lnTo>
                    <a:pt x="450" y="1195"/>
                  </a:lnTo>
                  <a:lnTo>
                    <a:pt x="491" y="1216"/>
                  </a:lnTo>
                  <a:lnTo>
                    <a:pt x="529" y="1235"/>
                  </a:lnTo>
                  <a:lnTo>
                    <a:pt x="568" y="1254"/>
                  </a:lnTo>
                  <a:lnTo>
                    <a:pt x="605" y="1271"/>
                  </a:lnTo>
                  <a:lnTo>
                    <a:pt x="643" y="1288"/>
                  </a:lnTo>
                  <a:lnTo>
                    <a:pt x="680" y="1305"/>
                  </a:lnTo>
                  <a:lnTo>
                    <a:pt x="716" y="1320"/>
                  </a:lnTo>
                  <a:lnTo>
                    <a:pt x="752" y="1335"/>
                  </a:lnTo>
                  <a:lnTo>
                    <a:pt x="788" y="1348"/>
                  </a:lnTo>
                  <a:lnTo>
                    <a:pt x="824" y="1362"/>
                  </a:lnTo>
                  <a:lnTo>
                    <a:pt x="786" y="1355"/>
                  </a:lnTo>
                  <a:lnTo>
                    <a:pt x="748" y="1348"/>
                  </a:lnTo>
                  <a:lnTo>
                    <a:pt x="708" y="1341"/>
                  </a:lnTo>
                  <a:lnTo>
                    <a:pt x="669" y="1333"/>
                  </a:lnTo>
                  <a:lnTo>
                    <a:pt x="630" y="1324"/>
                  </a:lnTo>
                  <a:lnTo>
                    <a:pt x="590" y="1315"/>
                  </a:lnTo>
                  <a:lnTo>
                    <a:pt x="549" y="1305"/>
                  </a:lnTo>
                  <a:lnTo>
                    <a:pt x="508" y="1293"/>
                  </a:lnTo>
                  <a:lnTo>
                    <a:pt x="465" y="1280"/>
                  </a:lnTo>
                  <a:lnTo>
                    <a:pt x="423" y="1267"/>
                  </a:lnTo>
                  <a:lnTo>
                    <a:pt x="379" y="1252"/>
                  </a:lnTo>
                  <a:lnTo>
                    <a:pt x="334" y="1235"/>
                  </a:lnTo>
                  <a:lnTo>
                    <a:pt x="288" y="1218"/>
                  </a:lnTo>
                  <a:lnTo>
                    <a:pt x="241" y="1199"/>
                  </a:lnTo>
                  <a:lnTo>
                    <a:pt x="194" y="1178"/>
                  </a:lnTo>
                  <a:lnTo>
                    <a:pt x="144" y="1155"/>
                  </a:lnTo>
                  <a:lnTo>
                    <a:pt x="143" y="1157"/>
                  </a:lnTo>
                  <a:lnTo>
                    <a:pt x="142" y="1161"/>
                  </a:lnTo>
                  <a:lnTo>
                    <a:pt x="139" y="1164"/>
                  </a:lnTo>
                  <a:lnTo>
                    <a:pt x="138" y="1166"/>
                  </a:lnTo>
                  <a:lnTo>
                    <a:pt x="184" y="1196"/>
                  </a:lnTo>
                  <a:lnTo>
                    <a:pt x="229" y="1224"/>
                  </a:lnTo>
                  <a:lnTo>
                    <a:pt x="273" y="1250"/>
                  </a:lnTo>
                  <a:lnTo>
                    <a:pt x="316" y="1276"/>
                  </a:lnTo>
                  <a:lnTo>
                    <a:pt x="358" y="1300"/>
                  </a:lnTo>
                  <a:lnTo>
                    <a:pt x="400" y="1322"/>
                  </a:lnTo>
                  <a:lnTo>
                    <a:pt x="440" y="1343"/>
                  </a:lnTo>
                  <a:lnTo>
                    <a:pt x="480" y="1362"/>
                  </a:lnTo>
                  <a:lnTo>
                    <a:pt x="519" y="1382"/>
                  </a:lnTo>
                  <a:lnTo>
                    <a:pt x="559" y="1399"/>
                  </a:lnTo>
                  <a:lnTo>
                    <a:pt x="597" y="1415"/>
                  </a:lnTo>
                  <a:lnTo>
                    <a:pt x="635" y="1431"/>
                  </a:lnTo>
                  <a:lnTo>
                    <a:pt x="673" y="1446"/>
                  </a:lnTo>
                  <a:lnTo>
                    <a:pt x="710" y="1460"/>
                  </a:lnTo>
                  <a:lnTo>
                    <a:pt x="746" y="1474"/>
                  </a:lnTo>
                  <a:lnTo>
                    <a:pt x="782" y="1487"/>
                  </a:lnTo>
                  <a:lnTo>
                    <a:pt x="743" y="1481"/>
                  </a:lnTo>
                  <a:lnTo>
                    <a:pt x="705" y="1475"/>
                  </a:lnTo>
                  <a:lnTo>
                    <a:pt x="665" y="1468"/>
                  </a:lnTo>
                  <a:lnTo>
                    <a:pt x="625" y="1461"/>
                  </a:lnTo>
                  <a:lnTo>
                    <a:pt x="585" y="1453"/>
                  </a:lnTo>
                  <a:lnTo>
                    <a:pt x="544" y="1444"/>
                  </a:lnTo>
                  <a:lnTo>
                    <a:pt x="501" y="1434"/>
                  </a:lnTo>
                  <a:lnTo>
                    <a:pt x="458" y="1422"/>
                  </a:lnTo>
                  <a:lnTo>
                    <a:pt x="416" y="1409"/>
                  </a:lnTo>
                  <a:lnTo>
                    <a:pt x="371" y="1396"/>
                  </a:lnTo>
                  <a:lnTo>
                    <a:pt x="325" y="1380"/>
                  </a:lnTo>
                  <a:lnTo>
                    <a:pt x="279" y="1362"/>
                  </a:lnTo>
                  <a:lnTo>
                    <a:pt x="230" y="1343"/>
                  </a:lnTo>
                  <a:lnTo>
                    <a:pt x="182" y="1322"/>
                  </a:lnTo>
                  <a:lnTo>
                    <a:pt x="131" y="1300"/>
                  </a:lnTo>
                  <a:lnTo>
                    <a:pt x="79" y="1275"/>
                  </a:lnTo>
                  <a:lnTo>
                    <a:pt x="78" y="1278"/>
                  </a:lnTo>
                  <a:lnTo>
                    <a:pt x="76" y="1280"/>
                  </a:lnTo>
                  <a:lnTo>
                    <a:pt x="75" y="1284"/>
                  </a:lnTo>
                  <a:lnTo>
                    <a:pt x="73" y="1287"/>
                  </a:lnTo>
                  <a:lnTo>
                    <a:pt x="121" y="1320"/>
                  </a:lnTo>
                  <a:lnTo>
                    <a:pt x="168" y="1350"/>
                  </a:lnTo>
                  <a:lnTo>
                    <a:pt x="214" y="1378"/>
                  </a:lnTo>
                  <a:lnTo>
                    <a:pt x="260" y="1405"/>
                  </a:lnTo>
                  <a:lnTo>
                    <a:pt x="304" y="1429"/>
                  </a:lnTo>
                  <a:lnTo>
                    <a:pt x="348" y="1452"/>
                  </a:lnTo>
                  <a:lnTo>
                    <a:pt x="390" y="1474"/>
                  </a:lnTo>
                  <a:lnTo>
                    <a:pt x="432" y="1495"/>
                  </a:lnTo>
                  <a:lnTo>
                    <a:pt x="473" y="1513"/>
                  </a:lnTo>
                  <a:lnTo>
                    <a:pt x="514" y="1532"/>
                  </a:lnTo>
                  <a:lnTo>
                    <a:pt x="553" y="1548"/>
                  </a:lnTo>
                  <a:lnTo>
                    <a:pt x="592" y="1564"/>
                  </a:lnTo>
                  <a:lnTo>
                    <a:pt x="630" y="1578"/>
                  </a:lnTo>
                  <a:lnTo>
                    <a:pt x="668" y="1592"/>
                  </a:lnTo>
                  <a:lnTo>
                    <a:pt x="706" y="1604"/>
                  </a:lnTo>
                  <a:lnTo>
                    <a:pt x="743" y="1616"/>
                  </a:lnTo>
                  <a:lnTo>
                    <a:pt x="704" y="1611"/>
                  </a:lnTo>
                  <a:lnTo>
                    <a:pt x="663" y="1607"/>
                  </a:lnTo>
                  <a:lnTo>
                    <a:pt x="623" y="1601"/>
                  </a:lnTo>
                  <a:lnTo>
                    <a:pt x="582" y="1594"/>
                  </a:lnTo>
                  <a:lnTo>
                    <a:pt x="540" y="1586"/>
                  </a:lnTo>
                  <a:lnTo>
                    <a:pt x="498" y="1578"/>
                  </a:lnTo>
                  <a:lnTo>
                    <a:pt x="454" y="1567"/>
                  </a:lnTo>
                  <a:lnTo>
                    <a:pt x="410" y="1556"/>
                  </a:lnTo>
                  <a:lnTo>
                    <a:pt x="364" y="1542"/>
                  </a:lnTo>
                  <a:lnTo>
                    <a:pt x="318" y="1528"/>
                  </a:lnTo>
                  <a:lnTo>
                    <a:pt x="271" y="1511"/>
                  </a:lnTo>
                  <a:lnTo>
                    <a:pt x="221" y="1492"/>
                  </a:lnTo>
                  <a:lnTo>
                    <a:pt x="170" y="1472"/>
                  </a:lnTo>
                  <a:lnTo>
                    <a:pt x="119" y="1449"/>
                  </a:lnTo>
                  <a:lnTo>
                    <a:pt x="66" y="1422"/>
                  </a:lnTo>
                  <a:lnTo>
                    <a:pt x="10" y="1394"/>
                  </a:lnTo>
                  <a:lnTo>
                    <a:pt x="8" y="1399"/>
                  </a:lnTo>
                  <a:lnTo>
                    <a:pt x="6" y="1403"/>
                  </a:lnTo>
                  <a:lnTo>
                    <a:pt x="2" y="1406"/>
                  </a:lnTo>
                  <a:lnTo>
                    <a:pt x="0" y="1411"/>
                  </a:lnTo>
                  <a:lnTo>
                    <a:pt x="77" y="1457"/>
                  </a:lnTo>
                  <a:lnTo>
                    <a:pt x="151" y="1497"/>
                  </a:lnTo>
                  <a:lnTo>
                    <a:pt x="222" y="1534"/>
                  </a:lnTo>
                  <a:lnTo>
                    <a:pt x="291" y="1566"/>
                  </a:lnTo>
                  <a:lnTo>
                    <a:pt x="358" y="1595"/>
                  </a:lnTo>
                  <a:lnTo>
                    <a:pt x="423" y="1619"/>
                  </a:lnTo>
                  <a:lnTo>
                    <a:pt x="485" y="1640"/>
                  </a:lnTo>
                  <a:lnTo>
                    <a:pt x="546" y="1658"/>
                  </a:lnTo>
                  <a:lnTo>
                    <a:pt x="605" y="1675"/>
                  </a:lnTo>
                  <a:lnTo>
                    <a:pt x="661" y="1688"/>
                  </a:lnTo>
                  <a:lnTo>
                    <a:pt x="718" y="1700"/>
                  </a:lnTo>
                  <a:lnTo>
                    <a:pt x="771" y="1709"/>
                  </a:lnTo>
                  <a:lnTo>
                    <a:pt x="824" y="1717"/>
                  </a:lnTo>
                  <a:lnTo>
                    <a:pt x="875" y="1725"/>
                  </a:lnTo>
                  <a:lnTo>
                    <a:pt x="925" y="1732"/>
                  </a:lnTo>
                  <a:lnTo>
                    <a:pt x="974" y="1738"/>
                  </a:lnTo>
                  <a:lnTo>
                    <a:pt x="1023" y="1745"/>
                  </a:lnTo>
                  <a:lnTo>
                    <a:pt x="1070" y="1751"/>
                  </a:lnTo>
                  <a:lnTo>
                    <a:pt x="1117" y="1759"/>
                  </a:lnTo>
                  <a:lnTo>
                    <a:pt x="1163" y="1767"/>
                  </a:lnTo>
                  <a:lnTo>
                    <a:pt x="1209" y="1776"/>
                  </a:lnTo>
                  <a:lnTo>
                    <a:pt x="1255" y="1786"/>
                  </a:lnTo>
                  <a:lnTo>
                    <a:pt x="1302" y="1800"/>
                  </a:lnTo>
                  <a:lnTo>
                    <a:pt x="1348" y="1815"/>
                  </a:lnTo>
                  <a:lnTo>
                    <a:pt x="1393" y="1832"/>
                  </a:lnTo>
                  <a:lnTo>
                    <a:pt x="1439" y="1853"/>
                  </a:lnTo>
                  <a:lnTo>
                    <a:pt x="1486" y="1877"/>
                  </a:lnTo>
                  <a:lnTo>
                    <a:pt x="1532" y="1905"/>
                  </a:lnTo>
                  <a:lnTo>
                    <a:pt x="1579" y="1936"/>
                  </a:lnTo>
                  <a:lnTo>
                    <a:pt x="1628" y="1971"/>
                  </a:lnTo>
                  <a:lnTo>
                    <a:pt x="1677" y="2011"/>
                  </a:lnTo>
                  <a:lnTo>
                    <a:pt x="1727" y="2056"/>
                  </a:lnTo>
                  <a:lnTo>
                    <a:pt x="1736" y="1967"/>
                  </a:lnTo>
                  <a:lnTo>
                    <a:pt x="1748" y="1881"/>
                  </a:lnTo>
                  <a:lnTo>
                    <a:pt x="1763" y="1796"/>
                  </a:lnTo>
                  <a:lnTo>
                    <a:pt x="1782" y="1713"/>
                  </a:lnTo>
                  <a:lnTo>
                    <a:pt x="1803" y="1632"/>
                  </a:lnTo>
                  <a:lnTo>
                    <a:pt x="1827" y="1552"/>
                  </a:lnTo>
                  <a:lnTo>
                    <a:pt x="1854" y="1475"/>
                  </a:lnTo>
                  <a:lnTo>
                    <a:pt x="1886" y="1400"/>
                  </a:lnTo>
                  <a:lnTo>
                    <a:pt x="1919" y="1326"/>
                  </a:lnTo>
                  <a:lnTo>
                    <a:pt x="1955" y="1255"/>
                  </a:lnTo>
                  <a:lnTo>
                    <a:pt x="1995" y="1186"/>
                  </a:lnTo>
                  <a:lnTo>
                    <a:pt x="2038" y="1119"/>
                  </a:lnTo>
                  <a:lnTo>
                    <a:pt x="2083" y="1055"/>
                  </a:lnTo>
                  <a:lnTo>
                    <a:pt x="2131" y="991"/>
                  </a:lnTo>
                  <a:lnTo>
                    <a:pt x="2183" y="931"/>
                  </a:lnTo>
                  <a:lnTo>
                    <a:pt x="2238" y="872"/>
                  </a:lnTo>
                  <a:lnTo>
                    <a:pt x="2192" y="815"/>
                  </a:lnTo>
                  <a:lnTo>
                    <a:pt x="2145" y="764"/>
                  </a:lnTo>
                  <a:lnTo>
                    <a:pt x="2099" y="719"/>
                  </a:lnTo>
                  <a:lnTo>
                    <a:pt x="2053" y="679"/>
                  </a:lnTo>
                  <a:lnTo>
                    <a:pt x="2006" y="643"/>
                  </a:lnTo>
                  <a:lnTo>
                    <a:pt x="1960" y="612"/>
                  </a:lnTo>
                  <a:lnTo>
                    <a:pt x="1914" y="584"/>
                  </a:lnTo>
                  <a:lnTo>
                    <a:pt x="1867" y="561"/>
                  </a:lnTo>
                  <a:lnTo>
                    <a:pt x="1821" y="541"/>
                  </a:lnTo>
                  <a:lnTo>
                    <a:pt x="1774" y="523"/>
                  </a:lnTo>
                  <a:lnTo>
                    <a:pt x="1728" y="508"/>
                  </a:lnTo>
                  <a:lnTo>
                    <a:pt x="1679" y="494"/>
                  </a:lnTo>
                  <a:lnTo>
                    <a:pt x="1632" y="483"/>
                  </a:lnTo>
                  <a:lnTo>
                    <a:pt x="1584" y="471"/>
                  </a:lnTo>
                  <a:lnTo>
                    <a:pt x="1535" y="461"/>
                  </a:lnTo>
                  <a:lnTo>
                    <a:pt x="1487" y="452"/>
                  </a:lnTo>
                  <a:lnTo>
                    <a:pt x="1437" y="441"/>
                  </a:lnTo>
                  <a:lnTo>
                    <a:pt x="1388" y="431"/>
                  </a:lnTo>
                  <a:lnTo>
                    <a:pt x="1337" y="419"/>
                  </a:lnTo>
                  <a:lnTo>
                    <a:pt x="1285" y="407"/>
                  </a:lnTo>
                  <a:lnTo>
                    <a:pt x="1234" y="393"/>
                  </a:lnTo>
                  <a:lnTo>
                    <a:pt x="1182" y="376"/>
                  </a:lnTo>
                  <a:lnTo>
                    <a:pt x="1128" y="357"/>
                  </a:lnTo>
                  <a:lnTo>
                    <a:pt x="1074" y="334"/>
                  </a:lnTo>
                  <a:lnTo>
                    <a:pt x="1019" y="309"/>
                  </a:lnTo>
                  <a:lnTo>
                    <a:pt x="963" y="280"/>
                  </a:lnTo>
                  <a:lnTo>
                    <a:pt x="906" y="245"/>
                  </a:lnTo>
                  <a:lnTo>
                    <a:pt x="849" y="207"/>
                  </a:lnTo>
                  <a:lnTo>
                    <a:pt x="790" y="165"/>
                  </a:lnTo>
                  <a:lnTo>
                    <a:pt x="730" y="115"/>
                  </a:lnTo>
                  <a:lnTo>
                    <a:pt x="669" y="61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69" name="Freeform 213"/>
            <p:cNvSpPr>
              <a:spLocks/>
            </p:cNvSpPr>
            <p:nvPr/>
          </p:nvSpPr>
          <p:spPr bwMode="auto">
            <a:xfrm>
              <a:off x="1763" y="2072"/>
              <a:ext cx="114" cy="126"/>
            </a:xfrm>
            <a:custGeom>
              <a:avLst/>
              <a:gdLst>
                <a:gd name="T0" fmla="*/ 8 w 392"/>
                <a:gd name="T1" fmla="*/ 1 h 394"/>
                <a:gd name="T2" fmla="*/ 7 w 392"/>
                <a:gd name="T3" fmla="*/ 1 h 394"/>
                <a:gd name="T4" fmla="*/ 6 w 392"/>
                <a:gd name="T5" fmla="*/ 0 h 394"/>
                <a:gd name="T6" fmla="*/ 5 w 392"/>
                <a:gd name="T7" fmla="*/ 0 h 394"/>
                <a:gd name="T8" fmla="*/ 4 w 392"/>
                <a:gd name="T9" fmla="*/ 0 h 394"/>
                <a:gd name="T10" fmla="*/ 3 w 392"/>
                <a:gd name="T11" fmla="*/ 0 h 394"/>
                <a:gd name="T12" fmla="*/ 3 w 392"/>
                <a:gd name="T13" fmla="*/ 1 h 394"/>
                <a:gd name="T14" fmla="*/ 2 w 392"/>
                <a:gd name="T15" fmla="*/ 1 h 394"/>
                <a:gd name="T16" fmla="*/ 1 w 392"/>
                <a:gd name="T17" fmla="*/ 2 h 394"/>
                <a:gd name="T18" fmla="*/ 1 w 392"/>
                <a:gd name="T19" fmla="*/ 4 h 394"/>
                <a:gd name="T20" fmla="*/ 0 w 392"/>
                <a:gd name="T21" fmla="*/ 4 h 394"/>
                <a:gd name="T22" fmla="*/ 0 w 392"/>
                <a:gd name="T23" fmla="*/ 6 h 394"/>
                <a:gd name="T24" fmla="*/ 0 w 392"/>
                <a:gd name="T25" fmla="*/ 7 h 394"/>
                <a:gd name="T26" fmla="*/ 0 w 392"/>
                <a:gd name="T27" fmla="*/ 8 h 394"/>
                <a:gd name="T28" fmla="*/ 1 w 392"/>
                <a:gd name="T29" fmla="*/ 9 h 394"/>
                <a:gd name="T30" fmla="*/ 1 w 392"/>
                <a:gd name="T31" fmla="*/ 11 h 394"/>
                <a:gd name="T32" fmla="*/ 2 w 392"/>
                <a:gd name="T33" fmla="*/ 12 h 394"/>
                <a:gd name="T34" fmla="*/ 3 w 392"/>
                <a:gd name="T35" fmla="*/ 12 h 394"/>
                <a:gd name="T36" fmla="*/ 3 w 392"/>
                <a:gd name="T37" fmla="*/ 12 h 394"/>
                <a:gd name="T38" fmla="*/ 4 w 392"/>
                <a:gd name="T39" fmla="*/ 13 h 394"/>
                <a:gd name="T40" fmla="*/ 5 w 392"/>
                <a:gd name="T41" fmla="*/ 13 h 394"/>
                <a:gd name="T42" fmla="*/ 6 w 392"/>
                <a:gd name="T43" fmla="*/ 12 h 394"/>
                <a:gd name="T44" fmla="*/ 7 w 392"/>
                <a:gd name="T45" fmla="*/ 12 h 394"/>
                <a:gd name="T46" fmla="*/ 8 w 392"/>
                <a:gd name="T47" fmla="*/ 12 h 394"/>
                <a:gd name="T48" fmla="*/ 8 w 392"/>
                <a:gd name="T49" fmla="*/ 11 h 394"/>
                <a:gd name="T50" fmla="*/ 9 w 392"/>
                <a:gd name="T51" fmla="*/ 9 h 394"/>
                <a:gd name="T52" fmla="*/ 10 w 392"/>
                <a:gd name="T53" fmla="*/ 8 h 394"/>
                <a:gd name="T54" fmla="*/ 10 w 392"/>
                <a:gd name="T55" fmla="*/ 7 h 394"/>
                <a:gd name="T56" fmla="*/ 10 w 392"/>
                <a:gd name="T57" fmla="*/ 6 h 394"/>
                <a:gd name="T58" fmla="*/ 10 w 392"/>
                <a:gd name="T59" fmla="*/ 4 h 394"/>
                <a:gd name="T60" fmla="*/ 9 w 392"/>
                <a:gd name="T61" fmla="*/ 4 h 394"/>
                <a:gd name="T62" fmla="*/ 8 w 392"/>
                <a:gd name="T63" fmla="*/ 2 h 3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2"/>
                <a:gd name="T97" fmla="*/ 0 h 394"/>
                <a:gd name="T98" fmla="*/ 392 w 392"/>
                <a:gd name="T99" fmla="*/ 394 h 3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2" h="394">
                  <a:moveTo>
                    <a:pt x="335" y="57"/>
                  </a:moveTo>
                  <a:lnTo>
                    <a:pt x="321" y="44"/>
                  </a:lnTo>
                  <a:lnTo>
                    <a:pt x="305" y="33"/>
                  </a:lnTo>
                  <a:lnTo>
                    <a:pt x="289" y="23"/>
                  </a:lnTo>
                  <a:lnTo>
                    <a:pt x="272" y="14"/>
                  </a:lnTo>
                  <a:lnTo>
                    <a:pt x="253" y="8"/>
                  </a:lnTo>
                  <a:lnTo>
                    <a:pt x="235" y="3"/>
                  </a:lnTo>
                  <a:lnTo>
                    <a:pt x="215" y="1"/>
                  </a:lnTo>
                  <a:lnTo>
                    <a:pt x="196" y="0"/>
                  </a:lnTo>
                  <a:lnTo>
                    <a:pt x="176" y="1"/>
                  </a:lnTo>
                  <a:lnTo>
                    <a:pt x="156" y="3"/>
                  </a:lnTo>
                  <a:lnTo>
                    <a:pt x="137" y="9"/>
                  </a:lnTo>
                  <a:lnTo>
                    <a:pt x="120" y="14"/>
                  </a:lnTo>
                  <a:lnTo>
                    <a:pt x="102" y="24"/>
                  </a:lnTo>
                  <a:lnTo>
                    <a:pt x="86" y="33"/>
                  </a:lnTo>
                  <a:lnTo>
                    <a:pt x="71" y="44"/>
                  </a:lnTo>
                  <a:lnTo>
                    <a:pt x="57" y="57"/>
                  </a:lnTo>
                  <a:lnTo>
                    <a:pt x="45" y="71"/>
                  </a:lnTo>
                  <a:lnTo>
                    <a:pt x="33" y="87"/>
                  </a:lnTo>
                  <a:lnTo>
                    <a:pt x="23" y="103"/>
                  </a:lnTo>
                  <a:lnTo>
                    <a:pt x="15" y="121"/>
                  </a:lnTo>
                  <a:lnTo>
                    <a:pt x="9" y="138"/>
                  </a:lnTo>
                  <a:lnTo>
                    <a:pt x="3" y="157"/>
                  </a:lnTo>
                  <a:lnTo>
                    <a:pt x="1" y="177"/>
                  </a:lnTo>
                  <a:lnTo>
                    <a:pt x="0" y="197"/>
                  </a:lnTo>
                  <a:lnTo>
                    <a:pt x="1" y="216"/>
                  </a:lnTo>
                  <a:lnTo>
                    <a:pt x="3" y="236"/>
                  </a:lnTo>
                  <a:lnTo>
                    <a:pt x="8" y="254"/>
                  </a:lnTo>
                  <a:lnTo>
                    <a:pt x="15" y="271"/>
                  </a:lnTo>
                  <a:lnTo>
                    <a:pt x="23" y="289"/>
                  </a:lnTo>
                  <a:lnTo>
                    <a:pt x="32" y="306"/>
                  </a:lnTo>
                  <a:lnTo>
                    <a:pt x="43" y="321"/>
                  </a:lnTo>
                  <a:lnTo>
                    <a:pt x="57" y="336"/>
                  </a:lnTo>
                  <a:lnTo>
                    <a:pt x="71" y="349"/>
                  </a:lnTo>
                  <a:lnTo>
                    <a:pt x="87" y="360"/>
                  </a:lnTo>
                  <a:lnTo>
                    <a:pt x="103" y="371"/>
                  </a:lnTo>
                  <a:lnTo>
                    <a:pt x="121" y="379"/>
                  </a:lnTo>
                  <a:lnTo>
                    <a:pt x="139" y="386"/>
                  </a:lnTo>
                  <a:lnTo>
                    <a:pt x="158" y="390"/>
                  </a:lnTo>
                  <a:lnTo>
                    <a:pt x="176" y="392"/>
                  </a:lnTo>
                  <a:lnTo>
                    <a:pt x="196" y="394"/>
                  </a:lnTo>
                  <a:lnTo>
                    <a:pt x="215" y="392"/>
                  </a:lnTo>
                  <a:lnTo>
                    <a:pt x="235" y="390"/>
                  </a:lnTo>
                  <a:lnTo>
                    <a:pt x="253" y="386"/>
                  </a:lnTo>
                  <a:lnTo>
                    <a:pt x="272" y="379"/>
                  </a:lnTo>
                  <a:lnTo>
                    <a:pt x="289" y="371"/>
                  </a:lnTo>
                  <a:lnTo>
                    <a:pt x="305" y="360"/>
                  </a:lnTo>
                  <a:lnTo>
                    <a:pt x="321" y="349"/>
                  </a:lnTo>
                  <a:lnTo>
                    <a:pt x="335" y="336"/>
                  </a:lnTo>
                  <a:lnTo>
                    <a:pt x="349" y="321"/>
                  </a:lnTo>
                  <a:lnTo>
                    <a:pt x="360" y="306"/>
                  </a:lnTo>
                  <a:lnTo>
                    <a:pt x="369" y="289"/>
                  </a:lnTo>
                  <a:lnTo>
                    <a:pt x="378" y="271"/>
                  </a:lnTo>
                  <a:lnTo>
                    <a:pt x="384" y="254"/>
                  </a:lnTo>
                  <a:lnTo>
                    <a:pt x="389" y="236"/>
                  </a:lnTo>
                  <a:lnTo>
                    <a:pt x="391" y="216"/>
                  </a:lnTo>
                  <a:lnTo>
                    <a:pt x="392" y="197"/>
                  </a:lnTo>
                  <a:lnTo>
                    <a:pt x="391" y="177"/>
                  </a:lnTo>
                  <a:lnTo>
                    <a:pt x="389" y="157"/>
                  </a:lnTo>
                  <a:lnTo>
                    <a:pt x="384" y="139"/>
                  </a:lnTo>
                  <a:lnTo>
                    <a:pt x="378" y="121"/>
                  </a:lnTo>
                  <a:lnTo>
                    <a:pt x="369" y="103"/>
                  </a:lnTo>
                  <a:lnTo>
                    <a:pt x="360" y="87"/>
                  </a:lnTo>
                  <a:lnTo>
                    <a:pt x="349" y="71"/>
                  </a:lnTo>
                  <a:lnTo>
                    <a:pt x="335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0" name="Freeform 214"/>
            <p:cNvSpPr>
              <a:spLocks/>
            </p:cNvSpPr>
            <p:nvPr/>
          </p:nvSpPr>
          <p:spPr bwMode="auto">
            <a:xfrm>
              <a:off x="1774" y="2085"/>
              <a:ext cx="92" cy="100"/>
            </a:xfrm>
            <a:custGeom>
              <a:avLst/>
              <a:gdLst>
                <a:gd name="T0" fmla="*/ 4 w 314"/>
                <a:gd name="T1" fmla="*/ 10 h 313"/>
                <a:gd name="T2" fmla="*/ 4 w 314"/>
                <a:gd name="T3" fmla="*/ 10 h 313"/>
                <a:gd name="T4" fmla="*/ 3 w 314"/>
                <a:gd name="T5" fmla="*/ 10 h 313"/>
                <a:gd name="T6" fmla="*/ 3 w 314"/>
                <a:gd name="T7" fmla="*/ 10 h 313"/>
                <a:gd name="T8" fmla="*/ 2 w 314"/>
                <a:gd name="T9" fmla="*/ 10 h 313"/>
                <a:gd name="T10" fmla="*/ 2 w 314"/>
                <a:gd name="T11" fmla="*/ 10 h 313"/>
                <a:gd name="T12" fmla="*/ 2 w 314"/>
                <a:gd name="T13" fmla="*/ 9 h 313"/>
                <a:gd name="T14" fmla="*/ 1 w 314"/>
                <a:gd name="T15" fmla="*/ 9 h 313"/>
                <a:gd name="T16" fmla="*/ 1 w 314"/>
                <a:gd name="T17" fmla="*/ 9 h 313"/>
                <a:gd name="T18" fmla="*/ 1 w 314"/>
                <a:gd name="T19" fmla="*/ 8 h 313"/>
                <a:gd name="T20" fmla="*/ 1 w 314"/>
                <a:gd name="T21" fmla="*/ 8 h 313"/>
                <a:gd name="T22" fmla="*/ 0 w 314"/>
                <a:gd name="T23" fmla="*/ 7 h 313"/>
                <a:gd name="T24" fmla="*/ 0 w 314"/>
                <a:gd name="T25" fmla="*/ 7 h 313"/>
                <a:gd name="T26" fmla="*/ 0 w 314"/>
                <a:gd name="T27" fmla="*/ 7 h 313"/>
                <a:gd name="T28" fmla="*/ 0 w 314"/>
                <a:gd name="T29" fmla="*/ 6 h 313"/>
                <a:gd name="T30" fmla="*/ 0 w 314"/>
                <a:gd name="T31" fmla="*/ 6 h 313"/>
                <a:gd name="T32" fmla="*/ 0 w 314"/>
                <a:gd name="T33" fmla="*/ 5 h 313"/>
                <a:gd name="T34" fmla="*/ 0 w 314"/>
                <a:gd name="T35" fmla="*/ 4 h 313"/>
                <a:gd name="T36" fmla="*/ 0 w 314"/>
                <a:gd name="T37" fmla="*/ 4 h 313"/>
                <a:gd name="T38" fmla="*/ 0 w 314"/>
                <a:gd name="T39" fmla="*/ 4 h 313"/>
                <a:gd name="T40" fmla="*/ 0 w 314"/>
                <a:gd name="T41" fmla="*/ 3 h 313"/>
                <a:gd name="T42" fmla="*/ 0 w 314"/>
                <a:gd name="T43" fmla="*/ 3 h 313"/>
                <a:gd name="T44" fmla="*/ 1 w 314"/>
                <a:gd name="T45" fmla="*/ 2 h 313"/>
                <a:gd name="T46" fmla="*/ 1 w 314"/>
                <a:gd name="T47" fmla="*/ 2 h 313"/>
                <a:gd name="T48" fmla="*/ 1 w 314"/>
                <a:gd name="T49" fmla="*/ 2 h 313"/>
                <a:gd name="T50" fmla="*/ 1 w 314"/>
                <a:gd name="T51" fmla="*/ 1 h 313"/>
                <a:gd name="T52" fmla="*/ 2 w 314"/>
                <a:gd name="T53" fmla="*/ 1 h 313"/>
                <a:gd name="T54" fmla="*/ 2 w 314"/>
                <a:gd name="T55" fmla="*/ 1 h 313"/>
                <a:gd name="T56" fmla="*/ 2 w 314"/>
                <a:gd name="T57" fmla="*/ 0 h 313"/>
                <a:gd name="T58" fmla="*/ 3 w 314"/>
                <a:gd name="T59" fmla="*/ 0 h 313"/>
                <a:gd name="T60" fmla="*/ 3 w 314"/>
                <a:gd name="T61" fmla="*/ 0 h 313"/>
                <a:gd name="T62" fmla="*/ 4 w 314"/>
                <a:gd name="T63" fmla="*/ 0 h 313"/>
                <a:gd name="T64" fmla="*/ 4 w 314"/>
                <a:gd name="T65" fmla="*/ 0 h 313"/>
                <a:gd name="T66" fmla="*/ 4 w 314"/>
                <a:gd name="T67" fmla="*/ 0 h 313"/>
                <a:gd name="T68" fmla="*/ 5 w 314"/>
                <a:gd name="T69" fmla="*/ 0 h 313"/>
                <a:gd name="T70" fmla="*/ 5 w 314"/>
                <a:gd name="T71" fmla="*/ 0 h 313"/>
                <a:gd name="T72" fmla="*/ 6 w 314"/>
                <a:gd name="T73" fmla="*/ 0 h 313"/>
                <a:gd name="T74" fmla="*/ 6 w 314"/>
                <a:gd name="T75" fmla="*/ 1 h 313"/>
                <a:gd name="T76" fmla="*/ 6 w 314"/>
                <a:gd name="T77" fmla="*/ 1 h 313"/>
                <a:gd name="T78" fmla="*/ 6 w 314"/>
                <a:gd name="T79" fmla="*/ 1 h 313"/>
                <a:gd name="T80" fmla="*/ 7 w 314"/>
                <a:gd name="T81" fmla="*/ 2 h 313"/>
                <a:gd name="T82" fmla="*/ 7 w 314"/>
                <a:gd name="T83" fmla="*/ 2 h 313"/>
                <a:gd name="T84" fmla="*/ 7 w 314"/>
                <a:gd name="T85" fmla="*/ 2 h 313"/>
                <a:gd name="T86" fmla="*/ 7 w 314"/>
                <a:gd name="T87" fmla="*/ 3 h 313"/>
                <a:gd name="T88" fmla="*/ 8 w 314"/>
                <a:gd name="T89" fmla="*/ 3 h 313"/>
                <a:gd name="T90" fmla="*/ 8 w 314"/>
                <a:gd name="T91" fmla="*/ 4 h 313"/>
                <a:gd name="T92" fmla="*/ 8 w 314"/>
                <a:gd name="T93" fmla="*/ 4 h 313"/>
                <a:gd name="T94" fmla="*/ 8 w 314"/>
                <a:gd name="T95" fmla="*/ 4 h 313"/>
                <a:gd name="T96" fmla="*/ 8 w 314"/>
                <a:gd name="T97" fmla="*/ 5 h 313"/>
                <a:gd name="T98" fmla="*/ 8 w 314"/>
                <a:gd name="T99" fmla="*/ 6 h 313"/>
                <a:gd name="T100" fmla="*/ 8 w 314"/>
                <a:gd name="T101" fmla="*/ 7 h 313"/>
                <a:gd name="T102" fmla="*/ 7 w 314"/>
                <a:gd name="T103" fmla="*/ 8 h 313"/>
                <a:gd name="T104" fmla="*/ 7 w 314"/>
                <a:gd name="T105" fmla="*/ 9 h 313"/>
                <a:gd name="T106" fmla="*/ 6 w 314"/>
                <a:gd name="T107" fmla="*/ 9 h 313"/>
                <a:gd name="T108" fmla="*/ 6 w 314"/>
                <a:gd name="T109" fmla="*/ 10 h 313"/>
                <a:gd name="T110" fmla="*/ 5 w 314"/>
                <a:gd name="T111" fmla="*/ 10 h 313"/>
                <a:gd name="T112" fmla="*/ 4 w 314"/>
                <a:gd name="T113" fmla="*/ 10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4"/>
                <a:gd name="T172" fmla="*/ 0 h 313"/>
                <a:gd name="T173" fmla="*/ 314 w 314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4" h="313">
                  <a:moveTo>
                    <a:pt x="157" y="313"/>
                  </a:moveTo>
                  <a:lnTo>
                    <a:pt x="142" y="312"/>
                  </a:lnTo>
                  <a:lnTo>
                    <a:pt x="125" y="310"/>
                  </a:lnTo>
                  <a:lnTo>
                    <a:pt x="112" y="306"/>
                  </a:lnTo>
                  <a:lnTo>
                    <a:pt x="97" y="302"/>
                  </a:lnTo>
                  <a:lnTo>
                    <a:pt x="83" y="295"/>
                  </a:lnTo>
                  <a:lnTo>
                    <a:pt x="70" y="287"/>
                  </a:lnTo>
                  <a:lnTo>
                    <a:pt x="57" y="278"/>
                  </a:lnTo>
                  <a:lnTo>
                    <a:pt x="46" y="267"/>
                  </a:lnTo>
                  <a:lnTo>
                    <a:pt x="36" y="256"/>
                  </a:lnTo>
                  <a:lnTo>
                    <a:pt x="26" y="243"/>
                  </a:lnTo>
                  <a:lnTo>
                    <a:pt x="18" y="230"/>
                  </a:lnTo>
                  <a:lnTo>
                    <a:pt x="11" y="217"/>
                  </a:lnTo>
                  <a:lnTo>
                    <a:pt x="7" y="202"/>
                  </a:lnTo>
                  <a:lnTo>
                    <a:pt x="3" y="188"/>
                  </a:lnTo>
                  <a:lnTo>
                    <a:pt x="1" y="172"/>
                  </a:lnTo>
                  <a:lnTo>
                    <a:pt x="0" y="157"/>
                  </a:lnTo>
                  <a:lnTo>
                    <a:pt x="1" y="142"/>
                  </a:lnTo>
                  <a:lnTo>
                    <a:pt x="3" y="125"/>
                  </a:lnTo>
                  <a:lnTo>
                    <a:pt x="7" y="110"/>
                  </a:lnTo>
                  <a:lnTo>
                    <a:pt x="11" y="97"/>
                  </a:lnTo>
                  <a:lnTo>
                    <a:pt x="18" y="83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6"/>
                  </a:lnTo>
                  <a:lnTo>
                    <a:pt x="57" y="36"/>
                  </a:lnTo>
                  <a:lnTo>
                    <a:pt x="70" y="26"/>
                  </a:lnTo>
                  <a:lnTo>
                    <a:pt x="83" y="18"/>
                  </a:lnTo>
                  <a:lnTo>
                    <a:pt x="97" y="11"/>
                  </a:lnTo>
                  <a:lnTo>
                    <a:pt x="112" y="7"/>
                  </a:lnTo>
                  <a:lnTo>
                    <a:pt x="125" y="3"/>
                  </a:lnTo>
                  <a:lnTo>
                    <a:pt x="142" y="1"/>
                  </a:lnTo>
                  <a:lnTo>
                    <a:pt x="157" y="0"/>
                  </a:lnTo>
                  <a:lnTo>
                    <a:pt x="173" y="1"/>
                  </a:lnTo>
                  <a:lnTo>
                    <a:pt x="188" y="3"/>
                  </a:lnTo>
                  <a:lnTo>
                    <a:pt x="203" y="7"/>
                  </a:lnTo>
                  <a:lnTo>
                    <a:pt x="218" y="11"/>
                  </a:lnTo>
                  <a:lnTo>
                    <a:pt x="231" y="18"/>
                  </a:lnTo>
                  <a:lnTo>
                    <a:pt x="244" y="26"/>
                  </a:lnTo>
                  <a:lnTo>
                    <a:pt x="257" y="36"/>
                  </a:lnTo>
                  <a:lnTo>
                    <a:pt x="268" y="46"/>
                  </a:lnTo>
                  <a:lnTo>
                    <a:pt x="279" y="57"/>
                  </a:lnTo>
                  <a:lnTo>
                    <a:pt x="288" y="69"/>
                  </a:lnTo>
                  <a:lnTo>
                    <a:pt x="296" y="83"/>
                  </a:lnTo>
                  <a:lnTo>
                    <a:pt x="302" y="97"/>
                  </a:lnTo>
                  <a:lnTo>
                    <a:pt x="307" y="110"/>
                  </a:lnTo>
                  <a:lnTo>
                    <a:pt x="311" y="125"/>
                  </a:lnTo>
                  <a:lnTo>
                    <a:pt x="313" y="142"/>
                  </a:lnTo>
                  <a:lnTo>
                    <a:pt x="314" y="157"/>
                  </a:lnTo>
                  <a:lnTo>
                    <a:pt x="311" y="188"/>
                  </a:lnTo>
                  <a:lnTo>
                    <a:pt x="302" y="218"/>
                  </a:lnTo>
                  <a:lnTo>
                    <a:pt x="288" y="244"/>
                  </a:lnTo>
                  <a:lnTo>
                    <a:pt x="268" y="267"/>
                  </a:lnTo>
                  <a:lnTo>
                    <a:pt x="245" y="287"/>
                  </a:lnTo>
                  <a:lnTo>
                    <a:pt x="218" y="301"/>
                  </a:lnTo>
                  <a:lnTo>
                    <a:pt x="189" y="310"/>
                  </a:lnTo>
                  <a:lnTo>
                    <a:pt x="157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1" name="Freeform 215"/>
            <p:cNvSpPr>
              <a:spLocks/>
            </p:cNvSpPr>
            <p:nvPr/>
          </p:nvSpPr>
          <p:spPr bwMode="auto">
            <a:xfrm>
              <a:off x="1706" y="2209"/>
              <a:ext cx="232" cy="216"/>
            </a:xfrm>
            <a:custGeom>
              <a:avLst/>
              <a:gdLst>
                <a:gd name="T0" fmla="*/ 17 w 792"/>
                <a:gd name="T1" fmla="*/ 4 h 678"/>
                <a:gd name="T2" fmla="*/ 17 w 792"/>
                <a:gd name="T3" fmla="*/ 4 h 678"/>
                <a:gd name="T4" fmla="*/ 16 w 792"/>
                <a:gd name="T5" fmla="*/ 3 h 678"/>
                <a:gd name="T6" fmla="*/ 16 w 792"/>
                <a:gd name="T7" fmla="*/ 3 h 678"/>
                <a:gd name="T8" fmla="*/ 16 w 792"/>
                <a:gd name="T9" fmla="*/ 2 h 678"/>
                <a:gd name="T10" fmla="*/ 15 w 792"/>
                <a:gd name="T11" fmla="*/ 2 h 678"/>
                <a:gd name="T12" fmla="*/ 15 w 792"/>
                <a:gd name="T13" fmla="*/ 2 h 678"/>
                <a:gd name="T14" fmla="*/ 14 w 792"/>
                <a:gd name="T15" fmla="*/ 1 h 678"/>
                <a:gd name="T16" fmla="*/ 14 w 792"/>
                <a:gd name="T17" fmla="*/ 1 h 678"/>
                <a:gd name="T18" fmla="*/ 13 w 792"/>
                <a:gd name="T19" fmla="*/ 1 h 678"/>
                <a:gd name="T20" fmla="*/ 13 w 792"/>
                <a:gd name="T21" fmla="*/ 1 h 678"/>
                <a:gd name="T22" fmla="*/ 12 w 792"/>
                <a:gd name="T23" fmla="*/ 0 h 678"/>
                <a:gd name="T24" fmla="*/ 12 w 792"/>
                <a:gd name="T25" fmla="*/ 0 h 678"/>
                <a:gd name="T26" fmla="*/ 11 w 792"/>
                <a:gd name="T27" fmla="*/ 0 h 678"/>
                <a:gd name="T28" fmla="*/ 11 w 792"/>
                <a:gd name="T29" fmla="*/ 0 h 678"/>
                <a:gd name="T30" fmla="*/ 10 w 792"/>
                <a:gd name="T31" fmla="*/ 0 h 678"/>
                <a:gd name="T32" fmla="*/ 10 w 792"/>
                <a:gd name="T33" fmla="*/ 0 h 678"/>
                <a:gd name="T34" fmla="*/ 9 w 792"/>
                <a:gd name="T35" fmla="*/ 0 h 678"/>
                <a:gd name="T36" fmla="*/ 8 w 792"/>
                <a:gd name="T37" fmla="*/ 0 h 678"/>
                <a:gd name="T38" fmla="*/ 7 w 792"/>
                <a:gd name="T39" fmla="*/ 1 h 678"/>
                <a:gd name="T40" fmla="*/ 6 w 792"/>
                <a:gd name="T41" fmla="*/ 1 h 678"/>
                <a:gd name="T42" fmla="*/ 5 w 792"/>
                <a:gd name="T43" fmla="*/ 2 h 678"/>
                <a:gd name="T44" fmla="*/ 4 w 792"/>
                <a:gd name="T45" fmla="*/ 2 h 678"/>
                <a:gd name="T46" fmla="*/ 4 w 792"/>
                <a:gd name="T47" fmla="*/ 3 h 678"/>
                <a:gd name="T48" fmla="*/ 3 w 792"/>
                <a:gd name="T49" fmla="*/ 4 h 678"/>
                <a:gd name="T50" fmla="*/ 2 w 792"/>
                <a:gd name="T51" fmla="*/ 5 h 678"/>
                <a:gd name="T52" fmla="*/ 2 w 792"/>
                <a:gd name="T53" fmla="*/ 6 h 678"/>
                <a:gd name="T54" fmla="*/ 1 w 792"/>
                <a:gd name="T55" fmla="*/ 7 h 678"/>
                <a:gd name="T56" fmla="*/ 1 w 792"/>
                <a:gd name="T57" fmla="*/ 8 h 678"/>
                <a:gd name="T58" fmla="*/ 0 w 792"/>
                <a:gd name="T59" fmla="*/ 9 h 678"/>
                <a:gd name="T60" fmla="*/ 0 w 792"/>
                <a:gd name="T61" fmla="*/ 10 h 678"/>
                <a:gd name="T62" fmla="*/ 0 w 792"/>
                <a:gd name="T63" fmla="*/ 11 h 678"/>
                <a:gd name="T64" fmla="*/ 0 w 792"/>
                <a:gd name="T65" fmla="*/ 13 h 678"/>
                <a:gd name="T66" fmla="*/ 0 w 792"/>
                <a:gd name="T67" fmla="*/ 22 h 678"/>
                <a:gd name="T68" fmla="*/ 20 w 792"/>
                <a:gd name="T69" fmla="*/ 22 h 678"/>
                <a:gd name="T70" fmla="*/ 20 w 792"/>
                <a:gd name="T71" fmla="*/ 13 h 678"/>
                <a:gd name="T72" fmla="*/ 20 w 792"/>
                <a:gd name="T73" fmla="*/ 11 h 678"/>
                <a:gd name="T74" fmla="*/ 20 w 792"/>
                <a:gd name="T75" fmla="*/ 10 h 678"/>
                <a:gd name="T76" fmla="*/ 19 w 792"/>
                <a:gd name="T77" fmla="*/ 9 h 678"/>
                <a:gd name="T78" fmla="*/ 19 w 792"/>
                <a:gd name="T79" fmla="*/ 8 h 678"/>
                <a:gd name="T80" fmla="*/ 19 w 792"/>
                <a:gd name="T81" fmla="*/ 7 h 678"/>
                <a:gd name="T82" fmla="*/ 18 w 792"/>
                <a:gd name="T83" fmla="*/ 6 h 678"/>
                <a:gd name="T84" fmla="*/ 18 w 792"/>
                <a:gd name="T85" fmla="*/ 5 h 678"/>
                <a:gd name="T86" fmla="*/ 17 w 792"/>
                <a:gd name="T87" fmla="*/ 4 h 6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2"/>
                <a:gd name="T133" fmla="*/ 0 h 678"/>
                <a:gd name="T134" fmla="*/ 792 w 792"/>
                <a:gd name="T135" fmla="*/ 678 h 6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2" h="678">
                  <a:moveTo>
                    <a:pt x="676" y="116"/>
                  </a:moveTo>
                  <a:lnTo>
                    <a:pt x="662" y="103"/>
                  </a:lnTo>
                  <a:lnTo>
                    <a:pt x="647" y="90"/>
                  </a:lnTo>
                  <a:lnTo>
                    <a:pt x="631" y="78"/>
                  </a:lnTo>
                  <a:lnTo>
                    <a:pt x="615" y="67"/>
                  </a:lnTo>
                  <a:lnTo>
                    <a:pt x="598" y="57"/>
                  </a:lnTo>
                  <a:lnTo>
                    <a:pt x="581" y="46"/>
                  </a:lnTo>
                  <a:lnTo>
                    <a:pt x="564" y="38"/>
                  </a:lnTo>
                  <a:lnTo>
                    <a:pt x="547" y="30"/>
                  </a:lnTo>
                  <a:lnTo>
                    <a:pt x="528" y="23"/>
                  </a:lnTo>
                  <a:lnTo>
                    <a:pt x="510" y="17"/>
                  </a:lnTo>
                  <a:lnTo>
                    <a:pt x="491" y="12"/>
                  </a:lnTo>
                  <a:lnTo>
                    <a:pt x="473" y="8"/>
                  </a:lnTo>
                  <a:lnTo>
                    <a:pt x="453" y="5"/>
                  </a:lnTo>
                  <a:lnTo>
                    <a:pt x="434" y="2"/>
                  </a:lnTo>
                  <a:lnTo>
                    <a:pt x="414" y="0"/>
                  </a:lnTo>
                  <a:lnTo>
                    <a:pt x="395" y="0"/>
                  </a:lnTo>
                  <a:lnTo>
                    <a:pt x="354" y="2"/>
                  </a:lnTo>
                  <a:lnTo>
                    <a:pt x="315" y="8"/>
                  </a:lnTo>
                  <a:lnTo>
                    <a:pt x="277" y="19"/>
                  </a:lnTo>
                  <a:lnTo>
                    <a:pt x="241" y="31"/>
                  </a:lnTo>
                  <a:lnTo>
                    <a:pt x="207" y="48"/>
                  </a:lnTo>
                  <a:lnTo>
                    <a:pt x="173" y="68"/>
                  </a:lnTo>
                  <a:lnTo>
                    <a:pt x="143" y="91"/>
                  </a:lnTo>
                  <a:lnTo>
                    <a:pt x="116" y="116"/>
                  </a:lnTo>
                  <a:lnTo>
                    <a:pt x="89" y="145"/>
                  </a:lnTo>
                  <a:lnTo>
                    <a:pt x="67" y="175"/>
                  </a:lnTo>
                  <a:lnTo>
                    <a:pt x="47" y="209"/>
                  </a:lnTo>
                  <a:lnTo>
                    <a:pt x="31" y="243"/>
                  </a:lnTo>
                  <a:lnTo>
                    <a:pt x="17" y="280"/>
                  </a:lnTo>
                  <a:lnTo>
                    <a:pt x="8" y="318"/>
                  </a:lnTo>
                  <a:lnTo>
                    <a:pt x="2" y="357"/>
                  </a:lnTo>
                  <a:lnTo>
                    <a:pt x="0" y="398"/>
                  </a:lnTo>
                  <a:lnTo>
                    <a:pt x="0" y="678"/>
                  </a:lnTo>
                  <a:lnTo>
                    <a:pt x="792" y="678"/>
                  </a:lnTo>
                  <a:lnTo>
                    <a:pt x="792" y="398"/>
                  </a:lnTo>
                  <a:lnTo>
                    <a:pt x="790" y="358"/>
                  </a:lnTo>
                  <a:lnTo>
                    <a:pt x="784" y="319"/>
                  </a:lnTo>
                  <a:lnTo>
                    <a:pt x="775" y="282"/>
                  </a:lnTo>
                  <a:lnTo>
                    <a:pt x="762" y="246"/>
                  </a:lnTo>
                  <a:lnTo>
                    <a:pt x="746" y="211"/>
                  </a:lnTo>
                  <a:lnTo>
                    <a:pt x="725" y="178"/>
                  </a:lnTo>
                  <a:lnTo>
                    <a:pt x="702" y="146"/>
                  </a:lnTo>
                  <a:lnTo>
                    <a:pt x="676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2" name="Freeform 216"/>
            <p:cNvSpPr>
              <a:spLocks/>
            </p:cNvSpPr>
            <p:nvPr/>
          </p:nvSpPr>
          <p:spPr bwMode="auto">
            <a:xfrm>
              <a:off x="1829" y="2239"/>
              <a:ext cx="98" cy="173"/>
            </a:xfrm>
            <a:custGeom>
              <a:avLst/>
              <a:gdLst>
                <a:gd name="T0" fmla="*/ 9 w 334"/>
                <a:gd name="T1" fmla="*/ 10 h 543"/>
                <a:gd name="T2" fmla="*/ 9 w 334"/>
                <a:gd name="T3" fmla="*/ 18 h 543"/>
                <a:gd name="T4" fmla="*/ 2 w 334"/>
                <a:gd name="T5" fmla="*/ 18 h 543"/>
                <a:gd name="T6" fmla="*/ 2 w 334"/>
                <a:gd name="T7" fmla="*/ 10 h 543"/>
                <a:gd name="T8" fmla="*/ 0 w 334"/>
                <a:gd name="T9" fmla="*/ 7 h 543"/>
                <a:gd name="T10" fmla="*/ 4 w 334"/>
                <a:gd name="T11" fmla="*/ 0 h 543"/>
                <a:gd name="T12" fmla="*/ 4 w 334"/>
                <a:gd name="T13" fmla="*/ 0 h 543"/>
                <a:gd name="T14" fmla="*/ 5 w 334"/>
                <a:gd name="T15" fmla="*/ 0 h 543"/>
                <a:gd name="T16" fmla="*/ 5 w 334"/>
                <a:gd name="T17" fmla="*/ 1 h 543"/>
                <a:gd name="T18" fmla="*/ 5 w 334"/>
                <a:gd name="T19" fmla="*/ 1 h 543"/>
                <a:gd name="T20" fmla="*/ 5 w 334"/>
                <a:gd name="T21" fmla="*/ 1 h 543"/>
                <a:gd name="T22" fmla="*/ 5 w 334"/>
                <a:gd name="T23" fmla="*/ 1 h 543"/>
                <a:gd name="T24" fmla="*/ 6 w 334"/>
                <a:gd name="T25" fmla="*/ 1 h 543"/>
                <a:gd name="T26" fmla="*/ 6 w 334"/>
                <a:gd name="T27" fmla="*/ 2 h 543"/>
                <a:gd name="T28" fmla="*/ 6 w 334"/>
                <a:gd name="T29" fmla="*/ 3 h 543"/>
                <a:gd name="T30" fmla="*/ 7 w 334"/>
                <a:gd name="T31" fmla="*/ 4 h 543"/>
                <a:gd name="T32" fmla="*/ 7 w 334"/>
                <a:gd name="T33" fmla="*/ 4 h 543"/>
                <a:gd name="T34" fmla="*/ 8 w 334"/>
                <a:gd name="T35" fmla="*/ 5 h 543"/>
                <a:gd name="T36" fmla="*/ 8 w 334"/>
                <a:gd name="T37" fmla="*/ 6 h 543"/>
                <a:gd name="T38" fmla="*/ 8 w 334"/>
                <a:gd name="T39" fmla="*/ 8 h 543"/>
                <a:gd name="T40" fmla="*/ 9 w 334"/>
                <a:gd name="T41" fmla="*/ 9 h 543"/>
                <a:gd name="T42" fmla="*/ 9 w 334"/>
                <a:gd name="T43" fmla="*/ 10 h 5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4"/>
                <a:gd name="T67" fmla="*/ 0 h 543"/>
                <a:gd name="T68" fmla="*/ 334 w 334"/>
                <a:gd name="T69" fmla="*/ 543 h 5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4" h="543">
                  <a:moveTo>
                    <a:pt x="334" y="302"/>
                  </a:moveTo>
                  <a:lnTo>
                    <a:pt x="334" y="543"/>
                  </a:lnTo>
                  <a:lnTo>
                    <a:pt x="71" y="543"/>
                  </a:lnTo>
                  <a:lnTo>
                    <a:pt x="71" y="299"/>
                  </a:lnTo>
                  <a:lnTo>
                    <a:pt x="0" y="211"/>
                  </a:lnTo>
                  <a:lnTo>
                    <a:pt x="168" y="0"/>
                  </a:lnTo>
                  <a:lnTo>
                    <a:pt x="176" y="5"/>
                  </a:lnTo>
                  <a:lnTo>
                    <a:pt x="184" y="11"/>
                  </a:lnTo>
                  <a:lnTo>
                    <a:pt x="192" y="17"/>
                  </a:lnTo>
                  <a:lnTo>
                    <a:pt x="200" y="23"/>
                  </a:lnTo>
                  <a:lnTo>
                    <a:pt x="207" y="30"/>
                  </a:lnTo>
                  <a:lnTo>
                    <a:pt x="215" y="35"/>
                  </a:lnTo>
                  <a:lnTo>
                    <a:pt x="223" y="42"/>
                  </a:lnTo>
                  <a:lnTo>
                    <a:pt x="230" y="49"/>
                  </a:lnTo>
                  <a:lnTo>
                    <a:pt x="254" y="76"/>
                  </a:lnTo>
                  <a:lnTo>
                    <a:pt x="275" y="103"/>
                  </a:lnTo>
                  <a:lnTo>
                    <a:pt x="292" y="133"/>
                  </a:lnTo>
                  <a:lnTo>
                    <a:pt x="307" y="165"/>
                  </a:lnTo>
                  <a:lnTo>
                    <a:pt x="319" y="198"/>
                  </a:lnTo>
                  <a:lnTo>
                    <a:pt x="327" y="231"/>
                  </a:lnTo>
                  <a:lnTo>
                    <a:pt x="333" y="266"/>
                  </a:lnTo>
                  <a:lnTo>
                    <a:pt x="334" y="3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3" name="Freeform 217"/>
            <p:cNvSpPr>
              <a:spLocks/>
            </p:cNvSpPr>
            <p:nvPr/>
          </p:nvSpPr>
          <p:spPr bwMode="auto">
            <a:xfrm>
              <a:off x="1718" y="2241"/>
              <a:ext cx="120" cy="171"/>
            </a:xfrm>
            <a:custGeom>
              <a:avLst/>
              <a:gdLst>
                <a:gd name="T0" fmla="*/ 3 w 410"/>
                <a:gd name="T1" fmla="*/ 2 h 540"/>
                <a:gd name="T2" fmla="*/ 3 w 410"/>
                <a:gd name="T3" fmla="*/ 1 h 540"/>
                <a:gd name="T4" fmla="*/ 3 w 410"/>
                <a:gd name="T5" fmla="*/ 1 h 540"/>
                <a:gd name="T6" fmla="*/ 3 w 410"/>
                <a:gd name="T7" fmla="*/ 1 h 540"/>
                <a:gd name="T8" fmla="*/ 3 w 410"/>
                <a:gd name="T9" fmla="*/ 1 h 540"/>
                <a:gd name="T10" fmla="*/ 4 w 410"/>
                <a:gd name="T11" fmla="*/ 1 h 540"/>
                <a:gd name="T12" fmla="*/ 4 w 410"/>
                <a:gd name="T13" fmla="*/ 0 h 540"/>
                <a:gd name="T14" fmla="*/ 4 w 410"/>
                <a:gd name="T15" fmla="*/ 0 h 540"/>
                <a:gd name="T16" fmla="*/ 4 w 410"/>
                <a:gd name="T17" fmla="*/ 0 h 540"/>
                <a:gd name="T18" fmla="*/ 10 w 410"/>
                <a:gd name="T19" fmla="*/ 10 h 540"/>
                <a:gd name="T20" fmla="*/ 10 w 410"/>
                <a:gd name="T21" fmla="*/ 17 h 540"/>
                <a:gd name="T22" fmla="*/ 0 w 410"/>
                <a:gd name="T23" fmla="*/ 17 h 540"/>
                <a:gd name="T24" fmla="*/ 0 w 410"/>
                <a:gd name="T25" fmla="*/ 9 h 540"/>
                <a:gd name="T26" fmla="*/ 0 w 410"/>
                <a:gd name="T27" fmla="*/ 8 h 540"/>
                <a:gd name="T28" fmla="*/ 0 w 410"/>
                <a:gd name="T29" fmla="*/ 7 h 540"/>
                <a:gd name="T30" fmla="*/ 0 w 410"/>
                <a:gd name="T31" fmla="*/ 6 h 540"/>
                <a:gd name="T32" fmla="*/ 1 w 410"/>
                <a:gd name="T33" fmla="*/ 5 h 540"/>
                <a:gd name="T34" fmla="*/ 1 w 410"/>
                <a:gd name="T35" fmla="*/ 4 h 540"/>
                <a:gd name="T36" fmla="*/ 1 w 410"/>
                <a:gd name="T37" fmla="*/ 3 h 540"/>
                <a:gd name="T38" fmla="*/ 2 w 410"/>
                <a:gd name="T39" fmla="*/ 2 h 540"/>
                <a:gd name="T40" fmla="*/ 3 w 410"/>
                <a:gd name="T41" fmla="*/ 2 h 5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0"/>
                <a:gd name="T64" fmla="*/ 0 h 540"/>
                <a:gd name="T65" fmla="*/ 410 w 410"/>
                <a:gd name="T66" fmla="*/ 540 h 5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0" h="540">
                  <a:moveTo>
                    <a:pt x="104" y="46"/>
                  </a:moveTo>
                  <a:lnTo>
                    <a:pt x="111" y="39"/>
                  </a:lnTo>
                  <a:lnTo>
                    <a:pt x="118" y="34"/>
                  </a:lnTo>
                  <a:lnTo>
                    <a:pt x="125" y="28"/>
                  </a:lnTo>
                  <a:lnTo>
                    <a:pt x="132" y="21"/>
                  </a:lnTo>
                  <a:lnTo>
                    <a:pt x="139" y="16"/>
                  </a:lnTo>
                  <a:lnTo>
                    <a:pt x="146" y="11"/>
                  </a:lnTo>
                  <a:lnTo>
                    <a:pt x="154" y="5"/>
                  </a:lnTo>
                  <a:lnTo>
                    <a:pt x="161" y="0"/>
                  </a:lnTo>
                  <a:lnTo>
                    <a:pt x="410" y="309"/>
                  </a:lnTo>
                  <a:lnTo>
                    <a:pt x="410" y="540"/>
                  </a:lnTo>
                  <a:lnTo>
                    <a:pt x="0" y="540"/>
                  </a:lnTo>
                  <a:lnTo>
                    <a:pt x="0" y="299"/>
                  </a:lnTo>
                  <a:lnTo>
                    <a:pt x="2" y="263"/>
                  </a:lnTo>
                  <a:lnTo>
                    <a:pt x="7" y="228"/>
                  </a:lnTo>
                  <a:lnTo>
                    <a:pt x="16" y="195"/>
                  </a:lnTo>
                  <a:lnTo>
                    <a:pt x="27" y="162"/>
                  </a:lnTo>
                  <a:lnTo>
                    <a:pt x="42" y="130"/>
                  </a:lnTo>
                  <a:lnTo>
                    <a:pt x="60" y="100"/>
                  </a:lnTo>
                  <a:lnTo>
                    <a:pt x="80" y="73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4" name="Freeform 218"/>
            <p:cNvSpPr>
              <a:spLocks/>
            </p:cNvSpPr>
            <p:nvPr/>
          </p:nvSpPr>
          <p:spPr bwMode="auto">
            <a:xfrm>
              <a:off x="1775" y="2222"/>
              <a:ext cx="93" cy="53"/>
            </a:xfrm>
            <a:custGeom>
              <a:avLst/>
              <a:gdLst>
                <a:gd name="T0" fmla="*/ 4 w 316"/>
                <a:gd name="T1" fmla="*/ 0 h 166"/>
                <a:gd name="T2" fmla="*/ 6 w 316"/>
                <a:gd name="T3" fmla="*/ 5 h 166"/>
                <a:gd name="T4" fmla="*/ 8 w 316"/>
                <a:gd name="T5" fmla="*/ 1 h 166"/>
                <a:gd name="T6" fmla="*/ 8 w 316"/>
                <a:gd name="T7" fmla="*/ 1 h 166"/>
                <a:gd name="T8" fmla="*/ 7 w 316"/>
                <a:gd name="T9" fmla="*/ 1 h 166"/>
                <a:gd name="T10" fmla="*/ 7 w 316"/>
                <a:gd name="T11" fmla="*/ 0 h 166"/>
                <a:gd name="T12" fmla="*/ 6 w 316"/>
                <a:gd name="T13" fmla="*/ 0 h 166"/>
                <a:gd name="T14" fmla="*/ 6 w 316"/>
                <a:gd name="T15" fmla="*/ 0 h 166"/>
                <a:gd name="T16" fmla="*/ 5 w 316"/>
                <a:gd name="T17" fmla="*/ 0 h 166"/>
                <a:gd name="T18" fmla="*/ 5 w 316"/>
                <a:gd name="T19" fmla="*/ 0 h 166"/>
                <a:gd name="T20" fmla="*/ 4 w 316"/>
                <a:gd name="T21" fmla="*/ 0 h 166"/>
                <a:gd name="T22" fmla="*/ 4 w 316"/>
                <a:gd name="T23" fmla="*/ 0 h 166"/>
                <a:gd name="T24" fmla="*/ 3 w 316"/>
                <a:gd name="T25" fmla="*/ 0 h 166"/>
                <a:gd name="T26" fmla="*/ 3 w 316"/>
                <a:gd name="T27" fmla="*/ 0 h 166"/>
                <a:gd name="T28" fmla="*/ 2 w 316"/>
                <a:gd name="T29" fmla="*/ 0 h 166"/>
                <a:gd name="T30" fmla="*/ 1 w 316"/>
                <a:gd name="T31" fmla="*/ 1 h 166"/>
                <a:gd name="T32" fmla="*/ 1 w 316"/>
                <a:gd name="T33" fmla="*/ 1 h 166"/>
                <a:gd name="T34" fmla="*/ 1 w 316"/>
                <a:gd name="T35" fmla="*/ 1 h 166"/>
                <a:gd name="T36" fmla="*/ 0 w 316"/>
                <a:gd name="T37" fmla="*/ 1 h 166"/>
                <a:gd name="T38" fmla="*/ 3 w 316"/>
                <a:gd name="T39" fmla="*/ 5 h 166"/>
                <a:gd name="T40" fmla="*/ 4 w 316"/>
                <a:gd name="T41" fmla="*/ 0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6"/>
                <a:gd name="T64" fmla="*/ 0 h 166"/>
                <a:gd name="T65" fmla="*/ 316 w 316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6" h="166">
                  <a:moveTo>
                    <a:pt x="164" y="6"/>
                  </a:moveTo>
                  <a:lnTo>
                    <a:pt x="215" y="165"/>
                  </a:lnTo>
                  <a:lnTo>
                    <a:pt x="316" y="36"/>
                  </a:lnTo>
                  <a:lnTo>
                    <a:pt x="298" y="28"/>
                  </a:lnTo>
                  <a:lnTo>
                    <a:pt x="279" y="21"/>
                  </a:lnTo>
                  <a:lnTo>
                    <a:pt x="260" y="14"/>
                  </a:lnTo>
                  <a:lnTo>
                    <a:pt x="241" y="10"/>
                  </a:lnTo>
                  <a:lnTo>
                    <a:pt x="222" y="6"/>
                  </a:lnTo>
                  <a:lnTo>
                    <a:pt x="201" y="3"/>
                  </a:lnTo>
                  <a:lnTo>
                    <a:pt x="181" y="2"/>
                  </a:lnTo>
                  <a:lnTo>
                    <a:pt x="161" y="0"/>
                  </a:lnTo>
                  <a:lnTo>
                    <a:pt x="140" y="2"/>
                  </a:lnTo>
                  <a:lnTo>
                    <a:pt x="119" y="3"/>
                  </a:lnTo>
                  <a:lnTo>
                    <a:pt x="98" y="6"/>
                  </a:lnTo>
                  <a:lnTo>
                    <a:pt x="78" y="11"/>
                  </a:lnTo>
                  <a:lnTo>
                    <a:pt x="58" y="15"/>
                  </a:lnTo>
                  <a:lnTo>
                    <a:pt x="39" y="22"/>
                  </a:lnTo>
                  <a:lnTo>
                    <a:pt x="19" y="30"/>
                  </a:lnTo>
                  <a:lnTo>
                    <a:pt x="0" y="38"/>
                  </a:lnTo>
                  <a:lnTo>
                    <a:pt x="105" y="166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5" name="Freeform 219"/>
            <p:cNvSpPr>
              <a:spLocks/>
            </p:cNvSpPr>
            <p:nvPr/>
          </p:nvSpPr>
          <p:spPr bwMode="auto">
            <a:xfrm>
              <a:off x="1812" y="2349"/>
              <a:ext cx="14" cy="14"/>
            </a:xfrm>
            <a:custGeom>
              <a:avLst/>
              <a:gdLst>
                <a:gd name="T0" fmla="*/ 1 w 46"/>
                <a:gd name="T1" fmla="*/ 1 h 45"/>
                <a:gd name="T2" fmla="*/ 1 w 46"/>
                <a:gd name="T3" fmla="*/ 1 h 45"/>
                <a:gd name="T4" fmla="*/ 1 w 46"/>
                <a:gd name="T5" fmla="*/ 1 h 45"/>
                <a:gd name="T6" fmla="*/ 1 w 46"/>
                <a:gd name="T7" fmla="*/ 1 h 45"/>
                <a:gd name="T8" fmla="*/ 1 w 46"/>
                <a:gd name="T9" fmla="*/ 1 h 45"/>
                <a:gd name="T10" fmla="*/ 1 w 46"/>
                <a:gd name="T11" fmla="*/ 0 h 45"/>
                <a:gd name="T12" fmla="*/ 1 w 46"/>
                <a:gd name="T13" fmla="*/ 0 h 45"/>
                <a:gd name="T14" fmla="*/ 1 w 46"/>
                <a:gd name="T15" fmla="*/ 0 h 45"/>
                <a:gd name="T16" fmla="*/ 1 w 46"/>
                <a:gd name="T17" fmla="*/ 0 h 45"/>
                <a:gd name="T18" fmla="*/ 0 w 46"/>
                <a:gd name="T19" fmla="*/ 0 h 45"/>
                <a:gd name="T20" fmla="*/ 0 w 46"/>
                <a:gd name="T21" fmla="*/ 0 h 45"/>
                <a:gd name="T22" fmla="*/ 0 w 46"/>
                <a:gd name="T23" fmla="*/ 0 h 45"/>
                <a:gd name="T24" fmla="*/ 0 w 46"/>
                <a:gd name="T25" fmla="*/ 1 h 45"/>
                <a:gd name="T26" fmla="*/ 0 w 46"/>
                <a:gd name="T27" fmla="*/ 1 h 45"/>
                <a:gd name="T28" fmla="*/ 0 w 46"/>
                <a:gd name="T29" fmla="*/ 1 h 45"/>
                <a:gd name="T30" fmla="*/ 0 w 46"/>
                <a:gd name="T31" fmla="*/ 1 h 45"/>
                <a:gd name="T32" fmla="*/ 1 w 46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5"/>
                <a:gd name="T53" fmla="*/ 46 w 46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5">
                  <a:moveTo>
                    <a:pt x="23" y="45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6" name="Freeform 220"/>
            <p:cNvSpPr>
              <a:spLocks/>
            </p:cNvSpPr>
            <p:nvPr/>
          </p:nvSpPr>
          <p:spPr bwMode="auto">
            <a:xfrm>
              <a:off x="1812" y="2384"/>
              <a:ext cx="14" cy="15"/>
            </a:xfrm>
            <a:custGeom>
              <a:avLst/>
              <a:gdLst>
                <a:gd name="T0" fmla="*/ 1 w 46"/>
                <a:gd name="T1" fmla="*/ 2 h 46"/>
                <a:gd name="T2" fmla="*/ 1 w 46"/>
                <a:gd name="T3" fmla="*/ 2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1 h 46"/>
                <a:gd name="T12" fmla="*/ 1 w 46"/>
                <a:gd name="T13" fmla="*/ 0 h 46"/>
                <a:gd name="T14" fmla="*/ 1 w 46"/>
                <a:gd name="T15" fmla="*/ 0 h 46"/>
                <a:gd name="T16" fmla="*/ 1 w 46"/>
                <a:gd name="T17" fmla="*/ 0 h 46"/>
                <a:gd name="T18" fmla="*/ 0 w 46"/>
                <a:gd name="T19" fmla="*/ 0 h 46"/>
                <a:gd name="T20" fmla="*/ 0 w 46"/>
                <a:gd name="T21" fmla="*/ 0 h 46"/>
                <a:gd name="T22" fmla="*/ 0 w 46"/>
                <a:gd name="T23" fmla="*/ 1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2 h 46"/>
                <a:gd name="T32" fmla="*/ 1 w 46"/>
                <a:gd name="T33" fmla="*/ 2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7" name="Freeform 221"/>
            <p:cNvSpPr>
              <a:spLocks/>
            </p:cNvSpPr>
            <p:nvPr/>
          </p:nvSpPr>
          <p:spPr bwMode="auto">
            <a:xfrm>
              <a:off x="1795" y="2149"/>
              <a:ext cx="53" cy="20"/>
            </a:xfrm>
            <a:custGeom>
              <a:avLst/>
              <a:gdLst>
                <a:gd name="T0" fmla="*/ 0 w 182"/>
                <a:gd name="T1" fmla="*/ 1 h 62"/>
                <a:gd name="T2" fmla="*/ 0 w 182"/>
                <a:gd name="T3" fmla="*/ 1 h 62"/>
                <a:gd name="T4" fmla="*/ 1 w 182"/>
                <a:gd name="T5" fmla="*/ 2 h 62"/>
                <a:gd name="T6" fmla="*/ 1 w 182"/>
                <a:gd name="T7" fmla="*/ 2 h 62"/>
                <a:gd name="T8" fmla="*/ 1 w 182"/>
                <a:gd name="T9" fmla="*/ 2 h 62"/>
                <a:gd name="T10" fmla="*/ 1 w 182"/>
                <a:gd name="T11" fmla="*/ 2 h 62"/>
                <a:gd name="T12" fmla="*/ 2 w 182"/>
                <a:gd name="T13" fmla="*/ 2 h 62"/>
                <a:gd name="T14" fmla="*/ 2 w 182"/>
                <a:gd name="T15" fmla="*/ 2 h 62"/>
                <a:gd name="T16" fmla="*/ 2 w 182"/>
                <a:gd name="T17" fmla="*/ 2 h 62"/>
                <a:gd name="T18" fmla="*/ 3 w 182"/>
                <a:gd name="T19" fmla="*/ 2 h 62"/>
                <a:gd name="T20" fmla="*/ 3 w 182"/>
                <a:gd name="T21" fmla="*/ 2 h 62"/>
                <a:gd name="T22" fmla="*/ 3 w 182"/>
                <a:gd name="T23" fmla="*/ 2 h 62"/>
                <a:gd name="T24" fmla="*/ 3 w 182"/>
                <a:gd name="T25" fmla="*/ 2 h 62"/>
                <a:gd name="T26" fmla="*/ 4 w 182"/>
                <a:gd name="T27" fmla="*/ 2 h 62"/>
                <a:gd name="T28" fmla="*/ 4 w 182"/>
                <a:gd name="T29" fmla="*/ 2 h 62"/>
                <a:gd name="T30" fmla="*/ 4 w 182"/>
                <a:gd name="T31" fmla="*/ 1 h 62"/>
                <a:gd name="T32" fmla="*/ 4 w 182"/>
                <a:gd name="T33" fmla="*/ 1 h 62"/>
                <a:gd name="T34" fmla="*/ 4 w 182"/>
                <a:gd name="T35" fmla="*/ 0 h 62"/>
                <a:gd name="T36" fmla="*/ 4 w 182"/>
                <a:gd name="T37" fmla="*/ 0 h 62"/>
                <a:gd name="T38" fmla="*/ 3 w 182"/>
                <a:gd name="T39" fmla="*/ 0 h 62"/>
                <a:gd name="T40" fmla="*/ 3 w 182"/>
                <a:gd name="T41" fmla="*/ 0 h 62"/>
                <a:gd name="T42" fmla="*/ 3 w 182"/>
                <a:gd name="T43" fmla="*/ 1 h 62"/>
                <a:gd name="T44" fmla="*/ 3 w 182"/>
                <a:gd name="T45" fmla="*/ 1 h 62"/>
                <a:gd name="T46" fmla="*/ 3 w 182"/>
                <a:gd name="T47" fmla="*/ 1 h 62"/>
                <a:gd name="T48" fmla="*/ 2 w 182"/>
                <a:gd name="T49" fmla="*/ 1 h 62"/>
                <a:gd name="T50" fmla="*/ 2 w 182"/>
                <a:gd name="T51" fmla="*/ 1 h 62"/>
                <a:gd name="T52" fmla="*/ 2 w 182"/>
                <a:gd name="T53" fmla="*/ 1 h 62"/>
                <a:gd name="T54" fmla="*/ 2 w 182"/>
                <a:gd name="T55" fmla="*/ 1 h 62"/>
                <a:gd name="T56" fmla="*/ 2 w 182"/>
                <a:gd name="T57" fmla="*/ 1 h 62"/>
                <a:gd name="T58" fmla="*/ 1 w 182"/>
                <a:gd name="T59" fmla="*/ 1 h 62"/>
                <a:gd name="T60" fmla="*/ 1 w 182"/>
                <a:gd name="T61" fmla="*/ 0 h 62"/>
                <a:gd name="T62" fmla="*/ 1 w 182"/>
                <a:gd name="T63" fmla="*/ 0 h 62"/>
                <a:gd name="T64" fmla="*/ 1 w 182"/>
                <a:gd name="T65" fmla="*/ 0 h 62"/>
                <a:gd name="T66" fmla="*/ 1 w 182"/>
                <a:gd name="T67" fmla="*/ 0 h 62"/>
                <a:gd name="T68" fmla="*/ 0 w 182"/>
                <a:gd name="T69" fmla="*/ 1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62"/>
                <a:gd name="T107" fmla="*/ 182 w 182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62">
                  <a:moveTo>
                    <a:pt x="0" y="32"/>
                  </a:moveTo>
                  <a:lnTo>
                    <a:pt x="11" y="39"/>
                  </a:lnTo>
                  <a:lnTo>
                    <a:pt x="21" y="44"/>
                  </a:lnTo>
                  <a:lnTo>
                    <a:pt x="31" y="50"/>
                  </a:lnTo>
                  <a:lnTo>
                    <a:pt x="43" y="54"/>
                  </a:lnTo>
                  <a:lnTo>
                    <a:pt x="54" y="57"/>
                  </a:lnTo>
                  <a:lnTo>
                    <a:pt x="67" y="59"/>
                  </a:lnTo>
                  <a:lnTo>
                    <a:pt x="79" y="62"/>
                  </a:lnTo>
                  <a:lnTo>
                    <a:pt x="91" y="62"/>
                  </a:lnTo>
                  <a:lnTo>
                    <a:pt x="104" y="62"/>
                  </a:lnTo>
                  <a:lnTo>
                    <a:pt x="115" y="59"/>
                  </a:lnTo>
                  <a:lnTo>
                    <a:pt x="128" y="57"/>
                  </a:lnTo>
                  <a:lnTo>
                    <a:pt x="140" y="54"/>
                  </a:lnTo>
                  <a:lnTo>
                    <a:pt x="151" y="50"/>
                  </a:lnTo>
                  <a:lnTo>
                    <a:pt x="162" y="44"/>
                  </a:lnTo>
                  <a:lnTo>
                    <a:pt x="172" y="39"/>
                  </a:lnTo>
                  <a:lnTo>
                    <a:pt x="182" y="32"/>
                  </a:lnTo>
                  <a:lnTo>
                    <a:pt x="158" y="0"/>
                  </a:lnTo>
                  <a:lnTo>
                    <a:pt x="150" y="5"/>
                  </a:lnTo>
                  <a:lnTo>
                    <a:pt x="143" y="9"/>
                  </a:lnTo>
                  <a:lnTo>
                    <a:pt x="135" y="13"/>
                  </a:lnTo>
                  <a:lnTo>
                    <a:pt x="127" y="16"/>
                  </a:lnTo>
                  <a:lnTo>
                    <a:pt x="118" y="18"/>
                  </a:lnTo>
                  <a:lnTo>
                    <a:pt x="110" y="20"/>
                  </a:lnTo>
                  <a:lnTo>
                    <a:pt x="101" y="21"/>
                  </a:lnTo>
                  <a:lnTo>
                    <a:pt x="91" y="21"/>
                  </a:lnTo>
                  <a:lnTo>
                    <a:pt x="82" y="21"/>
                  </a:lnTo>
                  <a:lnTo>
                    <a:pt x="73" y="20"/>
                  </a:lnTo>
                  <a:lnTo>
                    <a:pt x="65" y="18"/>
                  </a:lnTo>
                  <a:lnTo>
                    <a:pt x="57" y="16"/>
                  </a:lnTo>
                  <a:lnTo>
                    <a:pt x="48" y="13"/>
                  </a:lnTo>
                  <a:lnTo>
                    <a:pt x="39" y="9"/>
                  </a:lnTo>
                  <a:lnTo>
                    <a:pt x="33" y="5"/>
                  </a:lnTo>
                  <a:lnTo>
                    <a:pt x="2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8" name="Rectangle 222"/>
            <p:cNvSpPr>
              <a:spLocks noChangeArrowheads="1"/>
            </p:cNvSpPr>
            <p:nvPr/>
          </p:nvSpPr>
          <p:spPr bwMode="auto">
            <a:xfrm>
              <a:off x="1742" y="2328"/>
              <a:ext cx="50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79" name="Freeform 223"/>
            <p:cNvSpPr>
              <a:spLocks/>
            </p:cNvSpPr>
            <p:nvPr/>
          </p:nvSpPr>
          <p:spPr bwMode="auto">
            <a:xfrm>
              <a:off x="1794" y="2112"/>
              <a:ext cx="13" cy="14"/>
            </a:xfrm>
            <a:custGeom>
              <a:avLst/>
              <a:gdLst>
                <a:gd name="T0" fmla="*/ 1 w 46"/>
                <a:gd name="T1" fmla="*/ 1 h 46"/>
                <a:gd name="T2" fmla="*/ 1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0 h 46"/>
                <a:gd name="T12" fmla="*/ 1 w 46"/>
                <a:gd name="T13" fmla="*/ 0 h 46"/>
                <a:gd name="T14" fmla="*/ 1 w 46"/>
                <a:gd name="T15" fmla="*/ 0 h 46"/>
                <a:gd name="T16" fmla="*/ 1 w 46"/>
                <a:gd name="T17" fmla="*/ 0 h 46"/>
                <a:gd name="T18" fmla="*/ 0 w 46"/>
                <a:gd name="T19" fmla="*/ 0 h 46"/>
                <a:gd name="T20" fmla="*/ 0 w 46"/>
                <a:gd name="T21" fmla="*/ 0 h 46"/>
                <a:gd name="T22" fmla="*/ 0 w 46"/>
                <a:gd name="T23" fmla="*/ 0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1 h 46"/>
                <a:gd name="T32" fmla="*/ 1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80" name="Freeform 224"/>
            <p:cNvSpPr>
              <a:spLocks/>
            </p:cNvSpPr>
            <p:nvPr/>
          </p:nvSpPr>
          <p:spPr bwMode="auto">
            <a:xfrm>
              <a:off x="1828" y="2112"/>
              <a:ext cx="14" cy="14"/>
            </a:xfrm>
            <a:custGeom>
              <a:avLst/>
              <a:gdLst>
                <a:gd name="T0" fmla="*/ 1 w 46"/>
                <a:gd name="T1" fmla="*/ 1 h 46"/>
                <a:gd name="T2" fmla="*/ 1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1 h 46"/>
                <a:gd name="T10" fmla="*/ 1 w 46"/>
                <a:gd name="T11" fmla="*/ 0 h 46"/>
                <a:gd name="T12" fmla="*/ 1 w 46"/>
                <a:gd name="T13" fmla="*/ 0 h 46"/>
                <a:gd name="T14" fmla="*/ 1 w 46"/>
                <a:gd name="T15" fmla="*/ 0 h 46"/>
                <a:gd name="T16" fmla="*/ 1 w 46"/>
                <a:gd name="T17" fmla="*/ 0 h 46"/>
                <a:gd name="T18" fmla="*/ 0 w 46"/>
                <a:gd name="T19" fmla="*/ 0 h 46"/>
                <a:gd name="T20" fmla="*/ 0 w 46"/>
                <a:gd name="T21" fmla="*/ 0 h 46"/>
                <a:gd name="T22" fmla="*/ 0 w 46"/>
                <a:gd name="T23" fmla="*/ 0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1 h 46"/>
                <a:gd name="T32" fmla="*/ 1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3081" name="Group 225"/>
            <p:cNvGrpSpPr>
              <a:grpSpLocks/>
            </p:cNvGrpSpPr>
            <p:nvPr/>
          </p:nvGrpSpPr>
          <p:grpSpPr bwMode="auto">
            <a:xfrm>
              <a:off x="1847" y="2140"/>
              <a:ext cx="281" cy="235"/>
              <a:chOff x="2400" y="2736"/>
              <a:chExt cx="1027" cy="848"/>
            </a:xfrm>
          </p:grpSpPr>
          <p:sp>
            <p:nvSpPr>
              <p:cNvPr id="43082" name="Rectangle 226"/>
              <p:cNvSpPr>
                <a:spLocks noChangeArrowheads="1"/>
              </p:cNvSpPr>
              <p:nvPr/>
            </p:nvSpPr>
            <p:spPr bwMode="auto">
              <a:xfrm>
                <a:off x="3272" y="2853"/>
                <a:ext cx="40" cy="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83" name="Rectangle 227"/>
              <p:cNvSpPr>
                <a:spLocks noChangeArrowheads="1"/>
              </p:cNvSpPr>
              <p:nvPr/>
            </p:nvSpPr>
            <p:spPr bwMode="auto">
              <a:xfrm>
                <a:off x="3339" y="2853"/>
                <a:ext cx="33" cy="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84" name="Rectangle 228"/>
              <p:cNvSpPr>
                <a:spLocks noChangeArrowheads="1"/>
              </p:cNvSpPr>
              <p:nvPr/>
            </p:nvSpPr>
            <p:spPr bwMode="auto">
              <a:xfrm>
                <a:off x="3399" y="2853"/>
                <a:ext cx="28" cy="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85" name="Rectangle 229"/>
              <p:cNvSpPr>
                <a:spLocks noChangeArrowheads="1"/>
              </p:cNvSpPr>
              <p:nvPr/>
            </p:nvSpPr>
            <p:spPr bwMode="auto">
              <a:xfrm>
                <a:off x="2437" y="3083"/>
                <a:ext cx="761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86" name="Freeform 230"/>
              <p:cNvSpPr>
                <a:spLocks/>
              </p:cNvSpPr>
              <p:nvPr/>
            </p:nvSpPr>
            <p:spPr bwMode="auto">
              <a:xfrm>
                <a:off x="2400" y="2736"/>
                <a:ext cx="878" cy="848"/>
              </a:xfrm>
              <a:custGeom>
                <a:avLst/>
                <a:gdLst>
                  <a:gd name="T0" fmla="*/ 219 w 1757"/>
                  <a:gd name="T1" fmla="*/ 132 h 1697"/>
                  <a:gd name="T2" fmla="*/ 187 w 1757"/>
                  <a:gd name="T3" fmla="*/ 7 h 1697"/>
                  <a:gd name="T4" fmla="*/ 186 w 1757"/>
                  <a:gd name="T5" fmla="*/ 5 h 1697"/>
                  <a:gd name="T6" fmla="*/ 185 w 1757"/>
                  <a:gd name="T7" fmla="*/ 4 h 1697"/>
                  <a:gd name="T8" fmla="*/ 184 w 1757"/>
                  <a:gd name="T9" fmla="*/ 2 h 1697"/>
                  <a:gd name="T10" fmla="*/ 182 w 1757"/>
                  <a:gd name="T11" fmla="*/ 1 h 1697"/>
                  <a:gd name="T12" fmla="*/ 181 w 1757"/>
                  <a:gd name="T13" fmla="*/ 0 h 1697"/>
                  <a:gd name="T14" fmla="*/ 179 w 1757"/>
                  <a:gd name="T15" fmla="*/ 0 h 1697"/>
                  <a:gd name="T16" fmla="*/ 177 w 1757"/>
                  <a:gd name="T17" fmla="*/ 0 h 1697"/>
                  <a:gd name="T18" fmla="*/ 175 w 1757"/>
                  <a:gd name="T19" fmla="*/ 0 h 1697"/>
                  <a:gd name="T20" fmla="*/ 86 w 1757"/>
                  <a:gd name="T21" fmla="*/ 22 h 1697"/>
                  <a:gd name="T22" fmla="*/ 7 w 1757"/>
                  <a:gd name="T23" fmla="*/ 43 h 1697"/>
                  <a:gd name="T24" fmla="*/ 6 w 1757"/>
                  <a:gd name="T25" fmla="*/ 43 h 1697"/>
                  <a:gd name="T26" fmla="*/ 5 w 1757"/>
                  <a:gd name="T27" fmla="*/ 43 h 1697"/>
                  <a:gd name="T28" fmla="*/ 5 w 1757"/>
                  <a:gd name="T29" fmla="*/ 44 h 1697"/>
                  <a:gd name="T30" fmla="*/ 4 w 1757"/>
                  <a:gd name="T31" fmla="*/ 44 h 1697"/>
                  <a:gd name="T32" fmla="*/ 3 w 1757"/>
                  <a:gd name="T33" fmla="*/ 45 h 1697"/>
                  <a:gd name="T34" fmla="*/ 2 w 1757"/>
                  <a:gd name="T35" fmla="*/ 46 h 1697"/>
                  <a:gd name="T36" fmla="*/ 2 w 1757"/>
                  <a:gd name="T37" fmla="*/ 46 h 1697"/>
                  <a:gd name="T38" fmla="*/ 1 w 1757"/>
                  <a:gd name="T39" fmla="*/ 47 h 1697"/>
                  <a:gd name="T40" fmla="*/ 0 w 1757"/>
                  <a:gd name="T41" fmla="*/ 49 h 1697"/>
                  <a:gd name="T42" fmla="*/ 0 w 1757"/>
                  <a:gd name="T43" fmla="*/ 51 h 1697"/>
                  <a:gd name="T44" fmla="*/ 0 w 1757"/>
                  <a:gd name="T45" fmla="*/ 53 h 1697"/>
                  <a:gd name="T46" fmla="*/ 0 w 1757"/>
                  <a:gd name="T47" fmla="*/ 55 h 1697"/>
                  <a:gd name="T48" fmla="*/ 31 w 1757"/>
                  <a:gd name="T49" fmla="*/ 180 h 1697"/>
                  <a:gd name="T50" fmla="*/ 32 w 1757"/>
                  <a:gd name="T51" fmla="*/ 182 h 1697"/>
                  <a:gd name="T52" fmla="*/ 33 w 1757"/>
                  <a:gd name="T53" fmla="*/ 183 h 1697"/>
                  <a:gd name="T54" fmla="*/ 35 w 1757"/>
                  <a:gd name="T55" fmla="*/ 185 h 1697"/>
                  <a:gd name="T56" fmla="*/ 36 w 1757"/>
                  <a:gd name="T57" fmla="*/ 186 h 1697"/>
                  <a:gd name="T58" fmla="*/ 37 w 1757"/>
                  <a:gd name="T59" fmla="*/ 186 h 1697"/>
                  <a:gd name="T60" fmla="*/ 38 w 1757"/>
                  <a:gd name="T61" fmla="*/ 187 h 1697"/>
                  <a:gd name="T62" fmla="*/ 39 w 1757"/>
                  <a:gd name="T63" fmla="*/ 187 h 1697"/>
                  <a:gd name="T64" fmla="*/ 40 w 1757"/>
                  <a:gd name="T65" fmla="*/ 187 h 1697"/>
                  <a:gd name="T66" fmla="*/ 41 w 1757"/>
                  <a:gd name="T67" fmla="*/ 187 h 1697"/>
                  <a:gd name="T68" fmla="*/ 42 w 1757"/>
                  <a:gd name="T69" fmla="*/ 187 h 1697"/>
                  <a:gd name="T70" fmla="*/ 43 w 1757"/>
                  <a:gd name="T71" fmla="*/ 187 h 1697"/>
                  <a:gd name="T72" fmla="*/ 44 w 1757"/>
                  <a:gd name="T73" fmla="*/ 187 h 1697"/>
                  <a:gd name="T74" fmla="*/ 123 w 1757"/>
                  <a:gd name="T75" fmla="*/ 167 h 1697"/>
                  <a:gd name="T76" fmla="*/ 123 w 1757"/>
                  <a:gd name="T77" fmla="*/ 167 h 1697"/>
                  <a:gd name="T78" fmla="*/ 126 w 1757"/>
                  <a:gd name="T79" fmla="*/ 166 h 1697"/>
                  <a:gd name="T80" fmla="*/ 126 w 1757"/>
                  <a:gd name="T81" fmla="*/ 166 h 1697"/>
                  <a:gd name="T82" fmla="*/ 126 w 1757"/>
                  <a:gd name="T83" fmla="*/ 166 h 1697"/>
                  <a:gd name="T84" fmla="*/ 135 w 1757"/>
                  <a:gd name="T85" fmla="*/ 164 h 1697"/>
                  <a:gd name="T86" fmla="*/ 119 w 1757"/>
                  <a:gd name="T87" fmla="*/ 204 h 1697"/>
                  <a:gd name="T88" fmla="*/ 142 w 1757"/>
                  <a:gd name="T89" fmla="*/ 212 h 1697"/>
                  <a:gd name="T90" fmla="*/ 157 w 1757"/>
                  <a:gd name="T91" fmla="*/ 159 h 1697"/>
                  <a:gd name="T92" fmla="*/ 211 w 1757"/>
                  <a:gd name="T93" fmla="*/ 145 h 1697"/>
                  <a:gd name="T94" fmla="*/ 213 w 1757"/>
                  <a:gd name="T95" fmla="*/ 144 h 1697"/>
                  <a:gd name="T96" fmla="*/ 215 w 1757"/>
                  <a:gd name="T97" fmla="*/ 143 h 1697"/>
                  <a:gd name="T98" fmla="*/ 216 w 1757"/>
                  <a:gd name="T99" fmla="*/ 141 h 1697"/>
                  <a:gd name="T100" fmla="*/ 218 w 1757"/>
                  <a:gd name="T101" fmla="*/ 140 h 1697"/>
                  <a:gd name="T102" fmla="*/ 218 w 1757"/>
                  <a:gd name="T103" fmla="*/ 138 h 1697"/>
                  <a:gd name="T104" fmla="*/ 219 w 1757"/>
                  <a:gd name="T105" fmla="*/ 136 h 1697"/>
                  <a:gd name="T106" fmla="*/ 219 w 1757"/>
                  <a:gd name="T107" fmla="*/ 134 h 1697"/>
                  <a:gd name="T108" fmla="*/ 219 w 1757"/>
                  <a:gd name="T109" fmla="*/ 132 h 169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57"/>
                  <a:gd name="T166" fmla="*/ 0 h 1697"/>
                  <a:gd name="T167" fmla="*/ 1757 w 1757"/>
                  <a:gd name="T168" fmla="*/ 1697 h 169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57" h="1697">
                    <a:moveTo>
                      <a:pt x="1754" y="1060"/>
                    </a:moveTo>
                    <a:lnTo>
                      <a:pt x="1499" y="62"/>
                    </a:lnTo>
                    <a:lnTo>
                      <a:pt x="1492" y="47"/>
                    </a:lnTo>
                    <a:lnTo>
                      <a:pt x="1485" y="33"/>
                    </a:lnTo>
                    <a:lnTo>
                      <a:pt x="1474" y="22"/>
                    </a:lnTo>
                    <a:lnTo>
                      <a:pt x="1462" y="13"/>
                    </a:lnTo>
                    <a:lnTo>
                      <a:pt x="1448" y="7"/>
                    </a:lnTo>
                    <a:lnTo>
                      <a:pt x="1433" y="2"/>
                    </a:lnTo>
                    <a:lnTo>
                      <a:pt x="1417" y="0"/>
                    </a:lnTo>
                    <a:lnTo>
                      <a:pt x="1400" y="4"/>
                    </a:lnTo>
                    <a:lnTo>
                      <a:pt x="692" y="183"/>
                    </a:lnTo>
                    <a:lnTo>
                      <a:pt x="62" y="344"/>
                    </a:lnTo>
                    <a:lnTo>
                      <a:pt x="54" y="346"/>
                    </a:lnTo>
                    <a:lnTo>
                      <a:pt x="46" y="349"/>
                    </a:lnTo>
                    <a:lnTo>
                      <a:pt x="40" y="354"/>
                    </a:lnTo>
                    <a:lnTo>
                      <a:pt x="33" y="358"/>
                    </a:lnTo>
                    <a:lnTo>
                      <a:pt x="26" y="363"/>
                    </a:lnTo>
                    <a:lnTo>
                      <a:pt x="22" y="369"/>
                    </a:lnTo>
                    <a:lnTo>
                      <a:pt x="16" y="375"/>
                    </a:lnTo>
                    <a:lnTo>
                      <a:pt x="11" y="381"/>
                    </a:lnTo>
                    <a:lnTo>
                      <a:pt x="5" y="395"/>
                    </a:lnTo>
                    <a:lnTo>
                      <a:pt x="0" y="410"/>
                    </a:lnTo>
                    <a:lnTo>
                      <a:pt x="0" y="427"/>
                    </a:lnTo>
                    <a:lnTo>
                      <a:pt x="3" y="443"/>
                    </a:lnTo>
                    <a:lnTo>
                      <a:pt x="255" y="1441"/>
                    </a:lnTo>
                    <a:lnTo>
                      <a:pt x="261" y="1456"/>
                    </a:lnTo>
                    <a:lnTo>
                      <a:pt x="269" y="1470"/>
                    </a:lnTo>
                    <a:lnTo>
                      <a:pt x="280" y="1482"/>
                    </a:lnTo>
                    <a:lnTo>
                      <a:pt x="292" y="1491"/>
                    </a:lnTo>
                    <a:lnTo>
                      <a:pt x="300" y="1494"/>
                    </a:lnTo>
                    <a:lnTo>
                      <a:pt x="306" y="1497"/>
                    </a:lnTo>
                    <a:lnTo>
                      <a:pt x="315" y="1500"/>
                    </a:lnTo>
                    <a:lnTo>
                      <a:pt x="323" y="1502"/>
                    </a:lnTo>
                    <a:lnTo>
                      <a:pt x="331" y="1502"/>
                    </a:lnTo>
                    <a:lnTo>
                      <a:pt x="338" y="1502"/>
                    </a:lnTo>
                    <a:lnTo>
                      <a:pt x="346" y="1502"/>
                    </a:lnTo>
                    <a:lnTo>
                      <a:pt x="354" y="1500"/>
                    </a:lnTo>
                    <a:lnTo>
                      <a:pt x="987" y="1339"/>
                    </a:lnTo>
                    <a:lnTo>
                      <a:pt x="1013" y="1333"/>
                    </a:lnTo>
                    <a:lnTo>
                      <a:pt x="1013" y="1332"/>
                    </a:lnTo>
                    <a:lnTo>
                      <a:pt x="1081" y="1315"/>
                    </a:lnTo>
                    <a:lnTo>
                      <a:pt x="956" y="1636"/>
                    </a:lnTo>
                    <a:lnTo>
                      <a:pt x="1141" y="1697"/>
                    </a:lnTo>
                    <a:lnTo>
                      <a:pt x="1259" y="1276"/>
                    </a:lnTo>
                    <a:lnTo>
                      <a:pt x="1695" y="1160"/>
                    </a:lnTo>
                    <a:lnTo>
                      <a:pt x="1711" y="1153"/>
                    </a:lnTo>
                    <a:lnTo>
                      <a:pt x="1724" y="1146"/>
                    </a:lnTo>
                    <a:lnTo>
                      <a:pt x="1735" y="1135"/>
                    </a:lnTo>
                    <a:lnTo>
                      <a:pt x="1744" y="1121"/>
                    </a:lnTo>
                    <a:lnTo>
                      <a:pt x="1751" y="1107"/>
                    </a:lnTo>
                    <a:lnTo>
                      <a:pt x="1755" y="1092"/>
                    </a:lnTo>
                    <a:lnTo>
                      <a:pt x="1757" y="1077"/>
                    </a:lnTo>
                    <a:lnTo>
                      <a:pt x="1754" y="10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87" name="Freeform 231"/>
              <p:cNvSpPr>
                <a:spLocks/>
              </p:cNvSpPr>
              <p:nvPr/>
            </p:nvSpPr>
            <p:spPr bwMode="auto">
              <a:xfrm>
                <a:off x="2427" y="2853"/>
                <a:ext cx="459" cy="607"/>
              </a:xfrm>
              <a:custGeom>
                <a:avLst/>
                <a:gdLst>
                  <a:gd name="T0" fmla="*/ 35 w 919"/>
                  <a:gd name="T1" fmla="*/ 152 h 1213"/>
                  <a:gd name="T2" fmla="*/ 35 w 919"/>
                  <a:gd name="T3" fmla="*/ 152 h 1213"/>
                  <a:gd name="T4" fmla="*/ 34 w 919"/>
                  <a:gd name="T5" fmla="*/ 152 h 1213"/>
                  <a:gd name="T6" fmla="*/ 33 w 919"/>
                  <a:gd name="T7" fmla="*/ 152 h 1213"/>
                  <a:gd name="T8" fmla="*/ 33 w 919"/>
                  <a:gd name="T9" fmla="*/ 152 h 1213"/>
                  <a:gd name="T10" fmla="*/ 32 w 919"/>
                  <a:gd name="T11" fmla="*/ 151 h 1213"/>
                  <a:gd name="T12" fmla="*/ 32 w 919"/>
                  <a:gd name="T13" fmla="*/ 151 h 1213"/>
                  <a:gd name="T14" fmla="*/ 31 w 919"/>
                  <a:gd name="T15" fmla="*/ 150 h 1213"/>
                  <a:gd name="T16" fmla="*/ 31 w 919"/>
                  <a:gd name="T17" fmla="*/ 150 h 1213"/>
                  <a:gd name="T18" fmla="*/ 0 w 919"/>
                  <a:gd name="T19" fmla="*/ 25 h 1213"/>
                  <a:gd name="T20" fmla="*/ 0 w 919"/>
                  <a:gd name="T21" fmla="*/ 24 h 1213"/>
                  <a:gd name="T22" fmla="*/ 0 w 919"/>
                  <a:gd name="T23" fmla="*/ 23 h 1213"/>
                  <a:gd name="T24" fmla="*/ 0 w 919"/>
                  <a:gd name="T25" fmla="*/ 23 h 1213"/>
                  <a:gd name="T26" fmla="*/ 0 w 919"/>
                  <a:gd name="T27" fmla="*/ 22 h 1213"/>
                  <a:gd name="T28" fmla="*/ 0 w 919"/>
                  <a:gd name="T29" fmla="*/ 22 h 1213"/>
                  <a:gd name="T30" fmla="*/ 1 w 919"/>
                  <a:gd name="T31" fmla="*/ 21 h 1213"/>
                  <a:gd name="T32" fmla="*/ 1 w 919"/>
                  <a:gd name="T33" fmla="*/ 21 h 1213"/>
                  <a:gd name="T34" fmla="*/ 2 w 919"/>
                  <a:gd name="T35" fmla="*/ 21 h 1213"/>
                  <a:gd name="T36" fmla="*/ 81 w 919"/>
                  <a:gd name="T37" fmla="*/ 0 h 1213"/>
                  <a:gd name="T38" fmla="*/ 86 w 919"/>
                  <a:gd name="T39" fmla="*/ 20 h 1213"/>
                  <a:gd name="T40" fmla="*/ 84 w 919"/>
                  <a:gd name="T41" fmla="*/ 20 h 1213"/>
                  <a:gd name="T42" fmla="*/ 85 w 919"/>
                  <a:gd name="T43" fmla="*/ 26 h 1213"/>
                  <a:gd name="T44" fmla="*/ 87 w 919"/>
                  <a:gd name="T45" fmla="*/ 26 h 1213"/>
                  <a:gd name="T46" fmla="*/ 93 w 919"/>
                  <a:gd name="T47" fmla="*/ 48 h 1213"/>
                  <a:gd name="T48" fmla="*/ 91 w 919"/>
                  <a:gd name="T49" fmla="*/ 49 h 1213"/>
                  <a:gd name="T50" fmla="*/ 93 w 919"/>
                  <a:gd name="T51" fmla="*/ 55 h 1213"/>
                  <a:gd name="T52" fmla="*/ 95 w 919"/>
                  <a:gd name="T53" fmla="*/ 54 h 1213"/>
                  <a:gd name="T54" fmla="*/ 101 w 919"/>
                  <a:gd name="T55" fmla="*/ 78 h 1213"/>
                  <a:gd name="T56" fmla="*/ 99 w 919"/>
                  <a:gd name="T57" fmla="*/ 79 h 1213"/>
                  <a:gd name="T58" fmla="*/ 100 w 919"/>
                  <a:gd name="T59" fmla="*/ 85 h 1213"/>
                  <a:gd name="T60" fmla="*/ 102 w 919"/>
                  <a:gd name="T61" fmla="*/ 85 h 1213"/>
                  <a:gd name="T62" fmla="*/ 108 w 919"/>
                  <a:gd name="T63" fmla="*/ 107 h 1213"/>
                  <a:gd name="T64" fmla="*/ 106 w 919"/>
                  <a:gd name="T65" fmla="*/ 107 h 1213"/>
                  <a:gd name="T66" fmla="*/ 108 w 919"/>
                  <a:gd name="T67" fmla="*/ 114 h 1213"/>
                  <a:gd name="T68" fmla="*/ 110 w 919"/>
                  <a:gd name="T69" fmla="*/ 113 h 1213"/>
                  <a:gd name="T70" fmla="*/ 114 w 919"/>
                  <a:gd name="T71" fmla="*/ 132 h 1213"/>
                  <a:gd name="T72" fmla="*/ 35 w 919"/>
                  <a:gd name="T73" fmla="*/ 152 h 12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19"/>
                  <a:gd name="T112" fmla="*/ 0 h 1213"/>
                  <a:gd name="T113" fmla="*/ 919 w 919"/>
                  <a:gd name="T114" fmla="*/ 1213 h 12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19" h="1213">
                    <a:moveTo>
                      <a:pt x="287" y="1213"/>
                    </a:moveTo>
                    <a:lnTo>
                      <a:pt x="281" y="1213"/>
                    </a:lnTo>
                    <a:lnTo>
                      <a:pt x="277" y="1213"/>
                    </a:lnTo>
                    <a:lnTo>
                      <a:pt x="270" y="1212"/>
                    </a:lnTo>
                    <a:lnTo>
                      <a:pt x="266" y="1210"/>
                    </a:lnTo>
                    <a:lnTo>
                      <a:pt x="261" y="1207"/>
                    </a:lnTo>
                    <a:lnTo>
                      <a:pt x="258" y="1203"/>
                    </a:lnTo>
                    <a:lnTo>
                      <a:pt x="255" y="1198"/>
                    </a:lnTo>
                    <a:lnTo>
                      <a:pt x="254" y="1193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0" y="183"/>
                    </a:lnTo>
                    <a:lnTo>
                      <a:pt x="2" y="178"/>
                    </a:lnTo>
                    <a:lnTo>
                      <a:pt x="3" y="174"/>
                    </a:lnTo>
                    <a:lnTo>
                      <a:pt x="6" y="169"/>
                    </a:lnTo>
                    <a:lnTo>
                      <a:pt x="11" y="166"/>
                    </a:lnTo>
                    <a:lnTo>
                      <a:pt x="15" y="163"/>
                    </a:lnTo>
                    <a:lnTo>
                      <a:pt x="20" y="162"/>
                    </a:lnTo>
                    <a:lnTo>
                      <a:pt x="652" y="0"/>
                    </a:lnTo>
                    <a:lnTo>
                      <a:pt x="690" y="154"/>
                    </a:lnTo>
                    <a:lnTo>
                      <a:pt x="675" y="157"/>
                    </a:lnTo>
                    <a:lnTo>
                      <a:pt x="687" y="206"/>
                    </a:lnTo>
                    <a:lnTo>
                      <a:pt x="702" y="201"/>
                    </a:lnTo>
                    <a:lnTo>
                      <a:pt x="748" y="381"/>
                    </a:lnTo>
                    <a:lnTo>
                      <a:pt x="732" y="386"/>
                    </a:lnTo>
                    <a:lnTo>
                      <a:pt x="744" y="433"/>
                    </a:lnTo>
                    <a:lnTo>
                      <a:pt x="761" y="430"/>
                    </a:lnTo>
                    <a:lnTo>
                      <a:pt x="810" y="624"/>
                    </a:lnTo>
                    <a:lnTo>
                      <a:pt x="795" y="628"/>
                    </a:lnTo>
                    <a:lnTo>
                      <a:pt x="807" y="677"/>
                    </a:lnTo>
                    <a:lnTo>
                      <a:pt x="822" y="673"/>
                    </a:lnTo>
                    <a:lnTo>
                      <a:pt x="868" y="851"/>
                    </a:lnTo>
                    <a:lnTo>
                      <a:pt x="851" y="856"/>
                    </a:lnTo>
                    <a:lnTo>
                      <a:pt x="864" y="905"/>
                    </a:lnTo>
                    <a:lnTo>
                      <a:pt x="881" y="900"/>
                    </a:lnTo>
                    <a:lnTo>
                      <a:pt x="919" y="1052"/>
                    </a:lnTo>
                    <a:lnTo>
                      <a:pt x="287" y="12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88" name="Freeform 232"/>
              <p:cNvSpPr>
                <a:spLocks/>
              </p:cNvSpPr>
              <p:nvPr/>
            </p:nvSpPr>
            <p:spPr bwMode="auto">
              <a:xfrm>
                <a:off x="2912" y="3310"/>
                <a:ext cx="105" cy="239"/>
              </a:xfrm>
              <a:custGeom>
                <a:avLst/>
                <a:gdLst>
                  <a:gd name="T0" fmla="*/ 9 w 211"/>
                  <a:gd name="T1" fmla="*/ 59 h 479"/>
                  <a:gd name="T2" fmla="*/ 0 w 211"/>
                  <a:gd name="T3" fmla="*/ 56 h 479"/>
                  <a:gd name="T4" fmla="*/ 22 w 211"/>
                  <a:gd name="T5" fmla="*/ 0 h 479"/>
                  <a:gd name="T6" fmla="*/ 22 w 211"/>
                  <a:gd name="T7" fmla="*/ 0 h 479"/>
                  <a:gd name="T8" fmla="*/ 23 w 211"/>
                  <a:gd name="T9" fmla="*/ 0 h 479"/>
                  <a:gd name="T10" fmla="*/ 24 w 211"/>
                  <a:gd name="T11" fmla="*/ 0 h 479"/>
                  <a:gd name="T12" fmla="*/ 24 w 211"/>
                  <a:gd name="T13" fmla="*/ 1 h 479"/>
                  <a:gd name="T14" fmla="*/ 25 w 211"/>
                  <a:gd name="T15" fmla="*/ 1 h 479"/>
                  <a:gd name="T16" fmla="*/ 25 w 211"/>
                  <a:gd name="T17" fmla="*/ 1 h 479"/>
                  <a:gd name="T18" fmla="*/ 26 w 211"/>
                  <a:gd name="T19" fmla="*/ 1 h 479"/>
                  <a:gd name="T20" fmla="*/ 26 w 211"/>
                  <a:gd name="T21" fmla="*/ 1 h 479"/>
                  <a:gd name="T22" fmla="*/ 9 w 211"/>
                  <a:gd name="T23" fmla="*/ 59 h 4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1"/>
                  <a:gd name="T37" fmla="*/ 0 h 479"/>
                  <a:gd name="T38" fmla="*/ 211 w 211"/>
                  <a:gd name="T39" fmla="*/ 479 h 4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1" h="479">
                    <a:moveTo>
                      <a:pt x="79" y="479"/>
                    </a:moveTo>
                    <a:lnTo>
                      <a:pt x="0" y="453"/>
                    </a:lnTo>
                    <a:lnTo>
                      <a:pt x="179" y="0"/>
                    </a:lnTo>
                    <a:lnTo>
                      <a:pt x="183" y="1"/>
                    </a:lnTo>
                    <a:lnTo>
                      <a:pt x="189" y="3"/>
                    </a:lnTo>
                    <a:lnTo>
                      <a:pt x="194" y="6"/>
                    </a:lnTo>
                    <a:lnTo>
                      <a:pt x="199" y="8"/>
                    </a:lnTo>
                    <a:lnTo>
                      <a:pt x="202" y="9"/>
                    </a:lnTo>
                    <a:lnTo>
                      <a:pt x="205" y="9"/>
                    </a:lnTo>
                    <a:lnTo>
                      <a:pt x="208" y="9"/>
                    </a:lnTo>
                    <a:lnTo>
                      <a:pt x="211" y="11"/>
                    </a:lnTo>
                    <a:lnTo>
                      <a:pt x="79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89" name="Freeform 233"/>
              <p:cNvSpPr>
                <a:spLocks/>
              </p:cNvSpPr>
              <p:nvPr/>
            </p:nvSpPr>
            <p:spPr bwMode="auto">
              <a:xfrm>
                <a:off x="2937" y="3050"/>
                <a:ext cx="244" cy="245"/>
              </a:xfrm>
              <a:custGeom>
                <a:avLst/>
                <a:gdLst>
                  <a:gd name="T0" fmla="*/ 20 w 489"/>
                  <a:gd name="T1" fmla="*/ 60 h 488"/>
                  <a:gd name="T2" fmla="*/ 17 w 489"/>
                  <a:gd name="T3" fmla="*/ 59 h 488"/>
                  <a:gd name="T4" fmla="*/ 15 w 489"/>
                  <a:gd name="T5" fmla="*/ 58 h 488"/>
                  <a:gd name="T6" fmla="*/ 12 w 489"/>
                  <a:gd name="T7" fmla="*/ 56 h 488"/>
                  <a:gd name="T8" fmla="*/ 10 w 489"/>
                  <a:gd name="T9" fmla="*/ 54 h 488"/>
                  <a:gd name="T10" fmla="*/ 8 w 489"/>
                  <a:gd name="T11" fmla="*/ 52 h 488"/>
                  <a:gd name="T12" fmla="*/ 6 w 489"/>
                  <a:gd name="T13" fmla="*/ 50 h 488"/>
                  <a:gd name="T14" fmla="*/ 4 w 489"/>
                  <a:gd name="T15" fmla="*/ 47 h 488"/>
                  <a:gd name="T16" fmla="*/ 3 w 489"/>
                  <a:gd name="T17" fmla="*/ 45 h 488"/>
                  <a:gd name="T18" fmla="*/ 1 w 489"/>
                  <a:gd name="T19" fmla="*/ 39 h 488"/>
                  <a:gd name="T20" fmla="*/ 0 w 489"/>
                  <a:gd name="T21" fmla="*/ 33 h 488"/>
                  <a:gd name="T22" fmla="*/ 0 w 489"/>
                  <a:gd name="T23" fmla="*/ 27 h 488"/>
                  <a:gd name="T24" fmla="*/ 1 w 489"/>
                  <a:gd name="T25" fmla="*/ 21 h 488"/>
                  <a:gd name="T26" fmla="*/ 2 w 489"/>
                  <a:gd name="T27" fmla="*/ 18 h 488"/>
                  <a:gd name="T28" fmla="*/ 4 w 489"/>
                  <a:gd name="T29" fmla="*/ 16 h 488"/>
                  <a:gd name="T30" fmla="*/ 5 w 489"/>
                  <a:gd name="T31" fmla="*/ 13 h 488"/>
                  <a:gd name="T32" fmla="*/ 7 w 489"/>
                  <a:gd name="T33" fmla="*/ 11 h 488"/>
                  <a:gd name="T34" fmla="*/ 9 w 489"/>
                  <a:gd name="T35" fmla="*/ 8 h 488"/>
                  <a:gd name="T36" fmla="*/ 12 w 489"/>
                  <a:gd name="T37" fmla="*/ 7 h 488"/>
                  <a:gd name="T38" fmla="*/ 14 w 489"/>
                  <a:gd name="T39" fmla="*/ 5 h 488"/>
                  <a:gd name="T40" fmla="*/ 17 w 489"/>
                  <a:gd name="T41" fmla="*/ 4 h 488"/>
                  <a:gd name="T42" fmla="*/ 19 w 489"/>
                  <a:gd name="T43" fmla="*/ 2 h 488"/>
                  <a:gd name="T44" fmla="*/ 22 w 489"/>
                  <a:gd name="T45" fmla="*/ 1 h 488"/>
                  <a:gd name="T46" fmla="*/ 25 w 489"/>
                  <a:gd name="T47" fmla="*/ 1 h 488"/>
                  <a:gd name="T48" fmla="*/ 28 w 489"/>
                  <a:gd name="T49" fmla="*/ 0 h 488"/>
                  <a:gd name="T50" fmla="*/ 31 w 489"/>
                  <a:gd name="T51" fmla="*/ 0 h 488"/>
                  <a:gd name="T52" fmla="*/ 34 w 489"/>
                  <a:gd name="T53" fmla="*/ 1 h 488"/>
                  <a:gd name="T54" fmla="*/ 37 w 489"/>
                  <a:gd name="T55" fmla="*/ 1 h 488"/>
                  <a:gd name="T56" fmla="*/ 40 w 489"/>
                  <a:gd name="T57" fmla="*/ 2 h 488"/>
                  <a:gd name="T58" fmla="*/ 43 w 489"/>
                  <a:gd name="T59" fmla="*/ 3 h 488"/>
                  <a:gd name="T60" fmla="*/ 45 w 489"/>
                  <a:gd name="T61" fmla="*/ 4 h 488"/>
                  <a:gd name="T62" fmla="*/ 48 w 489"/>
                  <a:gd name="T63" fmla="*/ 6 h 488"/>
                  <a:gd name="T64" fmla="*/ 50 w 489"/>
                  <a:gd name="T65" fmla="*/ 8 h 488"/>
                  <a:gd name="T66" fmla="*/ 52 w 489"/>
                  <a:gd name="T67" fmla="*/ 10 h 488"/>
                  <a:gd name="T68" fmla="*/ 54 w 489"/>
                  <a:gd name="T69" fmla="*/ 12 h 488"/>
                  <a:gd name="T70" fmla="*/ 56 w 489"/>
                  <a:gd name="T71" fmla="*/ 15 h 488"/>
                  <a:gd name="T72" fmla="*/ 57 w 489"/>
                  <a:gd name="T73" fmla="*/ 17 h 488"/>
                  <a:gd name="T74" fmla="*/ 60 w 489"/>
                  <a:gd name="T75" fmla="*/ 23 h 488"/>
                  <a:gd name="T76" fmla="*/ 61 w 489"/>
                  <a:gd name="T77" fmla="*/ 29 h 488"/>
                  <a:gd name="T78" fmla="*/ 61 w 489"/>
                  <a:gd name="T79" fmla="*/ 35 h 488"/>
                  <a:gd name="T80" fmla="*/ 59 w 489"/>
                  <a:gd name="T81" fmla="*/ 41 h 488"/>
                  <a:gd name="T82" fmla="*/ 58 w 489"/>
                  <a:gd name="T83" fmla="*/ 44 h 488"/>
                  <a:gd name="T84" fmla="*/ 57 w 489"/>
                  <a:gd name="T85" fmla="*/ 46 h 488"/>
                  <a:gd name="T86" fmla="*/ 55 w 489"/>
                  <a:gd name="T87" fmla="*/ 49 h 488"/>
                  <a:gd name="T88" fmla="*/ 53 w 489"/>
                  <a:gd name="T89" fmla="*/ 51 h 488"/>
                  <a:gd name="T90" fmla="*/ 51 w 489"/>
                  <a:gd name="T91" fmla="*/ 53 h 488"/>
                  <a:gd name="T92" fmla="*/ 49 w 489"/>
                  <a:gd name="T93" fmla="*/ 55 h 488"/>
                  <a:gd name="T94" fmla="*/ 46 w 489"/>
                  <a:gd name="T95" fmla="*/ 57 h 488"/>
                  <a:gd name="T96" fmla="*/ 44 w 489"/>
                  <a:gd name="T97" fmla="*/ 58 h 488"/>
                  <a:gd name="T98" fmla="*/ 41 w 489"/>
                  <a:gd name="T99" fmla="*/ 59 h 488"/>
                  <a:gd name="T100" fmla="*/ 38 w 489"/>
                  <a:gd name="T101" fmla="*/ 60 h 488"/>
                  <a:gd name="T102" fmla="*/ 35 w 489"/>
                  <a:gd name="T103" fmla="*/ 61 h 488"/>
                  <a:gd name="T104" fmla="*/ 32 w 489"/>
                  <a:gd name="T105" fmla="*/ 61 h 488"/>
                  <a:gd name="T106" fmla="*/ 29 w 489"/>
                  <a:gd name="T107" fmla="*/ 62 h 488"/>
                  <a:gd name="T108" fmla="*/ 26 w 489"/>
                  <a:gd name="T109" fmla="*/ 61 h 488"/>
                  <a:gd name="T110" fmla="*/ 23 w 489"/>
                  <a:gd name="T111" fmla="*/ 61 h 488"/>
                  <a:gd name="T112" fmla="*/ 20 w 489"/>
                  <a:gd name="T113" fmla="*/ 60 h 4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9"/>
                  <a:gd name="T172" fmla="*/ 0 h 488"/>
                  <a:gd name="T173" fmla="*/ 489 w 489"/>
                  <a:gd name="T174" fmla="*/ 488 h 4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9" h="488">
                    <a:moveTo>
                      <a:pt x="166" y="476"/>
                    </a:moveTo>
                    <a:lnTo>
                      <a:pt x="143" y="467"/>
                    </a:lnTo>
                    <a:lnTo>
                      <a:pt x="122" y="456"/>
                    </a:lnTo>
                    <a:lnTo>
                      <a:pt x="102" y="444"/>
                    </a:lnTo>
                    <a:lnTo>
                      <a:pt x="83" y="428"/>
                    </a:lnTo>
                    <a:lnTo>
                      <a:pt x="67" y="413"/>
                    </a:lnTo>
                    <a:lnTo>
                      <a:pt x="51" y="395"/>
                    </a:lnTo>
                    <a:lnTo>
                      <a:pt x="37" y="375"/>
                    </a:lnTo>
                    <a:lnTo>
                      <a:pt x="25" y="353"/>
                    </a:lnTo>
                    <a:lnTo>
                      <a:pt x="8" y="309"/>
                    </a:lnTo>
                    <a:lnTo>
                      <a:pt x="0" y="261"/>
                    </a:lnTo>
                    <a:lnTo>
                      <a:pt x="2" y="213"/>
                    </a:lnTo>
                    <a:lnTo>
                      <a:pt x="13" y="166"/>
                    </a:lnTo>
                    <a:lnTo>
                      <a:pt x="22" y="143"/>
                    </a:lnTo>
                    <a:lnTo>
                      <a:pt x="33" y="121"/>
                    </a:lnTo>
                    <a:lnTo>
                      <a:pt x="45" y="101"/>
                    </a:lnTo>
                    <a:lnTo>
                      <a:pt x="60" y="81"/>
                    </a:lnTo>
                    <a:lnTo>
                      <a:pt x="77" y="64"/>
                    </a:lnTo>
                    <a:lnTo>
                      <a:pt x="96" y="51"/>
                    </a:lnTo>
                    <a:lnTo>
                      <a:pt x="114" y="37"/>
                    </a:lnTo>
                    <a:lnTo>
                      <a:pt x="136" y="25"/>
                    </a:lnTo>
                    <a:lnTo>
                      <a:pt x="156" y="15"/>
                    </a:lnTo>
                    <a:lnTo>
                      <a:pt x="179" y="8"/>
                    </a:lnTo>
                    <a:lnTo>
                      <a:pt x="202" y="3"/>
                    </a:lnTo>
                    <a:lnTo>
                      <a:pt x="225" y="0"/>
                    </a:lnTo>
                    <a:lnTo>
                      <a:pt x="249" y="0"/>
                    </a:lnTo>
                    <a:lnTo>
                      <a:pt x="274" y="1"/>
                    </a:lnTo>
                    <a:lnTo>
                      <a:pt x="297" y="6"/>
                    </a:lnTo>
                    <a:lnTo>
                      <a:pt x="322" y="12"/>
                    </a:lnTo>
                    <a:lnTo>
                      <a:pt x="345" y="21"/>
                    </a:lnTo>
                    <a:lnTo>
                      <a:pt x="366" y="32"/>
                    </a:lnTo>
                    <a:lnTo>
                      <a:pt x="386" y="44"/>
                    </a:lnTo>
                    <a:lnTo>
                      <a:pt x="405" y="60"/>
                    </a:lnTo>
                    <a:lnTo>
                      <a:pt x="422" y="75"/>
                    </a:lnTo>
                    <a:lnTo>
                      <a:pt x="437" y="94"/>
                    </a:lnTo>
                    <a:lnTo>
                      <a:pt x="451" y="114"/>
                    </a:lnTo>
                    <a:lnTo>
                      <a:pt x="463" y="135"/>
                    </a:lnTo>
                    <a:lnTo>
                      <a:pt x="480" y="180"/>
                    </a:lnTo>
                    <a:lnTo>
                      <a:pt x="489" y="227"/>
                    </a:lnTo>
                    <a:lnTo>
                      <a:pt x="488" y="275"/>
                    </a:lnTo>
                    <a:lnTo>
                      <a:pt x="477" y="321"/>
                    </a:lnTo>
                    <a:lnTo>
                      <a:pt x="468" y="344"/>
                    </a:lnTo>
                    <a:lnTo>
                      <a:pt x="457" y="365"/>
                    </a:lnTo>
                    <a:lnTo>
                      <a:pt x="445" y="385"/>
                    </a:lnTo>
                    <a:lnTo>
                      <a:pt x="429" y="404"/>
                    </a:lnTo>
                    <a:lnTo>
                      <a:pt x="412" y="421"/>
                    </a:lnTo>
                    <a:lnTo>
                      <a:pt x="395" y="436"/>
                    </a:lnTo>
                    <a:lnTo>
                      <a:pt x="375" y="450"/>
                    </a:lnTo>
                    <a:lnTo>
                      <a:pt x="354" y="462"/>
                    </a:lnTo>
                    <a:lnTo>
                      <a:pt x="332" y="471"/>
                    </a:lnTo>
                    <a:lnTo>
                      <a:pt x="309" y="479"/>
                    </a:lnTo>
                    <a:lnTo>
                      <a:pt x="286" y="485"/>
                    </a:lnTo>
                    <a:lnTo>
                      <a:pt x="262" y="487"/>
                    </a:lnTo>
                    <a:lnTo>
                      <a:pt x="239" y="488"/>
                    </a:lnTo>
                    <a:lnTo>
                      <a:pt x="214" y="487"/>
                    </a:lnTo>
                    <a:lnTo>
                      <a:pt x="189" y="482"/>
                    </a:lnTo>
                    <a:lnTo>
                      <a:pt x="166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0" name="Freeform 234"/>
              <p:cNvSpPr>
                <a:spLocks/>
              </p:cNvSpPr>
              <p:nvPr/>
            </p:nvSpPr>
            <p:spPr bwMode="auto">
              <a:xfrm>
                <a:off x="2778" y="2763"/>
                <a:ext cx="473" cy="609"/>
              </a:xfrm>
              <a:custGeom>
                <a:avLst/>
                <a:gdLst>
                  <a:gd name="T0" fmla="*/ 115 w 945"/>
                  <a:gd name="T1" fmla="*/ 131 h 1219"/>
                  <a:gd name="T2" fmla="*/ 112 w 945"/>
                  <a:gd name="T3" fmla="*/ 132 h 1219"/>
                  <a:gd name="T4" fmla="*/ 107 w 945"/>
                  <a:gd name="T5" fmla="*/ 134 h 1219"/>
                  <a:gd name="T6" fmla="*/ 100 w 945"/>
                  <a:gd name="T7" fmla="*/ 136 h 1219"/>
                  <a:gd name="T8" fmla="*/ 91 w 945"/>
                  <a:gd name="T9" fmla="*/ 138 h 1219"/>
                  <a:gd name="T10" fmla="*/ 83 w 945"/>
                  <a:gd name="T11" fmla="*/ 140 h 1219"/>
                  <a:gd name="T12" fmla="*/ 75 w 945"/>
                  <a:gd name="T13" fmla="*/ 142 h 1219"/>
                  <a:gd name="T14" fmla="*/ 68 w 945"/>
                  <a:gd name="T15" fmla="*/ 144 h 1219"/>
                  <a:gd name="T16" fmla="*/ 67 w 945"/>
                  <a:gd name="T17" fmla="*/ 139 h 1219"/>
                  <a:gd name="T18" fmla="*/ 72 w 945"/>
                  <a:gd name="T19" fmla="*/ 139 h 1219"/>
                  <a:gd name="T20" fmla="*/ 77 w 945"/>
                  <a:gd name="T21" fmla="*/ 139 h 1219"/>
                  <a:gd name="T22" fmla="*/ 82 w 945"/>
                  <a:gd name="T23" fmla="*/ 137 h 1219"/>
                  <a:gd name="T24" fmla="*/ 87 w 945"/>
                  <a:gd name="T25" fmla="*/ 135 h 1219"/>
                  <a:gd name="T26" fmla="*/ 93 w 945"/>
                  <a:gd name="T27" fmla="*/ 131 h 1219"/>
                  <a:gd name="T28" fmla="*/ 99 w 945"/>
                  <a:gd name="T29" fmla="*/ 126 h 1219"/>
                  <a:gd name="T30" fmla="*/ 103 w 945"/>
                  <a:gd name="T31" fmla="*/ 120 h 1219"/>
                  <a:gd name="T32" fmla="*/ 106 w 945"/>
                  <a:gd name="T33" fmla="*/ 114 h 1219"/>
                  <a:gd name="T34" fmla="*/ 108 w 945"/>
                  <a:gd name="T35" fmla="*/ 99 h 1219"/>
                  <a:gd name="T36" fmla="*/ 104 w 945"/>
                  <a:gd name="T37" fmla="*/ 85 h 1219"/>
                  <a:gd name="T38" fmla="*/ 100 w 945"/>
                  <a:gd name="T39" fmla="*/ 79 h 1219"/>
                  <a:gd name="T40" fmla="*/ 95 w 945"/>
                  <a:gd name="T41" fmla="*/ 74 h 1219"/>
                  <a:gd name="T42" fmla="*/ 89 w 945"/>
                  <a:gd name="T43" fmla="*/ 70 h 1219"/>
                  <a:gd name="T44" fmla="*/ 82 w 945"/>
                  <a:gd name="T45" fmla="*/ 67 h 1219"/>
                  <a:gd name="T46" fmla="*/ 81 w 945"/>
                  <a:gd name="T47" fmla="*/ 66 h 1219"/>
                  <a:gd name="T48" fmla="*/ 80 w 945"/>
                  <a:gd name="T49" fmla="*/ 66 h 1219"/>
                  <a:gd name="T50" fmla="*/ 92 w 945"/>
                  <a:gd name="T51" fmla="*/ 58 h 1219"/>
                  <a:gd name="T52" fmla="*/ 32 w 945"/>
                  <a:gd name="T53" fmla="*/ 78 h 1219"/>
                  <a:gd name="T54" fmla="*/ 43 w 945"/>
                  <a:gd name="T55" fmla="*/ 77 h 1219"/>
                  <a:gd name="T56" fmla="*/ 40 w 945"/>
                  <a:gd name="T57" fmla="*/ 80 h 1219"/>
                  <a:gd name="T58" fmla="*/ 38 w 945"/>
                  <a:gd name="T59" fmla="*/ 84 h 1219"/>
                  <a:gd name="T60" fmla="*/ 36 w 945"/>
                  <a:gd name="T61" fmla="*/ 88 h 1219"/>
                  <a:gd name="T62" fmla="*/ 33 w 945"/>
                  <a:gd name="T63" fmla="*/ 97 h 1219"/>
                  <a:gd name="T64" fmla="*/ 34 w 945"/>
                  <a:gd name="T65" fmla="*/ 112 h 1219"/>
                  <a:gd name="T66" fmla="*/ 38 w 945"/>
                  <a:gd name="T67" fmla="*/ 121 h 1219"/>
                  <a:gd name="T68" fmla="*/ 41 w 945"/>
                  <a:gd name="T69" fmla="*/ 125 h 1219"/>
                  <a:gd name="T70" fmla="*/ 44 w 945"/>
                  <a:gd name="T71" fmla="*/ 129 h 1219"/>
                  <a:gd name="T72" fmla="*/ 48 w 945"/>
                  <a:gd name="T73" fmla="*/ 132 h 1219"/>
                  <a:gd name="T74" fmla="*/ 44 w 945"/>
                  <a:gd name="T75" fmla="*/ 149 h 1219"/>
                  <a:gd name="T76" fmla="*/ 29 w 945"/>
                  <a:gd name="T77" fmla="*/ 133 h 1219"/>
                  <a:gd name="T78" fmla="*/ 31 w 945"/>
                  <a:gd name="T79" fmla="*/ 126 h 1219"/>
                  <a:gd name="T80" fmla="*/ 22 w 945"/>
                  <a:gd name="T81" fmla="*/ 105 h 1219"/>
                  <a:gd name="T82" fmla="*/ 23 w 945"/>
                  <a:gd name="T83" fmla="*/ 98 h 1219"/>
                  <a:gd name="T84" fmla="*/ 14 w 945"/>
                  <a:gd name="T85" fmla="*/ 74 h 1219"/>
                  <a:gd name="T86" fmla="*/ 16 w 945"/>
                  <a:gd name="T87" fmla="*/ 67 h 1219"/>
                  <a:gd name="T88" fmla="*/ 7 w 945"/>
                  <a:gd name="T89" fmla="*/ 46 h 1219"/>
                  <a:gd name="T90" fmla="*/ 8 w 945"/>
                  <a:gd name="T91" fmla="*/ 39 h 1219"/>
                  <a:gd name="T92" fmla="*/ 0 w 945"/>
                  <a:gd name="T93" fmla="*/ 21 h 1219"/>
                  <a:gd name="T94" fmla="*/ 84 w 945"/>
                  <a:gd name="T95" fmla="*/ 0 h 1219"/>
                  <a:gd name="T96" fmla="*/ 86 w 945"/>
                  <a:gd name="T97" fmla="*/ 1 h 1219"/>
                  <a:gd name="T98" fmla="*/ 118 w 945"/>
                  <a:gd name="T99" fmla="*/ 127 h 1219"/>
                  <a:gd name="T100" fmla="*/ 118 w 945"/>
                  <a:gd name="T101" fmla="*/ 130 h 1219"/>
                  <a:gd name="T102" fmla="*/ 116 w 945"/>
                  <a:gd name="T103" fmla="*/ 131 h 12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45"/>
                  <a:gd name="T157" fmla="*/ 0 h 1219"/>
                  <a:gd name="T158" fmla="*/ 945 w 945"/>
                  <a:gd name="T159" fmla="*/ 1219 h 12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45" h="1219">
                    <a:moveTo>
                      <a:pt x="923" y="1053"/>
                    </a:moveTo>
                    <a:lnTo>
                      <a:pt x="920" y="1055"/>
                    </a:lnTo>
                    <a:lnTo>
                      <a:pt x="911" y="1057"/>
                    </a:lnTo>
                    <a:lnTo>
                      <a:pt x="896" y="1061"/>
                    </a:lnTo>
                    <a:lnTo>
                      <a:pt x="876" y="1066"/>
                    </a:lnTo>
                    <a:lnTo>
                      <a:pt x="851" y="1073"/>
                    </a:lnTo>
                    <a:lnTo>
                      <a:pt x="824" y="1080"/>
                    </a:lnTo>
                    <a:lnTo>
                      <a:pt x="793" y="1089"/>
                    </a:lnTo>
                    <a:lnTo>
                      <a:pt x="761" y="1096"/>
                    </a:lnTo>
                    <a:lnTo>
                      <a:pt x="727" y="1106"/>
                    </a:lnTo>
                    <a:lnTo>
                      <a:pt x="693" y="1115"/>
                    </a:lnTo>
                    <a:lnTo>
                      <a:pt x="659" y="1124"/>
                    </a:lnTo>
                    <a:lnTo>
                      <a:pt x="627" y="1133"/>
                    </a:lnTo>
                    <a:lnTo>
                      <a:pt x="595" y="1141"/>
                    </a:lnTo>
                    <a:lnTo>
                      <a:pt x="565" y="1149"/>
                    </a:lnTo>
                    <a:lnTo>
                      <a:pt x="541" y="1156"/>
                    </a:lnTo>
                    <a:lnTo>
                      <a:pt x="518" y="1162"/>
                    </a:lnTo>
                    <a:lnTo>
                      <a:pt x="532" y="1116"/>
                    </a:lnTo>
                    <a:lnTo>
                      <a:pt x="552" y="1118"/>
                    </a:lnTo>
                    <a:lnTo>
                      <a:pt x="573" y="1118"/>
                    </a:lnTo>
                    <a:lnTo>
                      <a:pt x="593" y="1116"/>
                    </a:lnTo>
                    <a:lnTo>
                      <a:pt x="615" y="1113"/>
                    </a:lnTo>
                    <a:lnTo>
                      <a:pt x="635" y="1109"/>
                    </a:lnTo>
                    <a:lnTo>
                      <a:pt x="655" y="1103"/>
                    </a:lnTo>
                    <a:lnTo>
                      <a:pt x="673" y="1096"/>
                    </a:lnTo>
                    <a:lnTo>
                      <a:pt x="693" y="1087"/>
                    </a:lnTo>
                    <a:lnTo>
                      <a:pt x="719" y="1072"/>
                    </a:lnTo>
                    <a:lnTo>
                      <a:pt x="744" y="1055"/>
                    </a:lnTo>
                    <a:lnTo>
                      <a:pt x="765" y="1037"/>
                    </a:lnTo>
                    <a:lnTo>
                      <a:pt x="785" y="1015"/>
                    </a:lnTo>
                    <a:lnTo>
                      <a:pt x="804" y="992"/>
                    </a:lnTo>
                    <a:lnTo>
                      <a:pt x="819" y="967"/>
                    </a:lnTo>
                    <a:lnTo>
                      <a:pt x="833" y="941"/>
                    </a:lnTo>
                    <a:lnTo>
                      <a:pt x="844" y="914"/>
                    </a:lnTo>
                    <a:lnTo>
                      <a:pt x="856" y="857"/>
                    </a:lnTo>
                    <a:lnTo>
                      <a:pt x="859" y="799"/>
                    </a:lnTo>
                    <a:lnTo>
                      <a:pt x="848" y="742"/>
                    </a:lnTo>
                    <a:lnTo>
                      <a:pt x="827" y="686"/>
                    </a:lnTo>
                    <a:lnTo>
                      <a:pt x="813" y="660"/>
                    </a:lnTo>
                    <a:lnTo>
                      <a:pt x="796" y="637"/>
                    </a:lnTo>
                    <a:lnTo>
                      <a:pt x="776" y="614"/>
                    </a:lnTo>
                    <a:lnTo>
                      <a:pt x="756" y="594"/>
                    </a:lnTo>
                    <a:lnTo>
                      <a:pt x="733" y="577"/>
                    </a:lnTo>
                    <a:lnTo>
                      <a:pt x="708" y="561"/>
                    </a:lnTo>
                    <a:lnTo>
                      <a:pt x="682" y="548"/>
                    </a:lnTo>
                    <a:lnTo>
                      <a:pt x="655" y="538"/>
                    </a:lnTo>
                    <a:lnTo>
                      <a:pt x="651" y="536"/>
                    </a:lnTo>
                    <a:lnTo>
                      <a:pt x="647" y="534"/>
                    </a:lnTo>
                    <a:lnTo>
                      <a:pt x="644" y="534"/>
                    </a:lnTo>
                    <a:lnTo>
                      <a:pt x="639" y="533"/>
                    </a:lnTo>
                    <a:lnTo>
                      <a:pt x="741" y="507"/>
                    </a:lnTo>
                    <a:lnTo>
                      <a:pt x="730" y="464"/>
                    </a:lnTo>
                    <a:lnTo>
                      <a:pt x="243" y="588"/>
                    </a:lnTo>
                    <a:lnTo>
                      <a:pt x="253" y="631"/>
                    </a:lnTo>
                    <a:lnTo>
                      <a:pt x="353" y="605"/>
                    </a:lnTo>
                    <a:lnTo>
                      <a:pt x="341" y="617"/>
                    </a:lnTo>
                    <a:lnTo>
                      <a:pt x="329" y="631"/>
                    </a:lnTo>
                    <a:lnTo>
                      <a:pt x="318" y="645"/>
                    </a:lnTo>
                    <a:lnTo>
                      <a:pt x="309" y="660"/>
                    </a:lnTo>
                    <a:lnTo>
                      <a:pt x="300" y="676"/>
                    </a:lnTo>
                    <a:lnTo>
                      <a:pt x="292" y="691"/>
                    </a:lnTo>
                    <a:lnTo>
                      <a:pt x="284" y="708"/>
                    </a:lnTo>
                    <a:lnTo>
                      <a:pt x="278" y="725"/>
                    </a:lnTo>
                    <a:lnTo>
                      <a:pt x="264" y="782"/>
                    </a:lnTo>
                    <a:lnTo>
                      <a:pt x="263" y="840"/>
                    </a:lnTo>
                    <a:lnTo>
                      <a:pt x="272" y="898"/>
                    </a:lnTo>
                    <a:lnTo>
                      <a:pt x="293" y="954"/>
                    </a:lnTo>
                    <a:lnTo>
                      <a:pt x="303" y="971"/>
                    </a:lnTo>
                    <a:lnTo>
                      <a:pt x="313" y="987"/>
                    </a:lnTo>
                    <a:lnTo>
                      <a:pt x="326" y="1004"/>
                    </a:lnTo>
                    <a:lnTo>
                      <a:pt x="338" y="1018"/>
                    </a:lnTo>
                    <a:lnTo>
                      <a:pt x="352" y="1033"/>
                    </a:lnTo>
                    <a:lnTo>
                      <a:pt x="366" y="1046"/>
                    </a:lnTo>
                    <a:lnTo>
                      <a:pt x="381" y="1060"/>
                    </a:lnTo>
                    <a:lnTo>
                      <a:pt x="398" y="1070"/>
                    </a:lnTo>
                    <a:lnTo>
                      <a:pt x="347" y="1199"/>
                    </a:lnTo>
                    <a:lnTo>
                      <a:pt x="267" y="1219"/>
                    </a:lnTo>
                    <a:lnTo>
                      <a:pt x="229" y="1069"/>
                    </a:lnTo>
                    <a:lnTo>
                      <a:pt x="253" y="1063"/>
                    </a:lnTo>
                    <a:lnTo>
                      <a:pt x="241" y="1014"/>
                    </a:lnTo>
                    <a:lnTo>
                      <a:pt x="217" y="1020"/>
                    </a:lnTo>
                    <a:lnTo>
                      <a:pt x="170" y="840"/>
                    </a:lnTo>
                    <a:lnTo>
                      <a:pt x="195" y="834"/>
                    </a:lnTo>
                    <a:lnTo>
                      <a:pt x="183" y="786"/>
                    </a:lnTo>
                    <a:lnTo>
                      <a:pt x="158" y="792"/>
                    </a:lnTo>
                    <a:lnTo>
                      <a:pt x="109" y="597"/>
                    </a:lnTo>
                    <a:lnTo>
                      <a:pt x="134" y="591"/>
                    </a:lnTo>
                    <a:lnTo>
                      <a:pt x="121" y="542"/>
                    </a:lnTo>
                    <a:lnTo>
                      <a:pt x="97" y="548"/>
                    </a:lnTo>
                    <a:lnTo>
                      <a:pt x="51" y="370"/>
                    </a:lnTo>
                    <a:lnTo>
                      <a:pt x="75" y="364"/>
                    </a:lnTo>
                    <a:lnTo>
                      <a:pt x="63" y="315"/>
                    </a:lnTo>
                    <a:lnTo>
                      <a:pt x="38" y="321"/>
                    </a:lnTo>
                    <a:lnTo>
                      <a:pt x="0" y="168"/>
                    </a:lnTo>
                    <a:lnTo>
                      <a:pt x="656" y="2"/>
                    </a:lnTo>
                    <a:lnTo>
                      <a:pt x="667" y="0"/>
                    </a:lnTo>
                    <a:lnTo>
                      <a:pt x="676" y="5"/>
                    </a:lnTo>
                    <a:lnTo>
                      <a:pt x="685" y="11"/>
                    </a:lnTo>
                    <a:lnTo>
                      <a:pt x="690" y="22"/>
                    </a:lnTo>
                    <a:lnTo>
                      <a:pt x="943" y="1020"/>
                    </a:lnTo>
                    <a:lnTo>
                      <a:pt x="945" y="1030"/>
                    </a:lnTo>
                    <a:lnTo>
                      <a:pt x="940" y="1041"/>
                    </a:lnTo>
                    <a:lnTo>
                      <a:pt x="934" y="1049"/>
                    </a:lnTo>
                    <a:lnTo>
                      <a:pt x="923" y="10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1" name="Freeform 235"/>
              <p:cNvSpPr>
                <a:spLocks/>
              </p:cNvSpPr>
              <p:nvPr/>
            </p:nvSpPr>
            <p:spPr bwMode="auto">
              <a:xfrm>
                <a:off x="3021" y="3069"/>
                <a:ext cx="118" cy="55"/>
              </a:xfrm>
              <a:custGeom>
                <a:avLst/>
                <a:gdLst>
                  <a:gd name="T0" fmla="*/ 15 w 236"/>
                  <a:gd name="T1" fmla="*/ 7 h 110"/>
                  <a:gd name="T2" fmla="*/ 17 w 236"/>
                  <a:gd name="T3" fmla="*/ 8 h 110"/>
                  <a:gd name="T4" fmla="*/ 18 w 236"/>
                  <a:gd name="T5" fmla="*/ 9 h 110"/>
                  <a:gd name="T6" fmla="*/ 20 w 236"/>
                  <a:gd name="T7" fmla="*/ 10 h 110"/>
                  <a:gd name="T8" fmla="*/ 21 w 236"/>
                  <a:gd name="T9" fmla="*/ 11 h 110"/>
                  <a:gd name="T10" fmla="*/ 22 w 236"/>
                  <a:gd name="T11" fmla="*/ 11 h 110"/>
                  <a:gd name="T12" fmla="*/ 23 w 236"/>
                  <a:gd name="T13" fmla="*/ 12 h 110"/>
                  <a:gd name="T14" fmla="*/ 24 w 236"/>
                  <a:gd name="T15" fmla="*/ 13 h 110"/>
                  <a:gd name="T16" fmla="*/ 25 w 236"/>
                  <a:gd name="T17" fmla="*/ 14 h 110"/>
                  <a:gd name="T18" fmla="*/ 30 w 236"/>
                  <a:gd name="T19" fmla="*/ 10 h 110"/>
                  <a:gd name="T20" fmla="*/ 29 w 236"/>
                  <a:gd name="T21" fmla="*/ 9 h 110"/>
                  <a:gd name="T22" fmla="*/ 27 w 236"/>
                  <a:gd name="T23" fmla="*/ 7 h 110"/>
                  <a:gd name="T24" fmla="*/ 26 w 236"/>
                  <a:gd name="T25" fmla="*/ 6 h 110"/>
                  <a:gd name="T26" fmla="*/ 25 w 236"/>
                  <a:gd name="T27" fmla="*/ 5 h 110"/>
                  <a:gd name="T28" fmla="*/ 23 w 236"/>
                  <a:gd name="T29" fmla="*/ 3 h 110"/>
                  <a:gd name="T30" fmla="*/ 21 w 236"/>
                  <a:gd name="T31" fmla="*/ 3 h 110"/>
                  <a:gd name="T32" fmla="*/ 20 w 236"/>
                  <a:gd name="T33" fmla="*/ 3 h 110"/>
                  <a:gd name="T34" fmla="*/ 18 w 236"/>
                  <a:gd name="T35" fmla="*/ 2 h 110"/>
                  <a:gd name="T36" fmla="*/ 15 w 236"/>
                  <a:gd name="T37" fmla="*/ 1 h 110"/>
                  <a:gd name="T38" fmla="*/ 14 w 236"/>
                  <a:gd name="T39" fmla="*/ 1 h 110"/>
                  <a:gd name="T40" fmla="*/ 11 w 236"/>
                  <a:gd name="T41" fmla="*/ 0 h 110"/>
                  <a:gd name="T42" fmla="*/ 9 w 236"/>
                  <a:gd name="T43" fmla="*/ 0 h 110"/>
                  <a:gd name="T44" fmla="*/ 7 w 236"/>
                  <a:gd name="T45" fmla="*/ 1 h 110"/>
                  <a:gd name="T46" fmla="*/ 5 w 236"/>
                  <a:gd name="T47" fmla="*/ 1 h 110"/>
                  <a:gd name="T48" fmla="*/ 3 w 236"/>
                  <a:gd name="T49" fmla="*/ 2 h 110"/>
                  <a:gd name="T50" fmla="*/ 0 w 236"/>
                  <a:gd name="T51" fmla="*/ 2 h 110"/>
                  <a:gd name="T52" fmla="*/ 3 w 236"/>
                  <a:gd name="T53" fmla="*/ 8 h 110"/>
                  <a:gd name="T54" fmla="*/ 4 w 236"/>
                  <a:gd name="T55" fmla="*/ 7 h 110"/>
                  <a:gd name="T56" fmla="*/ 6 w 236"/>
                  <a:gd name="T57" fmla="*/ 7 h 110"/>
                  <a:gd name="T58" fmla="*/ 7 w 236"/>
                  <a:gd name="T59" fmla="*/ 7 h 110"/>
                  <a:gd name="T60" fmla="*/ 9 w 236"/>
                  <a:gd name="T61" fmla="*/ 7 h 110"/>
                  <a:gd name="T62" fmla="*/ 11 w 236"/>
                  <a:gd name="T63" fmla="*/ 7 h 110"/>
                  <a:gd name="T64" fmla="*/ 13 w 236"/>
                  <a:gd name="T65" fmla="*/ 7 h 110"/>
                  <a:gd name="T66" fmla="*/ 14 w 236"/>
                  <a:gd name="T67" fmla="*/ 7 h 110"/>
                  <a:gd name="T68" fmla="*/ 15 w 236"/>
                  <a:gd name="T69" fmla="*/ 7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6"/>
                  <a:gd name="T106" fmla="*/ 0 h 110"/>
                  <a:gd name="T107" fmla="*/ 236 w 236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6" h="110">
                    <a:moveTo>
                      <a:pt x="123" y="61"/>
                    </a:moveTo>
                    <a:lnTo>
                      <a:pt x="134" y="64"/>
                    </a:lnTo>
                    <a:lnTo>
                      <a:pt x="143" y="69"/>
                    </a:lnTo>
                    <a:lnTo>
                      <a:pt x="153" y="75"/>
                    </a:lnTo>
                    <a:lnTo>
                      <a:pt x="162" y="81"/>
                    </a:lnTo>
                    <a:lnTo>
                      <a:pt x="171" y="87"/>
                    </a:lnTo>
                    <a:lnTo>
                      <a:pt x="179" y="95"/>
                    </a:lnTo>
                    <a:lnTo>
                      <a:pt x="186" y="103"/>
                    </a:lnTo>
                    <a:lnTo>
                      <a:pt x="194" y="110"/>
                    </a:lnTo>
                    <a:lnTo>
                      <a:pt x="236" y="78"/>
                    </a:lnTo>
                    <a:lnTo>
                      <a:pt x="226" y="67"/>
                    </a:lnTo>
                    <a:lnTo>
                      <a:pt x="216" y="57"/>
                    </a:lnTo>
                    <a:lnTo>
                      <a:pt x="205" y="47"/>
                    </a:lnTo>
                    <a:lnTo>
                      <a:pt x="193" y="38"/>
                    </a:lnTo>
                    <a:lnTo>
                      <a:pt x="180" y="30"/>
                    </a:lnTo>
                    <a:lnTo>
                      <a:pt x="168" y="23"/>
                    </a:lnTo>
                    <a:lnTo>
                      <a:pt x="154" y="17"/>
                    </a:lnTo>
                    <a:lnTo>
                      <a:pt x="140" y="11"/>
                    </a:lnTo>
                    <a:lnTo>
                      <a:pt x="123" y="6"/>
                    </a:lnTo>
                    <a:lnTo>
                      <a:pt x="105" y="3"/>
                    </a:lnTo>
                    <a:lnTo>
                      <a:pt x="88" y="0"/>
                    </a:lnTo>
                    <a:lnTo>
                      <a:pt x="70" y="0"/>
                    </a:lnTo>
                    <a:lnTo>
                      <a:pt x="53" y="1"/>
                    </a:lnTo>
                    <a:lnTo>
                      <a:pt x="34" y="4"/>
                    </a:lnTo>
                    <a:lnTo>
                      <a:pt x="17" y="9"/>
                    </a:lnTo>
                    <a:lnTo>
                      <a:pt x="0" y="15"/>
                    </a:lnTo>
                    <a:lnTo>
                      <a:pt x="19" y="64"/>
                    </a:lnTo>
                    <a:lnTo>
                      <a:pt x="31" y="60"/>
                    </a:lnTo>
                    <a:lnTo>
                      <a:pt x="45" y="57"/>
                    </a:lnTo>
                    <a:lnTo>
                      <a:pt x="57" y="55"/>
                    </a:lnTo>
                    <a:lnTo>
                      <a:pt x="71" y="54"/>
                    </a:lnTo>
                    <a:lnTo>
                      <a:pt x="85" y="54"/>
                    </a:lnTo>
                    <a:lnTo>
                      <a:pt x="97" y="55"/>
                    </a:lnTo>
                    <a:lnTo>
                      <a:pt x="111" y="58"/>
                    </a:lnTo>
                    <a:lnTo>
                      <a:pt x="123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2" name="Freeform 236"/>
              <p:cNvSpPr>
                <a:spLocks/>
              </p:cNvSpPr>
              <p:nvPr/>
            </p:nvSpPr>
            <p:spPr bwMode="auto">
              <a:xfrm>
                <a:off x="2861" y="2845"/>
                <a:ext cx="250" cy="83"/>
              </a:xfrm>
              <a:custGeom>
                <a:avLst/>
                <a:gdLst>
                  <a:gd name="T0" fmla="*/ 62 w 499"/>
                  <a:gd name="T1" fmla="*/ 0 h 166"/>
                  <a:gd name="T2" fmla="*/ 0 w 499"/>
                  <a:gd name="T3" fmla="*/ 15 h 166"/>
                  <a:gd name="T4" fmla="*/ 2 w 499"/>
                  <a:gd name="T5" fmla="*/ 21 h 166"/>
                  <a:gd name="T6" fmla="*/ 63 w 499"/>
                  <a:gd name="T7" fmla="*/ 5 h 166"/>
                  <a:gd name="T8" fmla="*/ 62 w 499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66"/>
                  <a:gd name="T17" fmla="*/ 499 w 4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66">
                    <a:moveTo>
                      <a:pt x="489" y="0"/>
                    </a:moveTo>
                    <a:lnTo>
                      <a:pt x="0" y="125"/>
                    </a:lnTo>
                    <a:lnTo>
                      <a:pt x="11" y="166"/>
                    </a:lnTo>
                    <a:lnTo>
                      <a:pt x="499" y="4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3" name="Freeform 237"/>
              <p:cNvSpPr>
                <a:spLocks/>
              </p:cNvSpPr>
              <p:nvPr/>
            </p:nvSpPr>
            <p:spPr bwMode="auto">
              <a:xfrm>
                <a:off x="2874" y="2895"/>
                <a:ext cx="249" cy="83"/>
              </a:xfrm>
              <a:custGeom>
                <a:avLst/>
                <a:gdLst>
                  <a:gd name="T0" fmla="*/ 61 w 498"/>
                  <a:gd name="T1" fmla="*/ 0 h 166"/>
                  <a:gd name="T2" fmla="*/ 0 w 498"/>
                  <a:gd name="T3" fmla="*/ 15 h 166"/>
                  <a:gd name="T4" fmla="*/ 2 w 498"/>
                  <a:gd name="T5" fmla="*/ 21 h 166"/>
                  <a:gd name="T6" fmla="*/ 62 w 498"/>
                  <a:gd name="T7" fmla="*/ 5 h 166"/>
                  <a:gd name="T8" fmla="*/ 61 w 49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487" y="0"/>
                    </a:moveTo>
                    <a:lnTo>
                      <a:pt x="0" y="125"/>
                    </a:lnTo>
                    <a:lnTo>
                      <a:pt x="11" y="166"/>
                    </a:lnTo>
                    <a:lnTo>
                      <a:pt x="498" y="4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4" name="Freeform 238"/>
              <p:cNvSpPr>
                <a:spLocks/>
              </p:cNvSpPr>
              <p:nvPr/>
            </p:nvSpPr>
            <p:spPr bwMode="auto">
              <a:xfrm>
                <a:off x="2888" y="2945"/>
                <a:ext cx="248" cy="83"/>
              </a:xfrm>
              <a:custGeom>
                <a:avLst/>
                <a:gdLst>
                  <a:gd name="T0" fmla="*/ 0 w 498"/>
                  <a:gd name="T1" fmla="*/ 15 h 167"/>
                  <a:gd name="T2" fmla="*/ 1 w 498"/>
                  <a:gd name="T3" fmla="*/ 20 h 167"/>
                  <a:gd name="T4" fmla="*/ 62 w 498"/>
                  <a:gd name="T5" fmla="*/ 5 h 167"/>
                  <a:gd name="T6" fmla="*/ 60 w 498"/>
                  <a:gd name="T7" fmla="*/ 0 h 167"/>
                  <a:gd name="T8" fmla="*/ 0 w 498"/>
                  <a:gd name="T9" fmla="*/ 15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7"/>
                  <a:gd name="T17" fmla="*/ 498 w 4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7">
                    <a:moveTo>
                      <a:pt x="0" y="124"/>
                    </a:moveTo>
                    <a:lnTo>
                      <a:pt x="11" y="167"/>
                    </a:lnTo>
                    <a:lnTo>
                      <a:pt x="498" y="43"/>
                    </a:lnTo>
                    <a:lnTo>
                      <a:pt x="487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5" name="Freeform 239"/>
              <p:cNvSpPr>
                <a:spLocks/>
              </p:cNvSpPr>
              <p:nvPr/>
            </p:nvSpPr>
            <p:spPr bwMode="auto">
              <a:xfrm>
                <a:off x="2480" y="2943"/>
                <a:ext cx="249" cy="83"/>
              </a:xfrm>
              <a:custGeom>
                <a:avLst/>
                <a:gdLst>
                  <a:gd name="T0" fmla="*/ 61 w 498"/>
                  <a:gd name="T1" fmla="*/ 0 h 166"/>
                  <a:gd name="T2" fmla="*/ 0 w 498"/>
                  <a:gd name="T3" fmla="*/ 15 h 166"/>
                  <a:gd name="T4" fmla="*/ 2 w 498"/>
                  <a:gd name="T5" fmla="*/ 21 h 166"/>
                  <a:gd name="T6" fmla="*/ 62 w 498"/>
                  <a:gd name="T7" fmla="*/ 5 h 166"/>
                  <a:gd name="T8" fmla="*/ 61 w 49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487" y="0"/>
                    </a:moveTo>
                    <a:lnTo>
                      <a:pt x="0" y="123"/>
                    </a:lnTo>
                    <a:lnTo>
                      <a:pt x="10" y="166"/>
                    </a:lnTo>
                    <a:lnTo>
                      <a:pt x="498" y="41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6" name="Freeform 240"/>
              <p:cNvSpPr>
                <a:spLocks/>
              </p:cNvSpPr>
              <p:nvPr/>
            </p:nvSpPr>
            <p:spPr bwMode="auto">
              <a:xfrm>
                <a:off x="2493" y="2993"/>
                <a:ext cx="249" cy="83"/>
              </a:xfrm>
              <a:custGeom>
                <a:avLst/>
                <a:gdLst>
                  <a:gd name="T0" fmla="*/ 61 w 498"/>
                  <a:gd name="T1" fmla="*/ 0 h 166"/>
                  <a:gd name="T2" fmla="*/ 0 w 498"/>
                  <a:gd name="T3" fmla="*/ 15 h 166"/>
                  <a:gd name="T4" fmla="*/ 2 w 498"/>
                  <a:gd name="T5" fmla="*/ 21 h 166"/>
                  <a:gd name="T6" fmla="*/ 62 w 498"/>
                  <a:gd name="T7" fmla="*/ 5 h 166"/>
                  <a:gd name="T8" fmla="*/ 61 w 49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487" y="0"/>
                    </a:moveTo>
                    <a:lnTo>
                      <a:pt x="0" y="123"/>
                    </a:lnTo>
                    <a:lnTo>
                      <a:pt x="10" y="166"/>
                    </a:lnTo>
                    <a:lnTo>
                      <a:pt x="498" y="41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7" name="Freeform 241"/>
              <p:cNvSpPr>
                <a:spLocks/>
              </p:cNvSpPr>
              <p:nvPr/>
            </p:nvSpPr>
            <p:spPr bwMode="auto">
              <a:xfrm>
                <a:off x="2506" y="3043"/>
                <a:ext cx="249" cy="83"/>
              </a:xfrm>
              <a:custGeom>
                <a:avLst/>
                <a:gdLst>
                  <a:gd name="T0" fmla="*/ 61 w 498"/>
                  <a:gd name="T1" fmla="*/ 0 h 165"/>
                  <a:gd name="T2" fmla="*/ 0 w 498"/>
                  <a:gd name="T3" fmla="*/ 16 h 165"/>
                  <a:gd name="T4" fmla="*/ 2 w 498"/>
                  <a:gd name="T5" fmla="*/ 21 h 165"/>
                  <a:gd name="T6" fmla="*/ 62 w 498"/>
                  <a:gd name="T7" fmla="*/ 6 h 165"/>
                  <a:gd name="T8" fmla="*/ 61 w 498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5"/>
                  <a:gd name="T17" fmla="*/ 498 w 498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5">
                    <a:moveTo>
                      <a:pt x="487" y="0"/>
                    </a:moveTo>
                    <a:lnTo>
                      <a:pt x="0" y="124"/>
                    </a:lnTo>
                    <a:lnTo>
                      <a:pt x="11" y="165"/>
                    </a:lnTo>
                    <a:lnTo>
                      <a:pt x="498" y="4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8" name="Freeform 242"/>
              <p:cNvSpPr>
                <a:spLocks/>
              </p:cNvSpPr>
              <p:nvPr/>
            </p:nvSpPr>
            <p:spPr bwMode="auto">
              <a:xfrm>
                <a:off x="2519" y="3093"/>
                <a:ext cx="249" cy="83"/>
              </a:xfrm>
              <a:custGeom>
                <a:avLst/>
                <a:gdLst>
                  <a:gd name="T0" fmla="*/ 61 w 498"/>
                  <a:gd name="T1" fmla="*/ 0 h 166"/>
                  <a:gd name="T2" fmla="*/ 0 w 498"/>
                  <a:gd name="T3" fmla="*/ 15 h 166"/>
                  <a:gd name="T4" fmla="*/ 2 w 498"/>
                  <a:gd name="T5" fmla="*/ 21 h 166"/>
                  <a:gd name="T6" fmla="*/ 62 w 498"/>
                  <a:gd name="T7" fmla="*/ 5 h 166"/>
                  <a:gd name="T8" fmla="*/ 61 w 498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488" y="0"/>
                    </a:moveTo>
                    <a:lnTo>
                      <a:pt x="0" y="125"/>
                    </a:lnTo>
                    <a:lnTo>
                      <a:pt x="11" y="166"/>
                    </a:lnTo>
                    <a:lnTo>
                      <a:pt x="498" y="43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99" name="Freeform 243"/>
              <p:cNvSpPr>
                <a:spLocks/>
              </p:cNvSpPr>
              <p:nvPr/>
            </p:nvSpPr>
            <p:spPr bwMode="auto">
              <a:xfrm>
                <a:off x="2531" y="3143"/>
                <a:ext cx="250" cy="83"/>
              </a:xfrm>
              <a:custGeom>
                <a:avLst/>
                <a:gdLst>
                  <a:gd name="T0" fmla="*/ 61 w 499"/>
                  <a:gd name="T1" fmla="*/ 0 h 168"/>
                  <a:gd name="T2" fmla="*/ 0 w 499"/>
                  <a:gd name="T3" fmla="*/ 15 h 168"/>
                  <a:gd name="T4" fmla="*/ 2 w 499"/>
                  <a:gd name="T5" fmla="*/ 20 h 168"/>
                  <a:gd name="T6" fmla="*/ 63 w 499"/>
                  <a:gd name="T7" fmla="*/ 5 h 168"/>
                  <a:gd name="T8" fmla="*/ 61 w 499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68"/>
                  <a:gd name="T17" fmla="*/ 499 w 499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68">
                    <a:moveTo>
                      <a:pt x="487" y="0"/>
                    </a:moveTo>
                    <a:lnTo>
                      <a:pt x="0" y="125"/>
                    </a:lnTo>
                    <a:lnTo>
                      <a:pt x="11" y="168"/>
                    </a:lnTo>
                    <a:lnTo>
                      <a:pt x="499" y="4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00" name="Freeform 244"/>
              <p:cNvSpPr>
                <a:spLocks/>
              </p:cNvSpPr>
              <p:nvPr/>
            </p:nvSpPr>
            <p:spPr bwMode="auto">
              <a:xfrm>
                <a:off x="2544" y="3192"/>
                <a:ext cx="249" cy="84"/>
              </a:xfrm>
              <a:custGeom>
                <a:avLst/>
                <a:gdLst>
                  <a:gd name="T0" fmla="*/ 61 w 498"/>
                  <a:gd name="T1" fmla="*/ 0 h 167"/>
                  <a:gd name="T2" fmla="*/ 0 w 498"/>
                  <a:gd name="T3" fmla="*/ 16 h 167"/>
                  <a:gd name="T4" fmla="*/ 2 w 498"/>
                  <a:gd name="T5" fmla="*/ 21 h 167"/>
                  <a:gd name="T6" fmla="*/ 62 w 498"/>
                  <a:gd name="T7" fmla="*/ 6 h 167"/>
                  <a:gd name="T8" fmla="*/ 61 w 498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7"/>
                  <a:gd name="T17" fmla="*/ 498 w 4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7">
                    <a:moveTo>
                      <a:pt x="487" y="0"/>
                    </a:moveTo>
                    <a:lnTo>
                      <a:pt x="0" y="124"/>
                    </a:lnTo>
                    <a:lnTo>
                      <a:pt x="11" y="167"/>
                    </a:lnTo>
                    <a:lnTo>
                      <a:pt x="498" y="4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01" name="Freeform 245"/>
              <p:cNvSpPr>
                <a:spLocks/>
              </p:cNvSpPr>
              <p:nvPr/>
            </p:nvSpPr>
            <p:spPr bwMode="auto">
              <a:xfrm>
                <a:off x="2556" y="3242"/>
                <a:ext cx="250" cy="84"/>
              </a:xfrm>
              <a:custGeom>
                <a:avLst/>
                <a:gdLst>
                  <a:gd name="T0" fmla="*/ 61 w 499"/>
                  <a:gd name="T1" fmla="*/ 0 h 167"/>
                  <a:gd name="T2" fmla="*/ 0 w 499"/>
                  <a:gd name="T3" fmla="*/ 16 h 167"/>
                  <a:gd name="T4" fmla="*/ 2 w 499"/>
                  <a:gd name="T5" fmla="*/ 21 h 167"/>
                  <a:gd name="T6" fmla="*/ 63 w 499"/>
                  <a:gd name="T7" fmla="*/ 6 h 167"/>
                  <a:gd name="T8" fmla="*/ 61 w 499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67"/>
                  <a:gd name="T17" fmla="*/ 499 w 4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67">
                    <a:moveTo>
                      <a:pt x="488" y="0"/>
                    </a:moveTo>
                    <a:lnTo>
                      <a:pt x="0" y="124"/>
                    </a:lnTo>
                    <a:lnTo>
                      <a:pt x="10" y="167"/>
                    </a:lnTo>
                    <a:lnTo>
                      <a:pt x="499" y="43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02" name="Freeform 246"/>
              <p:cNvSpPr>
                <a:spLocks/>
              </p:cNvSpPr>
              <p:nvPr/>
            </p:nvSpPr>
            <p:spPr bwMode="auto">
              <a:xfrm>
                <a:off x="2569" y="3293"/>
                <a:ext cx="249" cy="83"/>
              </a:xfrm>
              <a:custGeom>
                <a:avLst/>
                <a:gdLst>
                  <a:gd name="T0" fmla="*/ 0 w 498"/>
                  <a:gd name="T1" fmla="*/ 15 h 166"/>
                  <a:gd name="T2" fmla="*/ 2 w 498"/>
                  <a:gd name="T3" fmla="*/ 21 h 166"/>
                  <a:gd name="T4" fmla="*/ 62 w 498"/>
                  <a:gd name="T5" fmla="*/ 5 h 166"/>
                  <a:gd name="T6" fmla="*/ 61 w 498"/>
                  <a:gd name="T7" fmla="*/ 0 h 166"/>
                  <a:gd name="T8" fmla="*/ 0 w 498"/>
                  <a:gd name="T9" fmla="*/ 15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166"/>
                  <a:gd name="T17" fmla="*/ 498 w 498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166">
                    <a:moveTo>
                      <a:pt x="0" y="123"/>
                    </a:moveTo>
                    <a:lnTo>
                      <a:pt x="11" y="166"/>
                    </a:lnTo>
                    <a:lnTo>
                      <a:pt x="498" y="42"/>
                    </a:lnTo>
                    <a:lnTo>
                      <a:pt x="487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92759" name="Text Box 247"/>
          <p:cNvSpPr txBox="1">
            <a:spLocks noChangeArrowheads="1"/>
          </p:cNvSpPr>
          <p:nvPr/>
        </p:nvSpPr>
        <p:spPr bwMode="auto">
          <a:xfrm>
            <a:off x="1371600" y="4425925"/>
            <a:ext cx="11620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nl-BE" sz="1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Inspection des données</a:t>
            </a:r>
            <a:endParaRPr lang="en-US" sz="1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3027" name="Rectangle 248"/>
          <p:cNvSpPr>
            <a:spLocks noChangeArrowheads="1"/>
          </p:cNvSpPr>
          <p:nvPr/>
        </p:nvSpPr>
        <p:spPr bwMode="auto">
          <a:xfrm>
            <a:off x="1295400" y="2282800"/>
            <a:ext cx="1295400" cy="25019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3028" name="Picture 2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654400"/>
            <a:ext cx="1028700" cy="830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29" name="AutoShape 250"/>
          <p:cNvSpPr>
            <a:spLocks noChangeArrowheads="1"/>
          </p:cNvSpPr>
          <p:nvPr/>
        </p:nvSpPr>
        <p:spPr bwMode="auto">
          <a:xfrm>
            <a:off x="1778000" y="3121000"/>
            <a:ext cx="304800" cy="514350"/>
          </a:xfrm>
          <a:prstGeom prst="upDownArrow">
            <a:avLst>
              <a:gd name="adj1" fmla="val 50000"/>
              <a:gd name="adj2" fmla="val 33750"/>
            </a:avLst>
          </a:prstGeom>
          <a:solidFill>
            <a:srgbClr val="FF5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3030" name="Group 251"/>
          <p:cNvGrpSpPr>
            <a:grpSpLocks/>
          </p:cNvGrpSpPr>
          <p:nvPr/>
        </p:nvGrpSpPr>
        <p:grpSpPr bwMode="auto">
          <a:xfrm>
            <a:off x="550863" y="1208063"/>
            <a:ext cx="914400" cy="855662"/>
            <a:chOff x="672" y="1107"/>
            <a:chExt cx="576" cy="539"/>
          </a:xfrm>
        </p:grpSpPr>
        <p:sp>
          <p:nvSpPr>
            <p:cNvPr id="43065" name="AutoShape 252"/>
            <p:cNvSpPr>
              <a:spLocks noChangeArrowheads="1"/>
            </p:cNvSpPr>
            <p:nvPr/>
          </p:nvSpPr>
          <p:spPr bwMode="auto">
            <a:xfrm>
              <a:off x="763" y="1107"/>
              <a:ext cx="402" cy="539"/>
            </a:xfrm>
            <a:prstGeom prst="can">
              <a:avLst>
                <a:gd name="adj" fmla="val 33520"/>
              </a:avLst>
            </a:prstGeom>
            <a:solidFill>
              <a:schemeClr val="folHlink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66" name="Text Box 253"/>
            <p:cNvSpPr txBox="1">
              <a:spLocks noChangeArrowheads="1"/>
            </p:cNvSpPr>
            <p:nvPr/>
          </p:nvSpPr>
          <p:spPr bwMode="auto">
            <a:xfrm>
              <a:off x="672" y="1259"/>
              <a:ext cx="57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nl-BE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Données source</a:t>
              </a:r>
              <a:endParaRPr lang="en-US" sz="1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31" name="AutoShape 254"/>
          <p:cNvSpPr>
            <a:spLocks noChangeArrowheads="1"/>
          </p:cNvSpPr>
          <p:nvPr/>
        </p:nvSpPr>
        <p:spPr bwMode="auto">
          <a:xfrm>
            <a:off x="6134100" y="1304900"/>
            <a:ext cx="1435100" cy="914400"/>
          </a:xfrm>
          <a:prstGeom prst="rightArrow">
            <a:avLst>
              <a:gd name="adj1" fmla="val 50000"/>
              <a:gd name="adj2" fmla="val 39236"/>
            </a:avLst>
          </a:prstGeom>
          <a:gradFill rotWithShape="1">
            <a:gsLst>
              <a:gs pos="0">
                <a:srgbClr val="66FF66"/>
              </a:gs>
              <a:gs pos="100000">
                <a:srgbClr val="44A944"/>
              </a:gs>
            </a:gsLst>
            <a:lin ang="2700000" scaled="1"/>
          </a:gradFill>
          <a:ln w="12700" cap="sq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AutoShape 255"/>
          <p:cNvSpPr>
            <a:spLocks noChangeArrowheads="1"/>
          </p:cNvSpPr>
          <p:nvPr/>
        </p:nvSpPr>
        <p:spPr bwMode="auto">
          <a:xfrm>
            <a:off x="6507163" y="2495525"/>
            <a:ext cx="973137" cy="61277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3033" name="Picture 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9700" y="3641700"/>
            <a:ext cx="1028700" cy="830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34" name="AutoShape 257"/>
          <p:cNvSpPr>
            <a:spLocks noChangeArrowheads="1"/>
          </p:cNvSpPr>
          <p:nvPr/>
        </p:nvSpPr>
        <p:spPr bwMode="auto">
          <a:xfrm>
            <a:off x="6813550" y="3108300"/>
            <a:ext cx="304800" cy="514350"/>
          </a:xfrm>
          <a:prstGeom prst="upDownArrow">
            <a:avLst>
              <a:gd name="adj1" fmla="val 50000"/>
              <a:gd name="adj2" fmla="val 33750"/>
            </a:avLst>
          </a:prstGeom>
          <a:solidFill>
            <a:srgbClr val="FF5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3035" name="Group 258"/>
          <p:cNvGrpSpPr>
            <a:grpSpLocks/>
          </p:cNvGrpSpPr>
          <p:nvPr/>
        </p:nvGrpSpPr>
        <p:grpSpPr bwMode="auto">
          <a:xfrm>
            <a:off x="7467600" y="1208063"/>
            <a:ext cx="914400" cy="855662"/>
            <a:chOff x="194" y="1779"/>
            <a:chExt cx="576" cy="539"/>
          </a:xfrm>
        </p:grpSpPr>
        <p:sp>
          <p:nvSpPr>
            <p:cNvPr id="43063" name="AutoShape 259"/>
            <p:cNvSpPr>
              <a:spLocks noChangeArrowheads="1"/>
            </p:cNvSpPr>
            <p:nvPr/>
          </p:nvSpPr>
          <p:spPr bwMode="auto">
            <a:xfrm>
              <a:off x="283" y="1779"/>
              <a:ext cx="402" cy="539"/>
            </a:xfrm>
            <a:prstGeom prst="can">
              <a:avLst>
                <a:gd name="adj" fmla="val 3352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64" name="Text Box 260"/>
            <p:cNvSpPr txBox="1">
              <a:spLocks noChangeArrowheads="1"/>
            </p:cNvSpPr>
            <p:nvPr/>
          </p:nvSpPr>
          <p:spPr bwMode="auto">
            <a:xfrm>
              <a:off x="194" y="1895"/>
              <a:ext cx="576" cy="29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nl-BE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Données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nl-BE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traitées</a:t>
              </a:r>
              <a:endParaRPr lang="en-US" sz="1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36" name="Rectangle 261"/>
          <p:cNvSpPr>
            <a:spLocks noChangeArrowheads="1"/>
          </p:cNvSpPr>
          <p:nvPr/>
        </p:nvSpPr>
        <p:spPr bwMode="auto">
          <a:xfrm>
            <a:off x="6324600" y="2295500"/>
            <a:ext cx="1447800" cy="2514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Text Box 262"/>
          <p:cNvSpPr txBox="1">
            <a:spLocks noChangeArrowheads="1"/>
          </p:cNvSpPr>
          <p:nvPr/>
        </p:nvSpPr>
        <p:spPr bwMode="auto">
          <a:xfrm>
            <a:off x="6477000" y="2663800"/>
            <a:ext cx="1066800" cy="3651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solidFill>
                  <a:srgbClr val="4D4D4D"/>
                </a:solidFill>
                <a:latin typeface="Arial" charset="0"/>
                <a:cs typeface="Arial" charset="0"/>
              </a:rPr>
              <a:t>Processus de validation</a:t>
            </a:r>
          </a:p>
        </p:txBody>
      </p:sp>
      <p:sp>
        <p:nvSpPr>
          <p:cNvPr id="43038" name="AutoShape 263"/>
          <p:cNvSpPr>
            <a:spLocks noChangeArrowheads="1"/>
          </p:cNvSpPr>
          <p:nvPr/>
        </p:nvSpPr>
        <p:spPr bwMode="auto">
          <a:xfrm>
            <a:off x="1371600" y="1304900"/>
            <a:ext cx="1435100" cy="914400"/>
          </a:xfrm>
          <a:prstGeom prst="rightArrow">
            <a:avLst>
              <a:gd name="adj1" fmla="val 50000"/>
              <a:gd name="adj2" fmla="val 39236"/>
            </a:avLst>
          </a:prstGeom>
          <a:gradFill rotWithShape="1">
            <a:gsLst>
              <a:gs pos="0">
                <a:srgbClr val="66FF66"/>
              </a:gs>
              <a:gs pos="100000">
                <a:srgbClr val="44A944"/>
              </a:gs>
            </a:gsLst>
            <a:lin ang="2700000" scaled="1"/>
          </a:gradFill>
          <a:ln w="12700" cap="sq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39" name="Line 264"/>
          <p:cNvSpPr>
            <a:spLocks noChangeShapeType="1"/>
          </p:cNvSpPr>
          <p:nvPr/>
        </p:nvSpPr>
        <p:spPr bwMode="auto">
          <a:xfrm flipH="1">
            <a:off x="7239000" y="1914500"/>
            <a:ext cx="519113" cy="703263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40" name="AutoShape 265"/>
          <p:cNvSpPr>
            <a:spLocks noChangeArrowheads="1"/>
          </p:cNvSpPr>
          <p:nvPr/>
        </p:nvSpPr>
        <p:spPr bwMode="auto">
          <a:xfrm>
            <a:off x="1473200" y="2511400"/>
            <a:ext cx="973138" cy="61277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41" name="Text Box 266"/>
          <p:cNvSpPr txBox="1">
            <a:spLocks noChangeArrowheads="1"/>
          </p:cNvSpPr>
          <p:nvPr/>
        </p:nvSpPr>
        <p:spPr bwMode="auto">
          <a:xfrm>
            <a:off x="1397000" y="2679675"/>
            <a:ext cx="1066800" cy="3651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BE" sz="900" b="1">
                <a:solidFill>
                  <a:srgbClr val="4D4D4D"/>
                </a:solidFill>
                <a:latin typeface="Arial" charset="0"/>
                <a:cs typeface="Arial" charset="0"/>
              </a:rPr>
              <a:t>Processus d’audit</a:t>
            </a:r>
            <a:endParaRPr lang="en-US" sz="900" b="1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43042" name="Line 267"/>
          <p:cNvSpPr>
            <a:spLocks noChangeShapeType="1"/>
          </p:cNvSpPr>
          <p:nvPr/>
        </p:nvSpPr>
        <p:spPr bwMode="auto">
          <a:xfrm>
            <a:off x="1181100" y="1914500"/>
            <a:ext cx="519113" cy="703263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43" name="Text Box 268"/>
          <p:cNvSpPr txBox="1">
            <a:spLocks noChangeArrowheads="1"/>
          </p:cNvSpPr>
          <p:nvPr/>
        </p:nvSpPr>
        <p:spPr bwMode="auto">
          <a:xfrm>
            <a:off x="4495800" y="3057500"/>
            <a:ext cx="1612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600">
                <a:latin typeface="Arial" charset="0"/>
                <a:cs typeface="Arial" charset="0"/>
              </a:rPr>
              <a:t>* Uniquement pour les données d’adresse</a:t>
            </a:r>
          </a:p>
        </p:txBody>
      </p:sp>
      <p:sp>
        <p:nvSpPr>
          <p:cNvPr id="43044" name="Rectangle 269"/>
          <p:cNvSpPr>
            <a:spLocks noChangeArrowheads="1"/>
          </p:cNvSpPr>
          <p:nvPr/>
        </p:nvSpPr>
        <p:spPr bwMode="auto">
          <a:xfrm>
            <a:off x="1164493" y="698475"/>
            <a:ext cx="829700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5"/>
              </a:buBlip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Automatiser la restructuration, la normalisation, l’enrichissement et la déduplication pour accroître la robustesse et la validité des </a:t>
            </a: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données</a:t>
            </a:r>
            <a:endParaRPr lang="en-US" sz="16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43045" name="Group 289"/>
          <p:cNvGrpSpPr>
            <a:grpSpLocks/>
          </p:cNvGrpSpPr>
          <p:nvPr/>
        </p:nvGrpSpPr>
        <p:grpSpPr bwMode="auto">
          <a:xfrm>
            <a:off x="107950" y="4725963"/>
            <a:ext cx="8653463" cy="369887"/>
            <a:chOff x="68" y="3127"/>
            <a:chExt cx="5451" cy="233"/>
          </a:xfrm>
        </p:grpSpPr>
        <p:sp>
          <p:nvSpPr>
            <p:cNvPr id="43060" name="Rectangle 271"/>
            <p:cNvSpPr>
              <a:spLocks noChangeArrowheads="1"/>
            </p:cNvSpPr>
            <p:nvPr/>
          </p:nvSpPr>
          <p:spPr bwMode="auto">
            <a:xfrm>
              <a:off x="1209" y="3127"/>
              <a:ext cx="43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2" charset="2"/>
                <a:buNone/>
              </a:pPr>
              <a:r>
                <a:rPr lang="fr-FR" sz="1600" b="1" dirty="0">
                  <a:solidFill>
                    <a:srgbClr val="1C1C1C"/>
                  </a:solidFill>
                  <a:latin typeface="Arial" charset="0"/>
                </a:rPr>
                <a:t>Fusion des sources et suppression des bruits parasites</a:t>
              </a:r>
            </a:p>
          </p:txBody>
        </p:sp>
        <p:sp>
          <p:nvSpPr>
            <p:cNvPr id="192784" name="Freeform 272"/>
            <p:cNvSpPr>
              <a:spLocks/>
            </p:cNvSpPr>
            <p:nvPr/>
          </p:nvSpPr>
          <p:spPr bwMode="auto">
            <a:xfrm>
              <a:off x="68" y="3159"/>
              <a:ext cx="109" cy="169"/>
            </a:xfrm>
            <a:custGeom>
              <a:avLst/>
              <a:gdLst/>
              <a:ahLst/>
              <a:cxnLst>
                <a:cxn ang="0">
                  <a:pos x="104" y="238"/>
                </a:cxn>
                <a:cxn ang="0">
                  <a:pos x="58" y="238"/>
                </a:cxn>
                <a:cxn ang="0">
                  <a:pos x="58" y="66"/>
                </a:cxn>
                <a:cxn ang="0">
                  <a:pos x="47" y="77"/>
                </a:cxn>
                <a:cxn ang="0">
                  <a:pos x="31" y="86"/>
                </a:cxn>
                <a:cxn ang="0">
                  <a:pos x="16" y="95"/>
                </a:cxn>
                <a:cxn ang="0">
                  <a:pos x="0" y="101"/>
                </a:cxn>
                <a:cxn ang="0">
                  <a:pos x="0" y="60"/>
                </a:cxn>
                <a:cxn ang="0">
                  <a:pos x="18" y="51"/>
                </a:cxn>
                <a:cxn ang="0">
                  <a:pos x="38" y="37"/>
                </a:cxn>
                <a:cxn ang="0">
                  <a:pos x="49" y="29"/>
                </a:cxn>
                <a:cxn ang="0">
                  <a:pos x="56" y="20"/>
                </a:cxn>
                <a:cxn ang="0">
                  <a:pos x="62" y="11"/>
                </a:cxn>
                <a:cxn ang="0">
                  <a:pos x="67" y="0"/>
                </a:cxn>
                <a:cxn ang="0">
                  <a:pos x="104" y="0"/>
                </a:cxn>
                <a:cxn ang="0">
                  <a:pos x="104" y="238"/>
                </a:cxn>
              </a:cxnLst>
              <a:rect l="0" t="0" r="r" b="b"/>
              <a:pathLst>
                <a:path w="104" h="238">
                  <a:moveTo>
                    <a:pt x="104" y="238"/>
                  </a:moveTo>
                  <a:lnTo>
                    <a:pt x="58" y="238"/>
                  </a:lnTo>
                  <a:lnTo>
                    <a:pt x="58" y="66"/>
                  </a:lnTo>
                  <a:lnTo>
                    <a:pt x="47" y="77"/>
                  </a:lnTo>
                  <a:lnTo>
                    <a:pt x="31" y="86"/>
                  </a:lnTo>
                  <a:lnTo>
                    <a:pt x="16" y="95"/>
                  </a:lnTo>
                  <a:lnTo>
                    <a:pt x="0" y="101"/>
                  </a:lnTo>
                  <a:lnTo>
                    <a:pt x="0" y="60"/>
                  </a:lnTo>
                  <a:lnTo>
                    <a:pt x="18" y="51"/>
                  </a:lnTo>
                  <a:lnTo>
                    <a:pt x="38" y="37"/>
                  </a:lnTo>
                  <a:lnTo>
                    <a:pt x="49" y="29"/>
                  </a:lnTo>
                  <a:lnTo>
                    <a:pt x="56" y="20"/>
                  </a:lnTo>
                  <a:lnTo>
                    <a:pt x="62" y="11"/>
                  </a:lnTo>
                  <a:lnTo>
                    <a:pt x="67" y="0"/>
                  </a:lnTo>
                  <a:lnTo>
                    <a:pt x="104" y="0"/>
                  </a:lnTo>
                  <a:lnTo>
                    <a:pt x="104" y="238"/>
                  </a:lnTo>
                </a:path>
              </a:pathLst>
            </a:custGeom>
            <a:solidFill>
              <a:srgbClr val="F5E86F"/>
            </a:solidFill>
            <a:ln w="3175">
              <a:solidFill>
                <a:srgbClr val="DFDFDE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CCCCFF"/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2785" name="Rectangle 273"/>
            <p:cNvSpPr>
              <a:spLocks noChangeArrowheads="1"/>
            </p:cNvSpPr>
            <p:nvPr/>
          </p:nvSpPr>
          <p:spPr bwMode="auto">
            <a:xfrm>
              <a:off x="375" y="3177"/>
              <a:ext cx="6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fr-F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 Bk BT" charset="0"/>
                  <a:cs typeface="Arial" charset="0"/>
                </a:rPr>
                <a:t>Nettoyage</a:t>
              </a:r>
              <a:endPara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43046" name="Group 290"/>
          <p:cNvGrpSpPr>
            <a:grpSpLocks/>
          </p:cNvGrpSpPr>
          <p:nvPr/>
        </p:nvGrpSpPr>
        <p:grpSpPr bwMode="auto">
          <a:xfrm>
            <a:off x="107950" y="5068863"/>
            <a:ext cx="9217025" cy="428625"/>
            <a:chOff x="68" y="3277"/>
            <a:chExt cx="5806" cy="270"/>
          </a:xfrm>
        </p:grpSpPr>
        <p:sp>
          <p:nvSpPr>
            <p:cNvPr id="43057" name="Rectangle 279"/>
            <p:cNvSpPr>
              <a:spLocks noChangeArrowheads="1"/>
            </p:cNvSpPr>
            <p:nvPr/>
          </p:nvSpPr>
          <p:spPr bwMode="auto">
            <a:xfrm>
              <a:off x="1209" y="3277"/>
              <a:ext cx="4665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buClr>
                  <a:srgbClr val="000099"/>
                </a:buClr>
                <a:buFont typeface="Wingdings" pitchFamily="2" charset="2"/>
                <a:buNone/>
              </a:pPr>
              <a:r>
                <a:rPr lang="fr-FR" sz="1600" b="1" dirty="0">
                  <a:solidFill>
                    <a:srgbClr val="1C1C1C"/>
                  </a:solidFill>
                  <a:latin typeface="Arial" charset="0"/>
                </a:rPr>
                <a:t>Restructuration des informations mal placées dans les champs dédiés</a:t>
              </a:r>
              <a:br>
                <a:rPr lang="fr-FR" sz="1600" b="1" dirty="0">
                  <a:solidFill>
                    <a:srgbClr val="1C1C1C"/>
                  </a:solidFill>
                  <a:latin typeface="Arial" charset="0"/>
                </a:rPr>
              </a:br>
              <a:r>
                <a:rPr lang="fr-FR" sz="1600" b="1" dirty="0">
                  <a:solidFill>
                    <a:srgbClr val="1C1C1C"/>
                  </a:solidFill>
                  <a:latin typeface="Arial" charset="0"/>
                </a:rPr>
                <a:t>Validation et complétion des adresses standardisées </a:t>
              </a:r>
            </a:p>
          </p:txBody>
        </p:sp>
        <p:sp>
          <p:nvSpPr>
            <p:cNvPr id="192792" name="Freeform 280"/>
            <p:cNvSpPr>
              <a:spLocks/>
            </p:cNvSpPr>
            <p:nvPr/>
          </p:nvSpPr>
          <p:spPr bwMode="auto">
            <a:xfrm>
              <a:off x="68" y="3328"/>
              <a:ext cx="155" cy="169"/>
            </a:xfrm>
            <a:custGeom>
              <a:avLst/>
              <a:gdLst/>
              <a:ahLst/>
              <a:cxnLst>
                <a:cxn ang="0">
                  <a:pos x="161" y="196"/>
                </a:cxn>
                <a:cxn ang="0">
                  <a:pos x="161" y="238"/>
                </a:cxn>
                <a:cxn ang="0">
                  <a:pos x="0" y="238"/>
                </a:cxn>
                <a:cxn ang="0">
                  <a:pos x="2" y="225"/>
                </a:cxn>
                <a:cxn ang="0">
                  <a:pos x="7" y="214"/>
                </a:cxn>
                <a:cxn ang="0">
                  <a:pos x="11" y="203"/>
                </a:cxn>
                <a:cxn ang="0">
                  <a:pos x="15" y="192"/>
                </a:cxn>
                <a:cxn ang="0">
                  <a:pos x="24" y="181"/>
                </a:cxn>
                <a:cxn ang="0">
                  <a:pos x="35" y="168"/>
                </a:cxn>
                <a:cxn ang="0">
                  <a:pos x="51" y="152"/>
                </a:cxn>
                <a:cxn ang="0">
                  <a:pos x="68" y="137"/>
                </a:cxn>
                <a:cxn ang="0">
                  <a:pos x="93" y="113"/>
                </a:cxn>
                <a:cxn ang="0">
                  <a:pos x="106" y="97"/>
                </a:cxn>
                <a:cxn ang="0">
                  <a:pos x="113" y="84"/>
                </a:cxn>
                <a:cxn ang="0">
                  <a:pos x="115" y="68"/>
                </a:cxn>
                <a:cxn ang="0">
                  <a:pos x="115" y="62"/>
                </a:cxn>
                <a:cxn ang="0">
                  <a:pos x="113" y="55"/>
                </a:cxn>
                <a:cxn ang="0">
                  <a:pos x="110" y="51"/>
                </a:cxn>
                <a:cxn ang="0">
                  <a:pos x="106" y="46"/>
                </a:cxn>
                <a:cxn ang="0">
                  <a:pos x="101" y="42"/>
                </a:cxn>
                <a:cxn ang="0">
                  <a:pos x="97" y="40"/>
                </a:cxn>
                <a:cxn ang="0">
                  <a:pos x="90" y="37"/>
                </a:cxn>
                <a:cxn ang="0">
                  <a:pos x="84" y="37"/>
                </a:cxn>
                <a:cxn ang="0">
                  <a:pos x="77" y="37"/>
                </a:cxn>
                <a:cxn ang="0">
                  <a:pos x="71" y="40"/>
                </a:cxn>
                <a:cxn ang="0">
                  <a:pos x="66" y="42"/>
                </a:cxn>
                <a:cxn ang="0">
                  <a:pos x="62" y="46"/>
                </a:cxn>
                <a:cxn ang="0">
                  <a:pos x="57" y="51"/>
                </a:cxn>
                <a:cxn ang="0">
                  <a:pos x="55" y="57"/>
                </a:cxn>
                <a:cxn ang="0">
                  <a:pos x="53" y="66"/>
                </a:cxn>
                <a:cxn ang="0">
                  <a:pos x="51" y="75"/>
                </a:cxn>
                <a:cxn ang="0">
                  <a:pos x="7" y="71"/>
                </a:cxn>
                <a:cxn ang="0">
                  <a:pos x="9" y="53"/>
                </a:cxn>
                <a:cxn ang="0">
                  <a:pos x="15" y="37"/>
                </a:cxn>
                <a:cxn ang="0">
                  <a:pos x="22" y="26"/>
                </a:cxn>
                <a:cxn ang="0">
                  <a:pos x="31" y="15"/>
                </a:cxn>
                <a:cxn ang="0">
                  <a:pos x="44" y="9"/>
                </a:cxn>
                <a:cxn ang="0">
                  <a:pos x="55" y="4"/>
                </a:cxn>
                <a:cxn ang="0">
                  <a:pos x="71" y="0"/>
                </a:cxn>
                <a:cxn ang="0">
                  <a:pos x="86" y="0"/>
                </a:cxn>
                <a:cxn ang="0">
                  <a:pos x="101" y="0"/>
                </a:cxn>
                <a:cxn ang="0">
                  <a:pos x="117" y="4"/>
                </a:cxn>
                <a:cxn ang="0">
                  <a:pos x="130" y="11"/>
                </a:cxn>
                <a:cxn ang="0">
                  <a:pos x="141" y="20"/>
                </a:cxn>
                <a:cxn ang="0">
                  <a:pos x="150" y="29"/>
                </a:cxn>
                <a:cxn ang="0">
                  <a:pos x="154" y="40"/>
                </a:cxn>
                <a:cxn ang="0">
                  <a:pos x="159" y="53"/>
                </a:cxn>
                <a:cxn ang="0">
                  <a:pos x="161" y="66"/>
                </a:cxn>
                <a:cxn ang="0">
                  <a:pos x="159" y="82"/>
                </a:cxn>
                <a:cxn ang="0">
                  <a:pos x="154" y="97"/>
                </a:cxn>
                <a:cxn ang="0">
                  <a:pos x="148" y="110"/>
                </a:cxn>
                <a:cxn ang="0">
                  <a:pos x="137" y="126"/>
                </a:cxn>
                <a:cxn ang="0">
                  <a:pos x="126" y="139"/>
                </a:cxn>
                <a:cxn ang="0">
                  <a:pos x="106" y="157"/>
                </a:cxn>
                <a:cxn ang="0">
                  <a:pos x="88" y="174"/>
                </a:cxn>
                <a:cxn ang="0">
                  <a:pos x="79" y="183"/>
                </a:cxn>
                <a:cxn ang="0">
                  <a:pos x="75" y="190"/>
                </a:cxn>
                <a:cxn ang="0">
                  <a:pos x="71" y="196"/>
                </a:cxn>
                <a:cxn ang="0">
                  <a:pos x="161" y="196"/>
                </a:cxn>
              </a:cxnLst>
              <a:rect l="0" t="0" r="r" b="b"/>
              <a:pathLst>
                <a:path w="161" h="238">
                  <a:moveTo>
                    <a:pt x="161" y="196"/>
                  </a:moveTo>
                  <a:lnTo>
                    <a:pt x="161" y="238"/>
                  </a:lnTo>
                  <a:lnTo>
                    <a:pt x="0" y="238"/>
                  </a:lnTo>
                  <a:lnTo>
                    <a:pt x="2" y="225"/>
                  </a:lnTo>
                  <a:lnTo>
                    <a:pt x="7" y="214"/>
                  </a:lnTo>
                  <a:lnTo>
                    <a:pt x="11" y="203"/>
                  </a:lnTo>
                  <a:lnTo>
                    <a:pt x="15" y="192"/>
                  </a:lnTo>
                  <a:lnTo>
                    <a:pt x="24" y="181"/>
                  </a:lnTo>
                  <a:lnTo>
                    <a:pt x="35" y="168"/>
                  </a:lnTo>
                  <a:lnTo>
                    <a:pt x="51" y="152"/>
                  </a:lnTo>
                  <a:lnTo>
                    <a:pt x="68" y="137"/>
                  </a:lnTo>
                  <a:lnTo>
                    <a:pt x="93" y="113"/>
                  </a:lnTo>
                  <a:lnTo>
                    <a:pt x="106" y="97"/>
                  </a:lnTo>
                  <a:lnTo>
                    <a:pt x="113" y="84"/>
                  </a:lnTo>
                  <a:lnTo>
                    <a:pt x="115" y="68"/>
                  </a:lnTo>
                  <a:lnTo>
                    <a:pt x="115" y="62"/>
                  </a:lnTo>
                  <a:lnTo>
                    <a:pt x="113" y="55"/>
                  </a:lnTo>
                  <a:lnTo>
                    <a:pt x="110" y="51"/>
                  </a:lnTo>
                  <a:lnTo>
                    <a:pt x="106" y="46"/>
                  </a:lnTo>
                  <a:lnTo>
                    <a:pt x="101" y="42"/>
                  </a:lnTo>
                  <a:lnTo>
                    <a:pt x="97" y="40"/>
                  </a:lnTo>
                  <a:lnTo>
                    <a:pt x="90" y="37"/>
                  </a:lnTo>
                  <a:lnTo>
                    <a:pt x="84" y="37"/>
                  </a:lnTo>
                  <a:lnTo>
                    <a:pt x="77" y="37"/>
                  </a:lnTo>
                  <a:lnTo>
                    <a:pt x="71" y="40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7" y="51"/>
                  </a:lnTo>
                  <a:lnTo>
                    <a:pt x="55" y="57"/>
                  </a:lnTo>
                  <a:lnTo>
                    <a:pt x="53" y="66"/>
                  </a:lnTo>
                  <a:lnTo>
                    <a:pt x="51" y="75"/>
                  </a:lnTo>
                  <a:lnTo>
                    <a:pt x="7" y="71"/>
                  </a:lnTo>
                  <a:lnTo>
                    <a:pt x="9" y="53"/>
                  </a:lnTo>
                  <a:lnTo>
                    <a:pt x="15" y="37"/>
                  </a:lnTo>
                  <a:lnTo>
                    <a:pt x="22" y="26"/>
                  </a:lnTo>
                  <a:lnTo>
                    <a:pt x="31" y="15"/>
                  </a:lnTo>
                  <a:lnTo>
                    <a:pt x="44" y="9"/>
                  </a:lnTo>
                  <a:lnTo>
                    <a:pt x="55" y="4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0"/>
                  </a:lnTo>
                  <a:lnTo>
                    <a:pt x="117" y="4"/>
                  </a:lnTo>
                  <a:lnTo>
                    <a:pt x="130" y="11"/>
                  </a:lnTo>
                  <a:lnTo>
                    <a:pt x="141" y="20"/>
                  </a:lnTo>
                  <a:lnTo>
                    <a:pt x="150" y="29"/>
                  </a:lnTo>
                  <a:lnTo>
                    <a:pt x="154" y="40"/>
                  </a:lnTo>
                  <a:lnTo>
                    <a:pt x="159" y="53"/>
                  </a:lnTo>
                  <a:lnTo>
                    <a:pt x="161" y="66"/>
                  </a:lnTo>
                  <a:lnTo>
                    <a:pt x="159" y="82"/>
                  </a:lnTo>
                  <a:lnTo>
                    <a:pt x="154" y="97"/>
                  </a:lnTo>
                  <a:lnTo>
                    <a:pt x="148" y="110"/>
                  </a:lnTo>
                  <a:lnTo>
                    <a:pt x="137" y="126"/>
                  </a:lnTo>
                  <a:lnTo>
                    <a:pt x="126" y="139"/>
                  </a:lnTo>
                  <a:lnTo>
                    <a:pt x="106" y="157"/>
                  </a:lnTo>
                  <a:lnTo>
                    <a:pt x="88" y="174"/>
                  </a:lnTo>
                  <a:lnTo>
                    <a:pt x="79" y="183"/>
                  </a:lnTo>
                  <a:lnTo>
                    <a:pt x="75" y="190"/>
                  </a:lnTo>
                  <a:lnTo>
                    <a:pt x="71" y="196"/>
                  </a:lnTo>
                  <a:lnTo>
                    <a:pt x="161" y="196"/>
                  </a:lnTo>
                </a:path>
              </a:pathLst>
            </a:custGeom>
            <a:solidFill>
              <a:srgbClr val="F5E86F"/>
            </a:solidFill>
            <a:ln w="3175">
              <a:solidFill>
                <a:srgbClr val="DFDFDE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CCCCFF"/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2793" name="Rectangle 281"/>
            <p:cNvSpPr>
              <a:spLocks noChangeArrowheads="1"/>
            </p:cNvSpPr>
            <p:nvPr/>
          </p:nvSpPr>
          <p:spPr bwMode="auto">
            <a:xfrm>
              <a:off x="312" y="3345"/>
              <a:ext cx="7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fr-F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 Bk BT" charset="0"/>
                  <a:cs typeface="Arial" charset="0"/>
                </a:rPr>
                <a:t>Normalisation</a:t>
              </a:r>
              <a:endParaRPr lang="fr-FR" sz="54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43047" name="Group 291"/>
          <p:cNvGrpSpPr>
            <a:grpSpLocks/>
          </p:cNvGrpSpPr>
          <p:nvPr/>
        </p:nvGrpSpPr>
        <p:grpSpPr bwMode="auto">
          <a:xfrm>
            <a:off x="107950" y="5548288"/>
            <a:ext cx="9202738" cy="461962"/>
            <a:chOff x="68" y="3581"/>
            <a:chExt cx="5797" cy="291"/>
          </a:xfrm>
        </p:grpSpPr>
        <p:sp>
          <p:nvSpPr>
            <p:cNvPr id="192788" name="Freeform 276"/>
            <p:cNvSpPr>
              <a:spLocks/>
            </p:cNvSpPr>
            <p:nvPr/>
          </p:nvSpPr>
          <p:spPr bwMode="auto">
            <a:xfrm>
              <a:off x="68" y="3642"/>
              <a:ext cx="151" cy="169"/>
            </a:xfrm>
            <a:custGeom>
              <a:avLst/>
              <a:gdLst/>
              <a:ahLst/>
              <a:cxnLst>
                <a:cxn ang="0">
                  <a:pos x="44" y="170"/>
                </a:cxn>
                <a:cxn ang="0">
                  <a:pos x="48" y="185"/>
                </a:cxn>
                <a:cxn ang="0">
                  <a:pos x="55" y="196"/>
                </a:cxn>
                <a:cxn ang="0">
                  <a:pos x="66" y="203"/>
                </a:cxn>
                <a:cxn ang="0">
                  <a:pos x="77" y="205"/>
                </a:cxn>
                <a:cxn ang="0">
                  <a:pos x="90" y="200"/>
                </a:cxn>
                <a:cxn ang="0">
                  <a:pos x="101" y="194"/>
                </a:cxn>
                <a:cxn ang="0">
                  <a:pos x="108" y="181"/>
                </a:cxn>
                <a:cxn ang="0">
                  <a:pos x="110" y="165"/>
                </a:cxn>
                <a:cxn ang="0">
                  <a:pos x="108" y="150"/>
                </a:cxn>
                <a:cxn ang="0">
                  <a:pos x="101" y="136"/>
                </a:cxn>
                <a:cxn ang="0">
                  <a:pos x="92" y="130"/>
                </a:cxn>
                <a:cxn ang="0">
                  <a:pos x="79" y="128"/>
                </a:cxn>
                <a:cxn ang="0">
                  <a:pos x="59" y="130"/>
                </a:cxn>
                <a:cxn ang="0">
                  <a:pos x="72" y="92"/>
                </a:cxn>
                <a:cxn ang="0">
                  <a:pos x="86" y="90"/>
                </a:cxn>
                <a:cxn ang="0">
                  <a:pos x="97" y="81"/>
                </a:cxn>
                <a:cxn ang="0">
                  <a:pos x="101" y="70"/>
                </a:cxn>
                <a:cxn ang="0">
                  <a:pos x="99" y="53"/>
                </a:cxn>
                <a:cxn ang="0">
                  <a:pos x="86" y="39"/>
                </a:cxn>
                <a:cxn ang="0">
                  <a:pos x="64" y="39"/>
                </a:cxn>
                <a:cxn ang="0">
                  <a:pos x="53" y="50"/>
                </a:cxn>
                <a:cxn ang="0">
                  <a:pos x="46" y="61"/>
                </a:cxn>
                <a:cxn ang="0">
                  <a:pos x="4" y="61"/>
                </a:cxn>
                <a:cxn ang="0">
                  <a:pos x="17" y="26"/>
                </a:cxn>
                <a:cxn ang="0">
                  <a:pos x="41" y="6"/>
                </a:cxn>
                <a:cxn ang="0">
                  <a:pos x="77" y="0"/>
                </a:cxn>
                <a:cxn ang="0">
                  <a:pos x="105" y="4"/>
                </a:cxn>
                <a:cxn ang="0">
                  <a:pos x="130" y="22"/>
                </a:cxn>
                <a:cxn ang="0">
                  <a:pos x="143" y="39"/>
                </a:cxn>
                <a:cxn ang="0">
                  <a:pos x="147" y="61"/>
                </a:cxn>
                <a:cxn ang="0">
                  <a:pos x="145" y="75"/>
                </a:cxn>
                <a:cxn ang="0">
                  <a:pos x="139" y="88"/>
                </a:cxn>
                <a:cxn ang="0">
                  <a:pos x="112" y="110"/>
                </a:cxn>
                <a:cxn ang="0">
                  <a:pos x="132" y="117"/>
                </a:cxn>
                <a:cxn ang="0">
                  <a:pos x="145" y="130"/>
                </a:cxn>
                <a:cxn ang="0">
                  <a:pos x="154" y="147"/>
                </a:cxn>
                <a:cxn ang="0">
                  <a:pos x="158" y="167"/>
                </a:cxn>
                <a:cxn ang="0">
                  <a:pos x="152" y="196"/>
                </a:cxn>
                <a:cxn ang="0">
                  <a:pos x="134" y="220"/>
                </a:cxn>
                <a:cxn ang="0">
                  <a:pos x="110" y="236"/>
                </a:cxn>
                <a:cxn ang="0">
                  <a:pos x="77" y="242"/>
                </a:cxn>
                <a:cxn ang="0">
                  <a:pos x="48" y="238"/>
                </a:cxn>
                <a:cxn ang="0">
                  <a:pos x="24" y="223"/>
                </a:cxn>
                <a:cxn ang="0">
                  <a:pos x="8" y="203"/>
                </a:cxn>
                <a:cxn ang="0">
                  <a:pos x="0" y="174"/>
                </a:cxn>
              </a:cxnLst>
              <a:rect l="0" t="0" r="r" b="b"/>
              <a:pathLst>
                <a:path w="158" h="242">
                  <a:moveTo>
                    <a:pt x="0" y="174"/>
                  </a:moveTo>
                  <a:lnTo>
                    <a:pt x="44" y="170"/>
                  </a:lnTo>
                  <a:lnTo>
                    <a:pt x="46" y="178"/>
                  </a:lnTo>
                  <a:lnTo>
                    <a:pt x="48" y="185"/>
                  </a:lnTo>
                  <a:lnTo>
                    <a:pt x="50" y="189"/>
                  </a:lnTo>
                  <a:lnTo>
                    <a:pt x="55" y="196"/>
                  </a:lnTo>
                  <a:lnTo>
                    <a:pt x="59" y="198"/>
                  </a:lnTo>
                  <a:lnTo>
                    <a:pt x="66" y="203"/>
                  </a:lnTo>
                  <a:lnTo>
                    <a:pt x="70" y="203"/>
                  </a:lnTo>
                  <a:lnTo>
                    <a:pt x="77" y="205"/>
                  </a:lnTo>
                  <a:lnTo>
                    <a:pt x="83" y="203"/>
                  </a:lnTo>
                  <a:lnTo>
                    <a:pt x="90" y="200"/>
                  </a:lnTo>
                  <a:lnTo>
                    <a:pt x="97" y="198"/>
                  </a:lnTo>
                  <a:lnTo>
                    <a:pt x="101" y="194"/>
                  </a:lnTo>
                  <a:lnTo>
                    <a:pt x="105" y="187"/>
                  </a:lnTo>
                  <a:lnTo>
                    <a:pt x="108" y="181"/>
                  </a:lnTo>
                  <a:lnTo>
                    <a:pt x="110" y="174"/>
                  </a:lnTo>
                  <a:lnTo>
                    <a:pt x="110" y="165"/>
                  </a:lnTo>
                  <a:lnTo>
                    <a:pt x="110" y="156"/>
                  </a:lnTo>
                  <a:lnTo>
                    <a:pt x="108" y="150"/>
                  </a:lnTo>
                  <a:lnTo>
                    <a:pt x="105" y="143"/>
                  </a:lnTo>
                  <a:lnTo>
                    <a:pt x="101" y="136"/>
                  </a:lnTo>
                  <a:lnTo>
                    <a:pt x="97" y="132"/>
                  </a:lnTo>
                  <a:lnTo>
                    <a:pt x="92" y="130"/>
                  </a:lnTo>
                  <a:lnTo>
                    <a:pt x="86" y="128"/>
                  </a:lnTo>
                  <a:lnTo>
                    <a:pt x="79" y="128"/>
                  </a:lnTo>
                  <a:lnTo>
                    <a:pt x="70" y="128"/>
                  </a:lnTo>
                  <a:lnTo>
                    <a:pt x="59" y="130"/>
                  </a:lnTo>
                  <a:lnTo>
                    <a:pt x="64" y="94"/>
                  </a:lnTo>
                  <a:lnTo>
                    <a:pt x="72" y="92"/>
                  </a:lnTo>
                  <a:lnTo>
                    <a:pt x="79" y="92"/>
                  </a:lnTo>
                  <a:lnTo>
                    <a:pt x="86" y="90"/>
                  </a:lnTo>
                  <a:lnTo>
                    <a:pt x="92" y="86"/>
                  </a:lnTo>
                  <a:lnTo>
                    <a:pt x="97" y="81"/>
                  </a:lnTo>
                  <a:lnTo>
                    <a:pt x="99" y="77"/>
                  </a:lnTo>
                  <a:lnTo>
                    <a:pt x="101" y="70"/>
                  </a:lnTo>
                  <a:lnTo>
                    <a:pt x="101" y="64"/>
                  </a:lnTo>
                  <a:lnTo>
                    <a:pt x="99" y="53"/>
                  </a:lnTo>
                  <a:lnTo>
                    <a:pt x="94" y="44"/>
                  </a:lnTo>
                  <a:lnTo>
                    <a:pt x="86" y="39"/>
                  </a:lnTo>
                  <a:lnTo>
                    <a:pt x="75" y="37"/>
                  </a:lnTo>
                  <a:lnTo>
                    <a:pt x="64" y="39"/>
                  </a:lnTo>
                  <a:lnTo>
                    <a:pt x="55" y="46"/>
                  </a:lnTo>
                  <a:lnTo>
                    <a:pt x="53" y="50"/>
                  </a:lnTo>
                  <a:lnTo>
                    <a:pt x="48" y="55"/>
                  </a:lnTo>
                  <a:lnTo>
                    <a:pt x="46" y="61"/>
                  </a:lnTo>
                  <a:lnTo>
                    <a:pt x="46" y="68"/>
                  </a:lnTo>
                  <a:lnTo>
                    <a:pt x="4" y="61"/>
                  </a:lnTo>
                  <a:lnTo>
                    <a:pt x="8" y="42"/>
                  </a:lnTo>
                  <a:lnTo>
                    <a:pt x="17" y="26"/>
                  </a:lnTo>
                  <a:lnTo>
                    <a:pt x="26" y="15"/>
                  </a:lnTo>
                  <a:lnTo>
                    <a:pt x="41" y="6"/>
                  </a:lnTo>
                  <a:lnTo>
                    <a:pt x="57" y="2"/>
                  </a:lnTo>
                  <a:lnTo>
                    <a:pt x="77" y="0"/>
                  </a:lnTo>
                  <a:lnTo>
                    <a:pt x="92" y="2"/>
                  </a:lnTo>
                  <a:lnTo>
                    <a:pt x="105" y="4"/>
                  </a:lnTo>
                  <a:lnTo>
                    <a:pt x="119" y="11"/>
                  </a:lnTo>
                  <a:lnTo>
                    <a:pt x="130" y="22"/>
                  </a:lnTo>
                  <a:lnTo>
                    <a:pt x="136" y="30"/>
                  </a:lnTo>
                  <a:lnTo>
                    <a:pt x="143" y="39"/>
                  </a:lnTo>
                  <a:lnTo>
                    <a:pt x="145" y="50"/>
                  </a:lnTo>
                  <a:lnTo>
                    <a:pt x="147" y="61"/>
                  </a:lnTo>
                  <a:lnTo>
                    <a:pt x="145" y="68"/>
                  </a:lnTo>
                  <a:lnTo>
                    <a:pt x="145" y="75"/>
                  </a:lnTo>
                  <a:lnTo>
                    <a:pt x="143" y="81"/>
                  </a:lnTo>
                  <a:lnTo>
                    <a:pt x="139" y="88"/>
                  </a:lnTo>
                  <a:lnTo>
                    <a:pt x="128" y="101"/>
                  </a:lnTo>
                  <a:lnTo>
                    <a:pt x="112" y="110"/>
                  </a:lnTo>
                  <a:lnTo>
                    <a:pt x="123" y="112"/>
                  </a:lnTo>
                  <a:lnTo>
                    <a:pt x="132" y="117"/>
                  </a:lnTo>
                  <a:lnTo>
                    <a:pt x="139" y="123"/>
                  </a:lnTo>
                  <a:lnTo>
                    <a:pt x="145" y="130"/>
                  </a:lnTo>
                  <a:lnTo>
                    <a:pt x="150" y="139"/>
                  </a:lnTo>
                  <a:lnTo>
                    <a:pt x="154" y="147"/>
                  </a:lnTo>
                  <a:lnTo>
                    <a:pt x="156" y="156"/>
                  </a:lnTo>
                  <a:lnTo>
                    <a:pt x="158" y="167"/>
                  </a:lnTo>
                  <a:lnTo>
                    <a:pt x="156" y="181"/>
                  </a:lnTo>
                  <a:lnTo>
                    <a:pt x="152" y="196"/>
                  </a:lnTo>
                  <a:lnTo>
                    <a:pt x="145" y="207"/>
                  </a:lnTo>
                  <a:lnTo>
                    <a:pt x="134" y="220"/>
                  </a:lnTo>
                  <a:lnTo>
                    <a:pt x="123" y="229"/>
                  </a:lnTo>
                  <a:lnTo>
                    <a:pt x="110" y="236"/>
                  </a:lnTo>
                  <a:lnTo>
                    <a:pt x="94" y="240"/>
                  </a:lnTo>
                  <a:lnTo>
                    <a:pt x="77" y="242"/>
                  </a:lnTo>
                  <a:lnTo>
                    <a:pt x="61" y="240"/>
                  </a:lnTo>
                  <a:lnTo>
                    <a:pt x="48" y="238"/>
                  </a:lnTo>
                  <a:lnTo>
                    <a:pt x="35" y="231"/>
                  </a:lnTo>
                  <a:lnTo>
                    <a:pt x="24" y="223"/>
                  </a:lnTo>
                  <a:lnTo>
                    <a:pt x="15" y="214"/>
                  </a:lnTo>
                  <a:lnTo>
                    <a:pt x="8" y="203"/>
                  </a:lnTo>
                  <a:lnTo>
                    <a:pt x="2" y="189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5E86F"/>
            </a:solidFill>
            <a:ln w="3175" cap="flat" cmpd="sng">
              <a:solidFill>
                <a:srgbClr val="DFDFD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CCCFF"/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2789" name="Rectangle 277"/>
            <p:cNvSpPr>
              <a:spLocks noChangeArrowheads="1"/>
            </p:cNvSpPr>
            <p:nvPr/>
          </p:nvSpPr>
          <p:spPr bwMode="auto">
            <a:xfrm>
              <a:off x="240" y="3660"/>
              <a:ext cx="9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fr-F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 Bk BT" charset="0"/>
                  <a:cs typeface="Arial" charset="0"/>
                </a:rPr>
                <a:t>Enrichissement</a:t>
              </a:r>
              <a:endParaRPr lang="fr-FR" sz="54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43056" name="Rectangle 283"/>
            <p:cNvSpPr>
              <a:spLocks noChangeArrowheads="1"/>
            </p:cNvSpPr>
            <p:nvPr/>
          </p:nvSpPr>
          <p:spPr bwMode="auto">
            <a:xfrm>
              <a:off x="1209" y="3581"/>
              <a:ext cx="46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None/>
              </a:pPr>
              <a:r>
                <a:rPr lang="fr-FR" sz="1600" b="1">
                  <a:solidFill>
                    <a:srgbClr val="1C1C1C"/>
                  </a:solidFill>
                  <a:latin typeface="Arial" charset="0"/>
                </a:rPr>
                <a:t>Enrichissement des données sources avec des informations  externes</a:t>
              </a:r>
              <a:br>
                <a:rPr lang="fr-FR" sz="1600" b="1">
                  <a:solidFill>
                    <a:srgbClr val="1C1C1C"/>
                  </a:solidFill>
                  <a:latin typeface="Arial" charset="0"/>
                </a:rPr>
              </a:br>
              <a:r>
                <a:rPr lang="fr-FR" sz="1600" b="1">
                  <a:solidFill>
                    <a:srgbClr val="1C1C1C"/>
                  </a:solidFill>
                  <a:latin typeface="Arial" charset="0"/>
                </a:rPr>
                <a:t>Comparaison des enregistrements sur base des champs normalisés.</a:t>
              </a:r>
            </a:p>
          </p:txBody>
        </p:sp>
      </p:grpSp>
      <p:grpSp>
        <p:nvGrpSpPr>
          <p:cNvPr id="43048" name="Group 292"/>
          <p:cNvGrpSpPr>
            <a:grpSpLocks/>
          </p:cNvGrpSpPr>
          <p:nvPr/>
        </p:nvGrpSpPr>
        <p:grpSpPr bwMode="auto">
          <a:xfrm>
            <a:off x="107950" y="5980088"/>
            <a:ext cx="8516938" cy="360362"/>
            <a:chOff x="68" y="4014"/>
            <a:chExt cx="5365" cy="227"/>
          </a:xfrm>
        </p:grpSpPr>
        <p:sp>
          <p:nvSpPr>
            <p:cNvPr id="43049" name="Rectangle 275"/>
            <p:cNvSpPr>
              <a:spLocks noChangeArrowheads="1"/>
            </p:cNvSpPr>
            <p:nvPr/>
          </p:nvSpPr>
          <p:spPr bwMode="auto">
            <a:xfrm>
              <a:off x="1209" y="4014"/>
              <a:ext cx="4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None/>
              </a:pPr>
              <a:r>
                <a:rPr lang="fr-FR" sz="1600" b="1">
                  <a:solidFill>
                    <a:srgbClr val="1C1C1C"/>
                  </a:solidFill>
                  <a:latin typeface="Arial" charset="0"/>
                </a:rPr>
                <a:t>Fourniture d’une vue unifiée</a:t>
              </a:r>
            </a:p>
          </p:txBody>
        </p:sp>
        <p:grpSp>
          <p:nvGrpSpPr>
            <p:cNvPr id="43050" name="Group 284"/>
            <p:cNvGrpSpPr>
              <a:grpSpLocks/>
            </p:cNvGrpSpPr>
            <p:nvPr/>
          </p:nvGrpSpPr>
          <p:grpSpPr bwMode="auto">
            <a:xfrm>
              <a:off x="68" y="4037"/>
              <a:ext cx="172" cy="181"/>
              <a:chOff x="3606" y="1888"/>
              <a:chExt cx="153" cy="271"/>
            </a:xfrm>
          </p:grpSpPr>
          <p:sp>
            <p:nvSpPr>
              <p:cNvPr id="192797" name="Freeform 285"/>
              <p:cNvSpPr>
                <a:spLocks/>
              </p:cNvSpPr>
              <p:nvPr/>
            </p:nvSpPr>
            <p:spPr bwMode="auto">
              <a:xfrm>
                <a:off x="3606" y="1888"/>
                <a:ext cx="153" cy="271"/>
              </a:xfrm>
              <a:custGeom>
                <a:avLst/>
                <a:gdLst/>
                <a:ahLst/>
                <a:cxnLst>
                  <a:cxn ang="0">
                    <a:pos x="97" y="238"/>
                  </a:cxn>
                  <a:cxn ang="0">
                    <a:pos x="97" y="190"/>
                  </a:cxn>
                  <a:cxn ang="0">
                    <a:pos x="0" y="190"/>
                  </a:cxn>
                  <a:cxn ang="0">
                    <a:pos x="0" y="150"/>
                  </a:cxn>
                  <a:cxn ang="0">
                    <a:pos x="104" y="0"/>
                  </a:cxn>
                  <a:cxn ang="0">
                    <a:pos x="141" y="0"/>
                  </a:cxn>
                  <a:cxn ang="0">
                    <a:pos x="141" y="150"/>
                  </a:cxn>
                  <a:cxn ang="0">
                    <a:pos x="170" y="150"/>
                  </a:cxn>
                  <a:cxn ang="0">
                    <a:pos x="170" y="190"/>
                  </a:cxn>
                  <a:cxn ang="0">
                    <a:pos x="141" y="190"/>
                  </a:cxn>
                  <a:cxn ang="0">
                    <a:pos x="141" y="238"/>
                  </a:cxn>
                  <a:cxn ang="0">
                    <a:pos x="97" y="238"/>
                  </a:cxn>
                </a:cxnLst>
                <a:rect l="0" t="0" r="r" b="b"/>
                <a:pathLst>
                  <a:path w="170" h="238">
                    <a:moveTo>
                      <a:pt x="97" y="238"/>
                    </a:moveTo>
                    <a:lnTo>
                      <a:pt x="97" y="190"/>
                    </a:lnTo>
                    <a:lnTo>
                      <a:pt x="0" y="190"/>
                    </a:lnTo>
                    <a:lnTo>
                      <a:pt x="0" y="150"/>
                    </a:lnTo>
                    <a:lnTo>
                      <a:pt x="104" y="0"/>
                    </a:lnTo>
                    <a:lnTo>
                      <a:pt x="141" y="0"/>
                    </a:lnTo>
                    <a:lnTo>
                      <a:pt x="141" y="150"/>
                    </a:lnTo>
                    <a:lnTo>
                      <a:pt x="170" y="150"/>
                    </a:lnTo>
                    <a:lnTo>
                      <a:pt x="170" y="190"/>
                    </a:lnTo>
                    <a:lnTo>
                      <a:pt x="141" y="190"/>
                    </a:lnTo>
                    <a:lnTo>
                      <a:pt x="141" y="238"/>
                    </a:lnTo>
                    <a:lnTo>
                      <a:pt x="97" y="238"/>
                    </a:lnTo>
                    <a:close/>
                  </a:path>
                </a:pathLst>
              </a:custGeom>
              <a:solidFill>
                <a:srgbClr val="F5E86F"/>
              </a:solidFill>
              <a:ln w="3175" cap="flat" cmpd="sng">
                <a:solidFill>
                  <a:srgbClr val="DFDFD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CCCCFF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2798" name="Freeform 286"/>
              <p:cNvSpPr>
                <a:spLocks/>
              </p:cNvSpPr>
              <p:nvPr/>
            </p:nvSpPr>
            <p:spPr bwMode="auto">
              <a:xfrm>
                <a:off x="3647" y="1951"/>
                <a:ext cx="53" cy="105"/>
              </a:xfrm>
              <a:custGeom>
                <a:avLst/>
                <a:gdLst/>
                <a:ahLst/>
                <a:cxnLst>
                  <a:cxn ang="0">
                    <a:pos x="55" y="82"/>
                  </a:cxn>
                  <a:cxn ang="0">
                    <a:pos x="55" y="0"/>
                  </a:cxn>
                  <a:cxn ang="0">
                    <a:pos x="0" y="82"/>
                  </a:cxn>
                  <a:cxn ang="0">
                    <a:pos x="55" y="82"/>
                  </a:cxn>
                </a:cxnLst>
                <a:rect l="0" t="0" r="r" b="b"/>
                <a:pathLst>
                  <a:path w="55" h="82">
                    <a:moveTo>
                      <a:pt x="55" y="82"/>
                    </a:moveTo>
                    <a:lnTo>
                      <a:pt x="55" y="0"/>
                    </a:lnTo>
                    <a:lnTo>
                      <a:pt x="0" y="82"/>
                    </a:lnTo>
                    <a:lnTo>
                      <a:pt x="55" y="82"/>
                    </a:lnTo>
                    <a:close/>
                  </a:path>
                </a:pathLst>
              </a:custGeom>
              <a:solidFill>
                <a:srgbClr val="F5E86F"/>
              </a:solidFill>
              <a:ln w="3175" cap="flat" cmpd="sng">
                <a:solidFill>
                  <a:srgbClr val="DFDFD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CCCCFF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92799" name="Rectangle 287"/>
            <p:cNvSpPr>
              <a:spLocks noChangeArrowheads="1"/>
            </p:cNvSpPr>
            <p:nvPr/>
          </p:nvSpPr>
          <p:spPr bwMode="auto">
            <a:xfrm>
              <a:off x="320" y="4061"/>
              <a:ext cx="75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fr-FR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vantGarde Bk BT" charset="0"/>
                  <a:cs typeface="Arial" charset="0"/>
                </a:rPr>
                <a:t>Déduplication</a:t>
              </a:r>
              <a:endParaRPr lang="fr-FR" sz="54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716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58862" y="784687"/>
            <a:ext cx="6176963" cy="29238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Analyser et établir des rapports statistiques, les fréquences, maximum, minimum,...</a:t>
            </a: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Vérifier la qualité des données communes ayant des sources variées</a:t>
            </a: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Concrétiser les jointures, clés, associations de données,…</a:t>
            </a: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Définir des standards de mesure et de suivi de la qualité des données</a:t>
            </a: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Valider l’application de règles de transformation</a:t>
            </a: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Rechercher et filtrer les données et </a:t>
            </a:r>
            <a:r>
              <a:rPr lang="fr-FR" sz="1400" b="1" dirty="0" err="1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meta-données</a:t>
            </a:r>
            <a:endParaRPr lang="fr-FR" sz="14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Travailler en environnement international, multi langues,</a:t>
            </a:r>
            <a:b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fr-FR" sz="14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multi caractères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rgbClr val="CCFFFF">
                <a:alpha val="50000"/>
              </a:srgbClr>
            </a:outerShdw>
          </a:effectLst>
        </p:spPr>
        <p:txBody>
          <a:bodyPr/>
          <a:lstStyle/>
          <a:p>
            <a:pPr algn="l"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Principales fonctions du </a:t>
            </a:r>
            <a:r>
              <a:rPr lang="fr-FR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profiling</a:t>
            </a: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des données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639738"/>
            <a:ext cx="15144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Accounts_Identifier_DSD_uniquen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65538"/>
            <a:ext cx="5791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46" name="Picture 2" descr="det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7288" y="3463901"/>
            <a:ext cx="266382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683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Intégration dans les applicatifs CRM, ERP,… : SAP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400800" y="2066900"/>
            <a:ext cx="23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Validation postale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29308" y="5546700"/>
            <a:ext cx="1958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Déduplication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4" cstate="print"/>
          <a:srcRect b="15143"/>
          <a:stretch>
            <a:fillRect/>
          </a:stretch>
        </p:blipFill>
        <p:spPr bwMode="auto">
          <a:xfrm>
            <a:off x="266700" y="1376754"/>
            <a:ext cx="60198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5" cstate="print"/>
          <a:srcRect b="16951"/>
          <a:stretch>
            <a:fillRect/>
          </a:stretch>
        </p:blipFill>
        <p:spPr bwMode="auto">
          <a:xfrm>
            <a:off x="3124200" y="3005113"/>
            <a:ext cx="58674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892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2"/>
          <p:cNvSpPr>
            <a:spLocks noChangeArrowheads="1"/>
          </p:cNvSpPr>
          <p:nvPr/>
        </p:nvSpPr>
        <p:spPr bwMode="auto">
          <a:xfrm>
            <a:off x="0" y="185420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 sz="1800">
              <a:latin typeface="Arial" charset="0"/>
              <a:cs typeface="Arial" charset="0"/>
            </a:endParaRPr>
          </a:p>
        </p:txBody>
      </p:sp>
      <p:sp>
        <p:nvSpPr>
          <p:cNvPr id="46083" name="AutoShape 31"/>
          <p:cNvSpPr>
            <a:spLocks noChangeAspect="1" noChangeArrowheads="1" noTextEdit="1"/>
          </p:cNvSpPr>
          <p:nvPr/>
        </p:nvSpPr>
        <p:spPr bwMode="auto">
          <a:xfrm>
            <a:off x="500063" y="757238"/>
            <a:ext cx="57340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608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863600"/>
            <a:ext cx="27509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35"/>
          <p:cNvSpPr>
            <a:spLocks noChangeArrowheads="1"/>
          </p:cNvSpPr>
          <p:nvPr/>
        </p:nvSpPr>
        <p:spPr bwMode="auto">
          <a:xfrm>
            <a:off x="0" y="500380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 sz="1800">
              <a:latin typeface="Arial" charset="0"/>
              <a:cs typeface="Arial" charset="0"/>
            </a:endParaRPr>
          </a:p>
        </p:txBody>
      </p:sp>
      <p:sp>
        <p:nvSpPr>
          <p:cNvPr id="46086" name="AutoShape 49"/>
          <p:cNvSpPr>
            <a:spLocks noChangeAspect="1" noChangeArrowheads="1" noTextEdit="1"/>
          </p:cNvSpPr>
          <p:nvPr/>
        </p:nvSpPr>
        <p:spPr bwMode="auto">
          <a:xfrm>
            <a:off x="1912938" y="3521075"/>
            <a:ext cx="5734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6087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92151"/>
            <a:ext cx="57340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4355976" y="1124744"/>
            <a:ext cx="23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5"/>
              </a:buBlip>
              <a:tabLst>
                <a:tab pos="114300" algn="l"/>
              </a:tabLst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Validation postale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8600" y="0"/>
            <a:ext cx="8915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6090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356992"/>
            <a:ext cx="30797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573016"/>
            <a:ext cx="2895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3"/>
          <p:cNvSpPr>
            <a:spLocks noChangeArrowheads="1"/>
          </p:cNvSpPr>
          <p:nvPr/>
        </p:nvSpPr>
        <p:spPr bwMode="auto">
          <a:xfrm>
            <a:off x="1115616" y="4800600"/>
            <a:ext cx="1958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 indent="-414000" fontAlgn="base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5"/>
              </a:buBlip>
              <a:tabLst>
                <a:tab pos="114300" algn="l"/>
              </a:tabLst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Déduplication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>Intégration dans les applicatifs CRM, ERP,… : </a:t>
            </a:r>
            <a:r>
              <a:rPr lang="fr-FR" dirty="0" smtClean="0">
                <a:solidFill>
                  <a:srgbClr val="463436"/>
                </a:solidFill>
                <a:ea typeface="MS PGothic" pitchFamily="34" charset="-128"/>
              </a:rPr>
              <a:t>Oracle</a:t>
            </a:r>
            <a:br>
              <a:rPr lang="fr-FR" dirty="0" smtClean="0">
                <a:solidFill>
                  <a:srgbClr val="463436"/>
                </a:solidFill>
                <a:ea typeface="MS PGothic" pitchFamily="34" charset="-128"/>
              </a:rPr>
            </a:br>
            <a:r>
              <a:rPr lang="fr-FR" sz="1600" dirty="0" smtClean="0">
                <a:solidFill>
                  <a:srgbClr val="463436"/>
                </a:solidFill>
                <a:ea typeface="MS PGothic" pitchFamily="34" charset="-128"/>
              </a:rPr>
              <a:t>(Anciennement Siebel)</a:t>
            </a:r>
            <a:r>
              <a:rPr lang="fr-FR" dirty="0">
                <a:solidFill>
                  <a:srgbClr val="463436"/>
                </a:solidFill>
                <a:ea typeface="MS PGothic" pitchFamily="34" charset="-128"/>
              </a:rPr>
              <a:t/>
            </a:r>
            <a:br>
              <a:rPr lang="fr-FR" dirty="0">
                <a:solidFill>
                  <a:srgbClr val="463436"/>
                </a:solidFill>
                <a:ea typeface="MS PGothic" pitchFamily="34" charset="-128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987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</a:rPr>
              <a:t>Le Data </a:t>
            </a:r>
            <a:r>
              <a:rPr lang="fr-FR" sz="2000" dirty="0" err="1" smtClean="0">
                <a:solidFill>
                  <a:schemeClr val="tx1"/>
                </a:solidFill>
              </a:rPr>
              <a:t>Mining</a:t>
            </a:r>
            <a:r>
              <a:rPr lang="fr-FR" sz="2000" dirty="0" smtClean="0">
                <a:solidFill>
                  <a:schemeClr val="tx1"/>
                </a:solidFill>
              </a:rPr>
              <a:t> pour répondre à des questions pragmatiques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La qualité des données pour supporter des solutions efficaces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peu d’histoire et de vocabulaire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Et concrètement ?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Comment </a:t>
            </a:r>
            <a:r>
              <a:rPr lang="fr-FR" dirty="0">
                <a:solidFill>
                  <a:schemeClr val="tx1"/>
                </a:solidFill>
              </a:rPr>
              <a:t>faire 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Composants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qualité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données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particulier</a:t>
            </a:r>
            <a:r>
              <a:rPr lang="en-US" dirty="0">
                <a:solidFill>
                  <a:srgbClr val="FF0000"/>
                </a:solidFill>
              </a:rPr>
              <a:t> de la </a:t>
            </a:r>
            <a:r>
              <a:rPr lang="en-US" dirty="0" err="1" smtClean="0">
                <a:solidFill>
                  <a:srgbClr val="FF0000"/>
                </a:solidFill>
              </a:rPr>
              <a:t>signalétique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individu</a:t>
            </a:r>
            <a:endParaRPr lang="en-US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38900"/>
            <a:ext cx="847725" cy="222250"/>
          </a:xfrm>
          <a:prstGeom prst="rect">
            <a:avLst/>
          </a:prstGeom>
        </p:spPr>
        <p:txBody>
          <a:bodyPr/>
          <a:lstStyle/>
          <a:p>
            <a:fld id="{B3221EE0-8093-4868-81AD-1F563C244115}" type="slidenum">
              <a:rPr lang="fr-FR" smtClean="0">
                <a:solidFill>
                  <a:prstClr val="white"/>
                </a:solidFill>
              </a:rPr>
              <a:pPr/>
              <a:t>35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559" y="3570461"/>
            <a:ext cx="699293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559" y="448912"/>
            <a:ext cx="7021512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20"/>
          <p:cNvSpPr>
            <a:spLocks noGrp="1" noChangeArrowheads="1"/>
          </p:cNvSpPr>
          <p:nvPr>
            <p:ph type="title"/>
          </p:nvPr>
        </p:nvSpPr>
        <p:spPr>
          <a:xfrm>
            <a:off x="855663" y="271915"/>
            <a:ext cx="8230995" cy="785794"/>
          </a:xfrm>
        </p:spPr>
        <p:txBody>
          <a:bodyPr/>
          <a:lstStyle/>
          <a:p>
            <a:pPr algn="l"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Adresse Particulier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950" y="2801222"/>
            <a:ext cx="8784530" cy="8371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5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ligne 1 permet d’identifier le destinataire ; les lignes 2 &amp; 3 le point de remise.</a:t>
            </a:r>
          </a:p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5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ligne 2 correspond à tout ce qui est situé à l’intérieur d’un bâtiment.</a:t>
            </a:r>
          </a:p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5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ligne 3 tout ce qui est à l’extérieur d’un bâtiment.</a:t>
            </a:r>
          </a:p>
        </p:txBody>
      </p:sp>
    </p:spTree>
    <p:extLst>
      <p:ext uri="{BB962C8B-B14F-4D97-AF65-F5344CB8AC3E}">
        <p14:creationId xmlns:p14="http://schemas.microsoft.com/office/powerpoint/2010/main" val="331437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p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1425" y="-171400"/>
            <a:ext cx="228600" cy="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7" descr="arrow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9350" y="515988"/>
            <a:ext cx="1333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2" descr="ADRESS_ENTREPRI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62" y="1281162"/>
            <a:ext cx="85677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Adresse Entreprise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0700" y="4235552"/>
            <a:ext cx="8027988" cy="2447925"/>
          </a:xfrm>
          <a:prstGeom prst="rect">
            <a:avLst/>
          </a:prstGeom>
          <a:noFill/>
        </p:spPr>
        <p:txBody>
          <a:bodyPr/>
          <a:lstStyle/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6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LIGNE 1-	RAISON SOCIALE ou DENOMINATION</a:t>
            </a:r>
          </a:p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6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LIGNE 2-	IDENTITE DU DESTINATAIRE et/ou SERVICE</a:t>
            </a:r>
          </a:p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6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LIGNE 3-	ENTREE-BATIMENT-IMMEUBLE-RES-ZI</a:t>
            </a:r>
          </a:p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6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LIGNE 4-	NUMERO-LIBELLE DE LA VOIE</a:t>
            </a:r>
          </a:p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6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LIGNE 5-	MENTION SPECIALE et COMMUNE GEOGRAPHIQUE*</a:t>
            </a:r>
          </a:p>
          <a:p>
            <a:pPr indent="-4140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6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LIGNE 6-	CODE POSTAL et LOCALITE DE </a:t>
            </a: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DESTINATION ou</a:t>
            </a:r>
            <a:b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             CODE CEDEX et LIBELLE CEDEX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defRPr/>
            </a:pPr>
            <a:r>
              <a:rPr lang="fr-FR" sz="1400" i="1" kern="0" dirty="0" smtClean="0">
                <a:solidFill>
                  <a:srgbClr val="1C1C1C"/>
                </a:solidFill>
                <a:latin typeface="+mn-lt"/>
              </a:rPr>
              <a:t>* </a:t>
            </a:r>
            <a:r>
              <a:rPr lang="fr-FR" sz="1400" i="1" kern="0" dirty="0">
                <a:solidFill>
                  <a:srgbClr val="1C1C1C"/>
                </a:solidFill>
                <a:latin typeface="+mn-lt"/>
              </a:rPr>
              <a:t>si différente de celle indiquée ligne 6</a:t>
            </a:r>
          </a:p>
        </p:txBody>
      </p:sp>
    </p:spTree>
    <p:extLst>
      <p:ext uri="{BB962C8B-B14F-4D97-AF65-F5344CB8AC3E}">
        <p14:creationId xmlns:p14="http://schemas.microsoft.com/office/powerpoint/2010/main" val="281100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-4140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Restructuration des adresses :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Assurer que les informations d’adresse apparaissent dans les champs (lignes) prévu(e)s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Attention :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une adresse comporte une civilité, un nom, et un prénom (ligne 1)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dans une adresse restructurée, code postal et ville sont dans le même champ (ligne 6)</a:t>
            </a:r>
          </a:p>
          <a:p>
            <a:pPr marL="0" indent="-4140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  <a:defRPr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Normalisation des adresses :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Assurer que les informations de même nature apparaissent toujours de la même façon.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M. ; MR ; Monsieur ; M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Assurer que les informations d’adresse soient conformes à la norme de l’adresse postale Française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Attention :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la ligne 4 « 27 avenue du général de Lattre de Tassigny » n’est pas normalisée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fr-FR" sz="1600" dirty="0" smtClean="0">
                <a:solidFill>
                  <a:schemeClr val="tx1"/>
                </a:solidFill>
                <a:ea typeface="+mn-ea"/>
                <a:cs typeface="+mn-cs"/>
                <a:sym typeface="Wingdings" pitchFamily="2" charset="2"/>
              </a:rPr>
              <a:t> </a:t>
            </a: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27 AV DU GENERAL DE LATTRE DE TASSIGNY</a:t>
            </a:r>
          </a:p>
          <a:p>
            <a:pPr marL="0" indent="-4140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tabLst>
                <a:tab pos="114300" algn="l"/>
              </a:tabLst>
              <a:defRPr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Validation postale des adresses :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Assurer que l’adresse (lignes 2 à 6) existe bel et bien dans la réalité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La validation postale se base sur des référentiels régulièrement mis à jour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Attention :</a:t>
            </a:r>
          </a:p>
          <a:p>
            <a:pPr marL="685800" lvl="2">
              <a:lnSpc>
                <a:spcPct val="9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une adresse validée postalement n’assure en rien que le courrier pourra être distribué correctement : pas d’information nominative dans les référentiels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Restructuration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Normalisation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Validation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Postale</a:t>
            </a:r>
            <a:endParaRPr lang="fr-FR" sz="2200" b="1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8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Restructuration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Normalisation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Validation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Postale &amp;</a:t>
            </a:r>
            <a:b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</a:b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Dédoublonnage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adresses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exemples</a:t>
            </a:r>
            <a:endParaRPr lang="en-US" sz="2200" b="1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1435100"/>
            <a:ext cx="9144000" cy="44957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0" bIns="46800">
            <a:spAutoFit/>
          </a:bodyPr>
          <a:lstStyle/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ARES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ZI LES MILLES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latin typeface="Arial" charset="0"/>
              </a:rPr>
              <a:t>13856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AIX EN PROVENCE</a:t>
            </a:r>
            <a:r>
              <a:rPr lang="en-US" sz="11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nl-NL" sz="1100" b="1" dirty="0"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ARES </a:t>
            </a:r>
            <a:r>
              <a:rPr lang="en-US" sz="1100" b="1" dirty="0">
                <a:latin typeface="Arial" charset="0"/>
              </a:rPr>
              <a:t>13	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PARC CLUB DU GOLF - BAT 2ZI LES MILLES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latin typeface="Arial" charset="0"/>
              </a:rPr>
              <a:t>13856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AIX EN PROVENCE CED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endParaRPr lang="nl-NL" sz="1100" b="1" dirty="0">
              <a:solidFill>
                <a:srgbClr val="CC0000"/>
              </a:solidFill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AAXE </a:t>
            </a:r>
            <a:r>
              <a:rPr lang="en-US" sz="1100" b="1" dirty="0">
                <a:latin typeface="Arial" charset="0"/>
              </a:rPr>
              <a:t>INFO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79 AVENUE ERNEST RENAN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18005</a:t>
            </a:r>
            <a:endParaRPr lang="nl-NL" sz="1100" b="1" dirty="0">
              <a:solidFill>
                <a:srgbClr val="CC0000"/>
              </a:solidFill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AXE </a:t>
            </a:r>
            <a:r>
              <a:rPr lang="en-US" sz="1100" b="1" dirty="0">
                <a:latin typeface="Arial" charset="0"/>
              </a:rPr>
              <a:t>INFO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 18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79 AV ERNEST RENAN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18000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BOURGES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endParaRPr lang="nl-NL" sz="1100" b="1" dirty="0"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ASSISTANCE INFO BUREAUTIQUE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1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US" sz="1100" b="1" dirty="0">
                <a:latin typeface="Arial" charset="0"/>
              </a:rPr>
              <a:t>RUE MARGOT DELAYE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latin typeface="Arial" charset="0"/>
              </a:rPr>
              <a:t>26200	MONTELIMAR</a:t>
            </a:r>
            <a:endParaRPr lang="nl-NL" sz="1100" b="1" dirty="0"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AIB MONTELIMAR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                                    </a:t>
            </a:r>
            <a:r>
              <a:rPr lang="en-US" sz="1100" b="1" dirty="0">
                <a:latin typeface="Arial" charset="0"/>
              </a:rPr>
              <a:t>RUE MARGOT DELAYE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latin typeface="Arial" charset="0"/>
              </a:rPr>
              <a:t>26200	MONTELIMAR</a:t>
            </a:r>
            <a:r>
              <a:rPr lang="en-US" sz="11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endParaRPr lang="nl-NL" sz="1100" b="1" dirty="0">
              <a:solidFill>
                <a:srgbClr val="FF0101"/>
              </a:solidFill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latin typeface="Arial" charset="0"/>
              </a:rPr>
              <a:t>ARES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AV HENRI BECQUEREL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latin typeface="Arial" charset="0"/>
              </a:rPr>
              <a:t>33700	MERIGNAC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latin typeface="Arial" charset="0"/>
              </a:rPr>
              <a:t>ARES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 33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PARC KENNEDY RUE HENRI BECQUEREL – BAT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latin typeface="Arial" charset="0"/>
              </a:rPr>
              <a:t>33700	MERIGNAC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endParaRPr lang="nl-NL" sz="1100" b="1" dirty="0"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latin typeface="Arial" charset="0"/>
              </a:rPr>
              <a:t>ATOS INTEGRATION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2 AV DE PARIS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latin typeface="Arial" charset="0"/>
              </a:rPr>
              <a:t>45000	ORLEANS</a:t>
            </a:r>
            <a:endParaRPr lang="nl-NL" sz="1100" b="1" dirty="0"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latin typeface="Arial" charset="0"/>
              </a:rPr>
              <a:t>ATOS INTEGRATION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 ORLEANS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IMM LE PRIMAT 2 AV DE PARIS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latin typeface="Arial" charset="0"/>
              </a:rPr>
              <a:t>45000	ORLEANS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endParaRPr lang="nl-NL" sz="1100" b="1" dirty="0"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latin typeface="Arial" charset="0"/>
              </a:rPr>
              <a:t>AVA MARK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2 RUE D TARN ZAC DES DEUX CHEMINS LES CLOSEAUX 2000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latin typeface="Arial" charset="0"/>
              </a:rPr>
              <a:t>78200	BUCHELAY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latin typeface="Arial" charset="0"/>
              </a:rPr>
              <a:t>AVA MARK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ZAC DES 2 CHEMINS LES CLOSEAUX 2000 2 RUE DU TARN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</a:t>
            </a:r>
            <a:r>
              <a:rPr lang="en-US" sz="1100" b="1" dirty="0">
                <a:latin typeface="Arial" charset="0"/>
              </a:rPr>
              <a:t>78200	BUCHELAY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endParaRPr lang="nl-BE" sz="1100" b="1" dirty="0">
              <a:solidFill>
                <a:srgbClr val="4D4D4D"/>
              </a:solidFill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latin typeface="Arial" charset="0"/>
              </a:rPr>
              <a:t>A ITEC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50/52 AV JEAN LOLIVE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latin typeface="Arial" charset="0"/>
              </a:rPr>
              <a:t>93100	MONTREUIL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en-US" sz="1100" b="1" dirty="0">
                <a:latin typeface="Arial" charset="0"/>
              </a:rPr>
              <a:t>A ITEC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solidFill>
                  <a:srgbClr val="CC0000"/>
                </a:solidFill>
                <a:latin typeface="Arial" charset="0"/>
              </a:rPr>
              <a:t>AV JEAN LOLIVE 51</a:t>
            </a:r>
            <a:r>
              <a:rPr lang="en-US" sz="1100" b="1" dirty="0">
                <a:solidFill>
                  <a:srgbClr val="4D4D4D"/>
                </a:solidFill>
                <a:latin typeface="Arial" charset="0"/>
              </a:rPr>
              <a:t>		</a:t>
            </a:r>
            <a:r>
              <a:rPr lang="en-US" sz="1100" b="1" dirty="0">
                <a:latin typeface="Arial" charset="0"/>
              </a:rPr>
              <a:t>93100	MONTREUIL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endParaRPr lang="nl-NL" sz="1100" b="1" dirty="0"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nl-NL" sz="1100" b="1" dirty="0">
                <a:latin typeface="Arial" charset="0"/>
              </a:rPr>
              <a:t>MARC LOISEAU &amp; CO 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SPRL</a:t>
            </a:r>
            <a:r>
              <a:rPr lang="nl-NL" sz="1100" b="1" dirty="0">
                <a:latin typeface="Arial" charset="0"/>
              </a:rPr>
              <a:t> S.P.R.L	</a:t>
            </a:r>
            <a:r>
              <a:rPr lang="nl-NL" sz="1100" b="1" dirty="0" err="1">
                <a:solidFill>
                  <a:srgbClr val="CC0000"/>
                </a:solidFill>
                <a:latin typeface="Arial" charset="0"/>
              </a:rPr>
              <a:t>rue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 Louis </a:t>
            </a:r>
            <a:r>
              <a:rPr lang="nl-NL" sz="1100" b="1" dirty="0" err="1">
                <a:solidFill>
                  <a:srgbClr val="CC0000"/>
                </a:solidFill>
                <a:latin typeface="Arial" charset="0"/>
              </a:rPr>
              <a:t>Caty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 198</a:t>
            </a:r>
            <a:r>
              <a:rPr lang="nl-NL" sz="1100" b="1" dirty="0">
                <a:latin typeface="Arial" charset="0"/>
              </a:rPr>
              <a:t>		7331	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BAUDOUR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SPRL</a:t>
            </a:r>
            <a:r>
              <a:rPr lang="nl-NL" sz="1100" b="1" dirty="0">
                <a:latin typeface="Arial" charset="0"/>
              </a:rPr>
              <a:t> MARC LOISEAU &amp; CO S.P.R.L	</a:t>
            </a:r>
            <a:r>
              <a:rPr lang="nl-NL" sz="1100" b="1" dirty="0" err="1">
                <a:solidFill>
                  <a:srgbClr val="CC0000"/>
                </a:solidFill>
                <a:latin typeface="Arial" charset="0"/>
              </a:rPr>
              <a:t>Rue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nl-NL" sz="1100" b="1" dirty="0" err="1">
                <a:solidFill>
                  <a:srgbClr val="CC0000"/>
                </a:solidFill>
                <a:latin typeface="Arial" charset="0"/>
              </a:rPr>
              <a:t>Caty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 198</a:t>
            </a:r>
            <a:r>
              <a:rPr lang="nl-NL" sz="1100" b="1" dirty="0">
                <a:latin typeface="Arial" charset="0"/>
              </a:rPr>
              <a:t>		7331	</a:t>
            </a:r>
            <a:r>
              <a:rPr lang="nl-NL" sz="1100" b="1" dirty="0" err="1">
                <a:solidFill>
                  <a:srgbClr val="CC0000"/>
                </a:solidFill>
                <a:latin typeface="Arial" charset="0"/>
              </a:rPr>
              <a:t>Saint-Ghislain</a:t>
            </a:r>
            <a:endParaRPr lang="nl-NL" sz="1100" b="1" dirty="0">
              <a:solidFill>
                <a:srgbClr val="CC0000"/>
              </a:solidFill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endParaRPr lang="nl-NL" sz="1100" b="1" dirty="0">
              <a:latin typeface="Arial" charset="0"/>
            </a:endParaRP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nl-NL" sz="1100" b="1" dirty="0">
                <a:latin typeface="Arial" charset="0"/>
              </a:rPr>
              <a:t>HENRI COUSSEMENT &amp; CO 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GCV V.	</a:t>
            </a:r>
            <a:r>
              <a:rPr lang="nl-NL" sz="1100" b="1" dirty="0" err="1">
                <a:solidFill>
                  <a:srgbClr val="CC0000"/>
                </a:solidFill>
                <a:latin typeface="Arial" charset="0"/>
              </a:rPr>
              <a:t>Lambeaulaan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 63</a:t>
            </a:r>
            <a:r>
              <a:rPr lang="nl-NL" sz="1100" b="1" dirty="0">
                <a:solidFill>
                  <a:srgbClr val="FF0101"/>
                </a:solidFill>
                <a:latin typeface="Arial" charset="0"/>
              </a:rPr>
              <a:t>		</a:t>
            </a:r>
            <a:r>
              <a:rPr lang="nl-NL" sz="1100" b="1" dirty="0">
                <a:latin typeface="Arial" charset="0"/>
              </a:rPr>
              <a:t>1200	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BRUSSEL</a:t>
            </a:r>
          </a:p>
          <a:p>
            <a:pPr defTabSz="952500" eaLnBrk="0" hangingPunct="0">
              <a:tabLst>
                <a:tab pos="622300" algn="l"/>
                <a:tab pos="2476500" algn="l"/>
                <a:tab pos="4127500" algn="l"/>
                <a:tab pos="6769100" algn="l"/>
                <a:tab pos="6959600" algn="l"/>
                <a:tab pos="7340600" algn="l"/>
              </a:tabLst>
              <a:defRPr/>
            </a:pPr>
            <a:r>
              <a:rPr lang="nl-NL" sz="1100" b="1" dirty="0">
                <a:latin typeface="Arial" charset="0"/>
              </a:rPr>
              <a:t>HENRI COUSSEMENT &amp; CO 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S.C.S.	Avenue </a:t>
            </a:r>
            <a:r>
              <a:rPr lang="nl-NL" sz="1100" b="1" dirty="0" err="1">
                <a:solidFill>
                  <a:srgbClr val="CC0000"/>
                </a:solidFill>
                <a:latin typeface="Arial" charset="0"/>
              </a:rPr>
              <a:t>Lambeau</a:t>
            </a:r>
            <a:r>
              <a:rPr lang="nl-NL" sz="1100" b="1" dirty="0">
                <a:solidFill>
                  <a:srgbClr val="CC0000"/>
                </a:solidFill>
                <a:latin typeface="Arial" charset="0"/>
              </a:rPr>
              <a:t> 63</a:t>
            </a:r>
            <a:r>
              <a:rPr lang="nl-NL" sz="1100" b="1" dirty="0">
                <a:latin typeface="Arial" charset="0"/>
              </a:rPr>
              <a:t>		1200	</a:t>
            </a:r>
            <a:r>
              <a:rPr lang="nl-NL" sz="1100" b="1" dirty="0" err="1">
                <a:solidFill>
                  <a:srgbClr val="CC0000"/>
                </a:solidFill>
                <a:latin typeface="Arial" charset="0"/>
              </a:rPr>
              <a:t>Woluwe-Saint-Lambert</a:t>
            </a:r>
            <a:endParaRPr lang="nl-NL" sz="1100" b="1" dirty="0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789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1066416"/>
            <a:ext cx="8208912" cy="4954872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retraite complémentaire</a:t>
            </a:r>
          </a:p>
          <a:p>
            <a:pPr indent="0">
              <a:buNone/>
            </a:pPr>
            <a:r>
              <a:rPr lang="fr-FR" sz="1400" dirty="0" smtClean="0"/>
              <a:t>KLESIA veut conserver voire améliorer sa place dans le monde de la retraite complémentaire</a:t>
            </a:r>
          </a:p>
          <a:p>
            <a:pPr indent="0">
              <a:buNone/>
            </a:pPr>
            <a:r>
              <a:rPr lang="fr-FR" sz="1400" dirty="0" smtClean="0">
                <a:solidFill>
                  <a:srgbClr val="F79611"/>
                </a:solidFill>
              </a:rPr>
              <a:t>	Comment augmenter le nombre </a:t>
            </a:r>
            <a:r>
              <a:rPr lang="fr-FR" sz="1400" dirty="0" smtClean="0">
                <a:solidFill>
                  <a:srgbClr val="F79611"/>
                </a:solidFill>
              </a:rPr>
              <a:t>d’adhérents </a:t>
            </a:r>
            <a:r>
              <a:rPr lang="fr-FR" sz="1400" dirty="0" smtClean="0">
                <a:solidFill>
                  <a:srgbClr val="F79611"/>
                </a:solidFill>
              </a:rPr>
              <a:t>de participants et d’allocataires ?</a:t>
            </a:r>
          </a:p>
          <a:p>
            <a:pPr indent="0">
              <a:buNone/>
            </a:pPr>
            <a:r>
              <a:rPr lang="fr-FR" sz="1400" dirty="0" smtClean="0">
                <a:solidFill>
                  <a:srgbClr val="F79611"/>
                </a:solidFill>
              </a:rPr>
              <a:t>	Comment réduire les coûts de gestion ?</a:t>
            </a:r>
          </a:p>
          <a:p>
            <a:pPr indent="0">
              <a:buNone/>
            </a:pPr>
            <a:r>
              <a:rPr lang="fr-FR" sz="1400" dirty="0" smtClean="0">
                <a:solidFill>
                  <a:srgbClr val="F79611"/>
                </a:solidFill>
              </a:rPr>
              <a:t>	Quelles sont les caractéristiques de ses clients ?</a:t>
            </a:r>
          </a:p>
          <a:p>
            <a:endParaRPr lang="fr-FR" dirty="0" smtClean="0"/>
          </a:p>
          <a:p>
            <a:r>
              <a:rPr lang="fr-FR" dirty="0" smtClean="0"/>
              <a:t>La Prévoyance</a:t>
            </a:r>
          </a:p>
          <a:p>
            <a:pPr indent="0">
              <a:buNone/>
            </a:pPr>
            <a:r>
              <a:rPr lang="fr-FR" sz="1400" dirty="0" smtClean="0"/>
              <a:t>KLESIA doit défendre son marché et en conquérir de nouveaux dans un environnement dérégulé où les contraintes réglementaires s’accumulent</a:t>
            </a:r>
          </a:p>
          <a:p>
            <a:pPr indent="0">
              <a:buNone/>
            </a:pPr>
            <a:r>
              <a:rPr lang="fr-FR" sz="1400" dirty="0" smtClean="0">
                <a:solidFill>
                  <a:srgbClr val="F79611"/>
                </a:solidFill>
              </a:rPr>
              <a:t>	Quelles sont les secteurs où KLESIA est en position de force ?</a:t>
            </a:r>
          </a:p>
          <a:p>
            <a:pPr indent="0">
              <a:buNone/>
            </a:pPr>
            <a:r>
              <a:rPr lang="fr-FR" sz="1400" dirty="0" smtClean="0">
                <a:solidFill>
                  <a:srgbClr val="F79611"/>
                </a:solidFill>
              </a:rPr>
              <a:t>	Comment se démarquer de la concurrence ? </a:t>
            </a:r>
          </a:p>
          <a:p>
            <a:pPr indent="0">
              <a:buNone/>
            </a:pPr>
            <a:r>
              <a:rPr lang="fr-FR" sz="1400" dirty="0" smtClean="0">
                <a:solidFill>
                  <a:srgbClr val="F79611"/>
                </a:solidFill>
              </a:rPr>
              <a:t>	Quelles sont les attentes de ses clients dans chacun de ces secteurs ?</a:t>
            </a:r>
          </a:p>
          <a:p>
            <a:pPr indent="0" algn="ctr">
              <a:buNone/>
            </a:pPr>
            <a:endParaRPr lang="fr-FR" sz="2000" dirty="0" smtClean="0">
              <a:solidFill>
                <a:srgbClr val="C00000"/>
              </a:solidFill>
            </a:endParaRPr>
          </a:p>
          <a:p>
            <a:pPr indent="0" algn="ctr"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Qui sont les clients ?</a:t>
            </a:r>
          </a:p>
          <a:p>
            <a:pPr indent="0">
              <a:buNone/>
            </a:pPr>
            <a:r>
              <a:rPr lang="fr-FR" sz="1400" dirty="0" smtClean="0">
                <a:solidFill>
                  <a:srgbClr val="F79611"/>
                </a:solidFill>
              </a:rPr>
              <a:t>	</a:t>
            </a:r>
            <a:endParaRPr lang="fr-FR" sz="1400" dirty="0" smtClean="0"/>
          </a:p>
          <a:p>
            <a:pPr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Klesia un groupe de protection sociale, et demain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2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72337" y="1223433"/>
            <a:ext cx="8227163" cy="5901267"/>
          </a:xfrm>
        </p:spPr>
        <p:txBody>
          <a:bodyPr/>
          <a:lstStyle/>
          <a:p>
            <a:pPr marL="0" indent="-4140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NPAI : N’habite Pas à l’Adresse Indiquée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Lors de l’envoi d’un courrier celui-ci peut revenir avec la mention NPAI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Cela peut être dû à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+mj-lt"/>
              <a:buAutoNum type="arabicPeriod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Une erreur de libellé de l’adresse, par exemple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			M François Thomas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			5 avenue des cèdres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			92160 Antony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l’avenue des cèdres n’existe pas à Antony,</a:t>
            </a:r>
            <a:r>
              <a:rPr lang="fr-FR" sz="1600" dirty="0"/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mais il existe un 5 allée des cèdres et un 5 rue des cèdres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+mj-lt"/>
              <a:buAutoNum type="arabicPeriod" startAt="2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Une erreur de distribution ou de tri de La Poste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+mj-lt"/>
              <a:buAutoNum type="arabicPeriod" startAt="2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Un déménagement du destinataire</a:t>
            </a:r>
          </a:p>
          <a:p>
            <a:pPr marL="0" indent="-4140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faire en cas de NPAI ?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Mise en œuvre d’un compteur de NPAI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On considère qu’au bout de 3 NPAI successifs le destinataire doit être radié des listes de diffusion </a:t>
            </a: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impossible à contacter</a:t>
            </a:r>
          </a:p>
          <a:p>
            <a:pPr marL="0" indent="-414000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Suivi </a:t>
            </a:r>
            <a:r>
              <a:rPr lang="fr-FR" sz="16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des déménagés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Lorsque l’on déménage, La Poste offre le service de suivi du courrier.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fichier Estocade liste les personnes ayant déménagé</a:t>
            </a:r>
          </a:p>
          <a:p>
            <a:pPr marL="285750" lvl="1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fichier Charade fourni le nouvelle adresse des personnes ayant déménagé</a:t>
            </a:r>
          </a:p>
          <a:p>
            <a:pPr marL="685800" lvl="2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Moins de 6 mois (période de </a:t>
            </a:r>
            <a:r>
              <a:rPr lang="fr-FR" sz="1200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ré-expédition</a:t>
            </a: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685800" lvl="2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6 à 36 mois (période de </a:t>
            </a:r>
            <a:r>
              <a:rPr lang="fr-FR" sz="1200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ré-expédition</a:t>
            </a:r>
            <a:r>
              <a:rPr lang="fr-FR" sz="1200" dirty="0">
                <a:solidFill>
                  <a:srgbClr val="46343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échue)</a:t>
            </a:r>
          </a:p>
          <a:p>
            <a:pPr marL="685800" lvl="2">
              <a:lnSpc>
                <a:spcPct val="80000"/>
              </a:lnSpc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  <a:defRPr/>
            </a:pPr>
            <a:endParaRPr lang="fr-FR" sz="1200" dirty="0">
              <a:solidFill>
                <a:srgbClr val="463436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NPAI, </a:t>
            </a:r>
            <a:r>
              <a:rPr lang="nl-BE" sz="2200" b="1" dirty="0" err="1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Estocade</a:t>
            </a:r>
            <a:r>
              <a:rPr lang="nl-BE" sz="2200" b="1" dirty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, Charade</a:t>
            </a:r>
            <a:endParaRPr lang="fr-FR" sz="2200" b="1" dirty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7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6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39552" y="152400"/>
            <a:ext cx="86044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lvl="1"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defRPr/>
            </a:pPr>
            <a:r>
              <a:rPr lang="fr-FR" sz="24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Exemple : Identification / acquisition des meilleurs clients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39552" y="3284984"/>
            <a:ext cx="7625930" cy="2353906"/>
            <a:chOff x="379413" y="1804988"/>
            <a:chExt cx="9815512" cy="2889251"/>
          </a:xfrm>
        </p:grpSpPr>
        <p:grpSp>
          <p:nvGrpSpPr>
            <p:cNvPr id="65540" name="Group 4"/>
            <p:cNvGrpSpPr>
              <a:grpSpLocks/>
            </p:cNvGrpSpPr>
            <p:nvPr/>
          </p:nvGrpSpPr>
          <p:grpSpPr bwMode="auto">
            <a:xfrm>
              <a:off x="1227137" y="1804988"/>
              <a:ext cx="7372350" cy="2511424"/>
              <a:chOff x="773" y="1137"/>
              <a:chExt cx="4644" cy="1582"/>
            </a:xfrm>
          </p:grpSpPr>
          <p:sp>
            <p:nvSpPr>
              <p:cNvPr id="65553" name="Line 5"/>
              <p:cNvSpPr>
                <a:spLocks noChangeShapeType="1"/>
              </p:cNvSpPr>
              <p:nvPr/>
            </p:nvSpPr>
            <p:spPr bwMode="auto">
              <a:xfrm>
                <a:off x="1152" y="1345"/>
                <a:ext cx="0" cy="12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4" name="Line 6"/>
              <p:cNvSpPr>
                <a:spLocks noChangeShapeType="1"/>
              </p:cNvSpPr>
              <p:nvPr/>
            </p:nvSpPr>
            <p:spPr bwMode="auto">
              <a:xfrm>
                <a:off x="1153" y="2592"/>
                <a:ext cx="28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5" name="Rectangle 7"/>
              <p:cNvSpPr>
                <a:spLocks noChangeArrowheads="1"/>
              </p:cNvSpPr>
              <p:nvPr/>
            </p:nvSpPr>
            <p:spPr bwMode="auto">
              <a:xfrm>
                <a:off x="3412" y="1348"/>
                <a:ext cx="568" cy="712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6" name="Rectangle 8"/>
              <p:cNvSpPr>
                <a:spLocks noChangeArrowheads="1"/>
              </p:cNvSpPr>
              <p:nvPr/>
            </p:nvSpPr>
            <p:spPr bwMode="auto">
              <a:xfrm>
                <a:off x="1732" y="2068"/>
                <a:ext cx="167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7" name="Rectangle 9"/>
              <p:cNvSpPr>
                <a:spLocks noChangeArrowheads="1"/>
              </p:cNvSpPr>
              <p:nvPr/>
            </p:nvSpPr>
            <p:spPr bwMode="auto">
              <a:xfrm>
                <a:off x="1156" y="2260"/>
                <a:ext cx="568" cy="32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8" name="Line 10"/>
              <p:cNvSpPr>
                <a:spLocks noChangeShapeType="1"/>
              </p:cNvSpPr>
              <p:nvPr/>
            </p:nvSpPr>
            <p:spPr bwMode="auto">
              <a:xfrm>
                <a:off x="1153" y="2160"/>
                <a:ext cx="28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9" name="Rectangle 11"/>
              <p:cNvSpPr>
                <a:spLocks noChangeArrowheads="1"/>
              </p:cNvSpPr>
              <p:nvPr/>
            </p:nvSpPr>
            <p:spPr bwMode="auto">
              <a:xfrm>
                <a:off x="913" y="1137"/>
                <a:ext cx="479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fr-FR" sz="1400">
                    <a:solidFill>
                      <a:srgbClr val="000080"/>
                    </a:solidFill>
                  </a:rPr>
                  <a:t>Profit</a:t>
                </a:r>
              </a:p>
            </p:txBody>
          </p:sp>
          <p:sp>
            <p:nvSpPr>
              <p:cNvPr id="65560" name="Rectangle 12"/>
              <p:cNvSpPr>
                <a:spLocks noChangeArrowheads="1"/>
              </p:cNvSpPr>
              <p:nvPr/>
            </p:nvSpPr>
            <p:spPr bwMode="auto">
              <a:xfrm>
                <a:off x="4184" y="2481"/>
                <a:ext cx="1233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fr-FR" sz="1400">
                    <a:solidFill>
                      <a:srgbClr val="000080"/>
                    </a:solidFill>
                  </a:rPr>
                  <a:t>Nombre de clients</a:t>
                </a:r>
              </a:p>
            </p:txBody>
          </p:sp>
          <p:sp>
            <p:nvSpPr>
              <p:cNvPr id="65561" name="Rectangle 13"/>
              <p:cNvSpPr>
                <a:spLocks noChangeArrowheads="1"/>
              </p:cNvSpPr>
              <p:nvPr/>
            </p:nvSpPr>
            <p:spPr bwMode="auto">
              <a:xfrm>
                <a:off x="773" y="2049"/>
                <a:ext cx="373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fr-FR" sz="1400">
                    <a:solidFill>
                      <a:srgbClr val="000080"/>
                    </a:solidFill>
                  </a:rPr>
                  <a:t>P=0</a:t>
                </a:r>
              </a:p>
            </p:txBody>
          </p:sp>
        </p:grp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797550" y="2262190"/>
              <a:ext cx="4397375" cy="642938"/>
              <a:chOff x="3652" y="1425"/>
              <a:chExt cx="2770" cy="405"/>
            </a:xfrm>
          </p:grpSpPr>
          <p:sp>
            <p:nvSpPr>
              <p:cNvPr id="65550" name="Rectangle 15"/>
              <p:cNvSpPr>
                <a:spLocks noChangeArrowheads="1"/>
              </p:cNvSpPr>
              <p:nvPr/>
            </p:nvSpPr>
            <p:spPr bwMode="auto">
              <a:xfrm>
                <a:off x="4080" y="1425"/>
                <a:ext cx="2342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80"/>
                    </a:solidFill>
                  </a:rPr>
                  <a:t>20% des clients génèrent la plus grande partie du profit</a:t>
                </a:r>
              </a:p>
            </p:txBody>
          </p:sp>
          <p:sp>
            <p:nvSpPr>
              <p:cNvPr id="65551" name="Line 16"/>
              <p:cNvSpPr>
                <a:spLocks noChangeShapeType="1"/>
              </p:cNvSpPr>
              <p:nvPr/>
            </p:nvSpPr>
            <p:spPr bwMode="auto">
              <a:xfrm flipH="1">
                <a:off x="3745" y="1536"/>
                <a:ext cx="38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2" name="Oval 17"/>
              <p:cNvSpPr>
                <a:spLocks noChangeArrowheads="1"/>
              </p:cNvSpPr>
              <p:nvPr/>
            </p:nvSpPr>
            <p:spPr bwMode="auto">
              <a:xfrm>
                <a:off x="3652" y="1492"/>
                <a:ext cx="88" cy="8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4503740" y="3359149"/>
              <a:ext cx="4221163" cy="1327150"/>
              <a:chOff x="2837" y="2116"/>
              <a:chExt cx="2659" cy="836"/>
            </a:xfrm>
          </p:grpSpPr>
          <p:sp>
            <p:nvSpPr>
              <p:cNvPr id="65547" name="Rectangle 19"/>
              <p:cNvSpPr>
                <a:spLocks noChangeArrowheads="1"/>
              </p:cNvSpPr>
              <p:nvPr/>
            </p:nvSpPr>
            <p:spPr bwMode="auto">
              <a:xfrm>
                <a:off x="2887" y="2714"/>
                <a:ext cx="2609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80"/>
                    </a:solidFill>
                  </a:rPr>
                  <a:t>60% des clients ne génèrent pas de profit</a:t>
                </a:r>
              </a:p>
            </p:txBody>
          </p:sp>
          <p:sp>
            <p:nvSpPr>
              <p:cNvPr id="65548" name="Line 20"/>
              <p:cNvSpPr>
                <a:spLocks noChangeShapeType="1"/>
              </p:cNvSpPr>
              <p:nvPr/>
            </p:nvSpPr>
            <p:spPr bwMode="auto">
              <a:xfrm flipH="1" flipV="1">
                <a:off x="2881" y="2167"/>
                <a:ext cx="455" cy="5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49" name="Oval 21"/>
              <p:cNvSpPr>
                <a:spLocks noChangeArrowheads="1"/>
              </p:cNvSpPr>
              <p:nvPr/>
            </p:nvSpPr>
            <p:spPr bwMode="auto">
              <a:xfrm>
                <a:off x="2837" y="2116"/>
                <a:ext cx="100" cy="8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79413" y="3816351"/>
              <a:ext cx="3735388" cy="877888"/>
              <a:chOff x="239" y="2404"/>
              <a:chExt cx="2353" cy="553"/>
            </a:xfrm>
          </p:grpSpPr>
          <p:sp>
            <p:nvSpPr>
              <p:cNvPr id="65544" name="Rectangle 23"/>
              <p:cNvSpPr>
                <a:spLocks noChangeArrowheads="1"/>
              </p:cNvSpPr>
              <p:nvPr/>
            </p:nvSpPr>
            <p:spPr bwMode="auto">
              <a:xfrm>
                <a:off x="239" y="2719"/>
                <a:ext cx="2353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80"/>
                    </a:solidFill>
                  </a:rPr>
                  <a:t>20% des clients génèrent des pertes</a:t>
                </a:r>
              </a:p>
            </p:txBody>
          </p:sp>
          <p:sp>
            <p:nvSpPr>
              <p:cNvPr id="65545" name="Line 24"/>
              <p:cNvSpPr>
                <a:spLocks noChangeShapeType="1"/>
              </p:cNvSpPr>
              <p:nvPr/>
            </p:nvSpPr>
            <p:spPr bwMode="auto">
              <a:xfrm flipV="1">
                <a:off x="959" y="2449"/>
                <a:ext cx="432" cy="2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46" name="Oval 25"/>
              <p:cNvSpPr>
                <a:spLocks noChangeArrowheads="1"/>
              </p:cNvSpPr>
              <p:nvPr/>
            </p:nvSpPr>
            <p:spPr bwMode="auto">
              <a:xfrm>
                <a:off x="1349" y="2404"/>
                <a:ext cx="100" cy="8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</p:grpSp>
      </p:grpSp>
      <p:grpSp>
        <p:nvGrpSpPr>
          <p:cNvPr id="77" name="Groupe 76"/>
          <p:cNvGrpSpPr/>
          <p:nvPr/>
        </p:nvGrpSpPr>
        <p:grpSpPr>
          <a:xfrm>
            <a:off x="1691680" y="1144191"/>
            <a:ext cx="3345542" cy="1694151"/>
            <a:chOff x="1691680" y="1144191"/>
            <a:chExt cx="3345542" cy="1694151"/>
          </a:xfrm>
        </p:grpSpPr>
        <p:grpSp>
          <p:nvGrpSpPr>
            <p:cNvPr id="32" name="Group 4"/>
            <p:cNvGrpSpPr>
              <a:grpSpLocks/>
            </p:cNvGrpSpPr>
            <p:nvPr/>
          </p:nvGrpSpPr>
          <p:grpSpPr bwMode="auto">
            <a:xfrm>
              <a:off x="3079111" y="1436931"/>
              <a:ext cx="1958111" cy="984102"/>
              <a:chOff x="1644" y="1684"/>
              <a:chExt cx="1870" cy="948"/>
            </a:xfrm>
          </p:grpSpPr>
          <p:sp>
            <p:nvSpPr>
              <p:cNvPr id="74" name="Rectangle 5"/>
              <p:cNvSpPr>
                <a:spLocks noChangeArrowheads="1"/>
              </p:cNvSpPr>
              <p:nvPr/>
            </p:nvSpPr>
            <p:spPr bwMode="auto">
              <a:xfrm>
                <a:off x="2264" y="1904"/>
                <a:ext cx="1250" cy="564"/>
              </a:xfrm>
              <a:prstGeom prst="rect">
                <a:avLst/>
              </a:prstGeom>
              <a:solidFill>
                <a:srgbClr val="C6D8EC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600" b="1" dirty="0">
                    <a:solidFill>
                      <a:srgbClr val="000080"/>
                    </a:solidFill>
                  </a:rPr>
                  <a:t>Profitabilité Client</a:t>
                </a:r>
              </a:p>
            </p:txBody>
          </p:sp>
          <p:sp>
            <p:nvSpPr>
              <p:cNvPr id="75" name="AutoShape 6"/>
              <p:cNvSpPr>
                <a:spLocks noChangeArrowheads="1"/>
              </p:cNvSpPr>
              <p:nvPr/>
            </p:nvSpPr>
            <p:spPr bwMode="auto">
              <a:xfrm rot="1740000">
                <a:off x="1644" y="1684"/>
                <a:ext cx="582" cy="222"/>
              </a:xfrm>
              <a:prstGeom prst="rightArrow">
                <a:avLst>
                  <a:gd name="adj1" fmla="val 50000"/>
                  <a:gd name="adj2" fmla="val 13111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76" name="AutoShape 7"/>
              <p:cNvSpPr>
                <a:spLocks noChangeArrowheads="1"/>
              </p:cNvSpPr>
              <p:nvPr/>
            </p:nvSpPr>
            <p:spPr bwMode="auto">
              <a:xfrm rot="9060000" flipH="1">
                <a:off x="1644" y="2410"/>
                <a:ext cx="582" cy="222"/>
              </a:xfrm>
              <a:prstGeom prst="rightArrow">
                <a:avLst>
                  <a:gd name="adj1" fmla="val 50000"/>
                  <a:gd name="adj2" fmla="val 13111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1691680" y="1144191"/>
              <a:ext cx="1326698" cy="1694151"/>
              <a:chOff x="319" y="1402"/>
              <a:chExt cx="1267" cy="1632"/>
            </a:xfrm>
          </p:grpSpPr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>
                <a:off x="341" y="2470"/>
                <a:ext cx="1245" cy="564"/>
              </a:xfrm>
              <a:prstGeom prst="rect">
                <a:avLst/>
              </a:prstGeom>
              <a:solidFill>
                <a:srgbClr val="C6D8EC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600" b="1">
                    <a:solidFill>
                      <a:srgbClr val="000080"/>
                    </a:solidFill>
                  </a:rPr>
                  <a:t>Coûts / activité</a:t>
                </a:r>
              </a:p>
            </p:txBody>
          </p:sp>
          <p:sp>
            <p:nvSpPr>
              <p:cNvPr id="73" name="Rectangle 10"/>
              <p:cNvSpPr>
                <a:spLocks noChangeArrowheads="1"/>
              </p:cNvSpPr>
              <p:nvPr/>
            </p:nvSpPr>
            <p:spPr bwMode="auto">
              <a:xfrm>
                <a:off x="319" y="1402"/>
                <a:ext cx="1260" cy="564"/>
              </a:xfrm>
              <a:prstGeom prst="rect">
                <a:avLst/>
              </a:prstGeom>
              <a:solidFill>
                <a:srgbClr val="C6D8EC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600" b="1" dirty="0">
                    <a:solidFill>
                      <a:srgbClr val="000080"/>
                    </a:solidFill>
                  </a:rPr>
                  <a:t>Historique des ventes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942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3" name="Rectangle 50"/>
          <p:cNvSpPr>
            <a:spLocks noChangeArrowheads="1"/>
          </p:cNvSpPr>
          <p:nvPr/>
        </p:nvSpPr>
        <p:spPr bwMode="auto">
          <a:xfrm>
            <a:off x="2141538" y="4019550"/>
            <a:ext cx="2170112" cy="327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 sz="1000"/>
          </a:p>
        </p:txBody>
      </p:sp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611560" y="116632"/>
            <a:ext cx="8532440" cy="6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50000"/>
              </a:spcBef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source des données – le </a:t>
            </a:r>
            <a:r>
              <a:rPr lang="fr-FR" sz="22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datawarehouse</a:t>
            </a:r>
            <a:r>
              <a:rPr lang="fr-FR" sz="22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le data </a:t>
            </a:r>
            <a:r>
              <a:rPr lang="fr-FR" sz="22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lake</a:t>
            </a:r>
            <a:r>
              <a:rPr lang="fr-FR" sz="22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?</a:t>
            </a:r>
          </a:p>
        </p:txBody>
      </p:sp>
      <p:grpSp>
        <p:nvGrpSpPr>
          <p:cNvPr id="255" name="Groupe 254"/>
          <p:cNvGrpSpPr/>
          <p:nvPr/>
        </p:nvGrpSpPr>
        <p:grpSpPr>
          <a:xfrm>
            <a:off x="-36512" y="1360488"/>
            <a:ext cx="1066800" cy="4179887"/>
            <a:chOff x="-36512" y="1360488"/>
            <a:chExt cx="1066800" cy="4179887"/>
          </a:xfrm>
        </p:grpSpPr>
        <p:sp>
          <p:nvSpPr>
            <p:cNvPr id="58376" name="Rectangle 43"/>
            <p:cNvSpPr>
              <a:spLocks noChangeArrowheads="1"/>
            </p:cNvSpPr>
            <p:nvPr/>
          </p:nvSpPr>
          <p:spPr bwMode="auto">
            <a:xfrm>
              <a:off x="-36512" y="4953000"/>
              <a:ext cx="1066800" cy="58737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600" noProof="1">
                  <a:solidFill>
                    <a:srgbClr val="000000"/>
                  </a:solidFill>
                </a:rPr>
                <a:t>Bases de</a:t>
              </a:r>
            </a:p>
            <a:p>
              <a:pPr algn="ctr"/>
              <a:r>
                <a:rPr lang="fr-FR" sz="1600" noProof="1">
                  <a:solidFill>
                    <a:srgbClr val="000000"/>
                  </a:solidFill>
                </a:rPr>
                <a:t>production</a:t>
              </a:r>
            </a:p>
          </p:txBody>
        </p:sp>
        <p:grpSp>
          <p:nvGrpSpPr>
            <p:cNvPr id="251" name="Groupe 250"/>
            <p:cNvGrpSpPr/>
            <p:nvPr/>
          </p:nvGrpSpPr>
          <p:grpSpPr>
            <a:xfrm>
              <a:off x="209551" y="1360488"/>
              <a:ext cx="618033" cy="3411537"/>
              <a:chOff x="209551" y="1360488"/>
              <a:chExt cx="618033" cy="3411537"/>
            </a:xfrm>
          </p:grpSpPr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209551" y="1360488"/>
                <a:ext cx="473075" cy="661987"/>
                <a:chOff x="0" y="1"/>
                <a:chExt cx="19969" cy="19968"/>
              </a:xfrm>
            </p:grpSpPr>
            <p:sp>
              <p:nvSpPr>
                <p:cNvPr id="58452" name="Oval 12"/>
                <p:cNvSpPr>
                  <a:spLocks noChangeArrowheads="1"/>
                </p:cNvSpPr>
                <p:nvPr/>
              </p:nvSpPr>
              <p:spPr bwMode="auto">
                <a:xfrm>
                  <a:off x="864" y="10855"/>
                  <a:ext cx="19105" cy="9114"/>
                </a:xfrm>
                <a:prstGeom prst="ellipse">
                  <a:avLst/>
                </a:prstGeom>
                <a:solidFill>
                  <a:srgbClr val="999999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53" name="Oval 13"/>
                <p:cNvSpPr>
                  <a:spLocks noChangeArrowheads="1"/>
                </p:cNvSpPr>
                <p:nvPr/>
              </p:nvSpPr>
              <p:spPr bwMode="auto">
                <a:xfrm>
                  <a:off x="0" y="10139"/>
                  <a:ext cx="19089" cy="9114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54" name="Oval 14"/>
                <p:cNvSpPr>
                  <a:spLocks noChangeArrowheads="1"/>
                </p:cNvSpPr>
                <p:nvPr/>
              </p:nvSpPr>
              <p:spPr bwMode="auto">
                <a:xfrm>
                  <a:off x="602" y="10671"/>
                  <a:ext cx="18642" cy="8705"/>
                </a:xfrm>
                <a:prstGeom prst="ellipse">
                  <a:avLst/>
                </a:prstGeom>
                <a:solidFill>
                  <a:srgbClr val="00058C"/>
                </a:solidFill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55" name="Rectangle 15"/>
                <p:cNvSpPr>
                  <a:spLocks noChangeArrowheads="1"/>
                </p:cNvSpPr>
                <p:nvPr/>
              </p:nvSpPr>
              <p:spPr bwMode="auto">
                <a:xfrm>
                  <a:off x="417" y="5971"/>
                  <a:ext cx="19135" cy="10231"/>
                </a:xfrm>
                <a:prstGeom prst="rect">
                  <a:avLst/>
                </a:prstGeom>
                <a:solidFill>
                  <a:srgbClr val="00058C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56" name="Oval 16"/>
                <p:cNvSpPr>
                  <a:spLocks noChangeArrowheads="1"/>
                </p:cNvSpPr>
                <p:nvPr/>
              </p:nvSpPr>
              <p:spPr bwMode="auto">
                <a:xfrm>
                  <a:off x="864" y="717"/>
                  <a:ext cx="19105" cy="9114"/>
                </a:xfrm>
                <a:prstGeom prst="ellipse">
                  <a:avLst/>
                </a:prstGeom>
                <a:solidFill>
                  <a:srgbClr val="999999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57" name="Oval 17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9105" cy="911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58" name="Oval 18"/>
                <p:cNvSpPr>
                  <a:spLocks noChangeArrowheads="1"/>
                </p:cNvSpPr>
                <p:nvPr/>
              </p:nvSpPr>
              <p:spPr bwMode="auto">
                <a:xfrm>
                  <a:off x="602" y="502"/>
                  <a:ext cx="18642" cy="8736"/>
                </a:xfrm>
                <a:prstGeom prst="ellipse">
                  <a:avLst/>
                </a:prstGeom>
                <a:solidFill>
                  <a:srgbClr val="00058C"/>
                </a:solidFill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209551" y="4111625"/>
                <a:ext cx="473075" cy="660400"/>
                <a:chOff x="0" y="9"/>
                <a:chExt cx="19969" cy="19960"/>
              </a:xfrm>
            </p:grpSpPr>
            <p:sp>
              <p:nvSpPr>
                <p:cNvPr id="58445" name="Oval 20"/>
                <p:cNvSpPr>
                  <a:spLocks noChangeArrowheads="1"/>
                </p:cNvSpPr>
                <p:nvPr/>
              </p:nvSpPr>
              <p:spPr bwMode="auto">
                <a:xfrm>
                  <a:off x="864" y="10859"/>
                  <a:ext cx="19105" cy="9110"/>
                </a:xfrm>
                <a:prstGeom prst="ellipse">
                  <a:avLst/>
                </a:prstGeom>
                <a:solidFill>
                  <a:srgbClr val="999999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6" name="Oval 21"/>
                <p:cNvSpPr>
                  <a:spLocks noChangeArrowheads="1"/>
                </p:cNvSpPr>
                <p:nvPr/>
              </p:nvSpPr>
              <p:spPr bwMode="auto">
                <a:xfrm>
                  <a:off x="0" y="10143"/>
                  <a:ext cx="19105" cy="91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7" name="Oval 22"/>
                <p:cNvSpPr>
                  <a:spLocks noChangeArrowheads="1"/>
                </p:cNvSpPr>
                <p:nvPr/>
              </p:nvSpPr>
              <p:spPr bwMode="auto">
                <a:xfrm>
                  <a:off x="602" y="10644"/>
                  <a:ext cx="18642" cy="8732"/>
                </a:xfrm>
                <a:prstGeom prst="ellipse">
                  <a:avLst/>
                </a:prstGeom>
                <a:solidFill>
                  <a:srgbClr val="00058C"/>
                </a:solidFill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8" name="Rectangle 23"/>
                <p:cNvSpPr>
                  <a:spLocks noChangeArrowheads="1"/>
                </p:cNvSpPr>
                <p:nvPr/>
              </p:nvSpPr>
              <p:spPr bwMode="auto">
                <a:xfrm>
                  <a:off x="417" y="5977"/>
                  <a:ext cx="19135" cy="10226"/>
                </a:xfrm>
                <a:prstGeom prst="rect">
                  <a:avLst/>
                </a:prstGeom>
                <a:solidFill>
                  <a:srgbClr val="00058C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9" name="Oval 24"/>
                <p:cNvSpPr>
                  <a:spLocks noChangeArrowheads="1"/>
                </p:cNvSpPr>
                <p:nvPr/>
              </p:nvSpPr>
              <p:spPr bwMode="auto">
                <a:xfrm>
                  <a:off x="864" y="687"/>
                  <a:ext cx="19105" cy="9148"/>
                </a:xfrm>
                <a:prstGeom prst="ellipse">
                  <a:avLst/>
                </a:prstGeom>
                <a:solidFill>
                  <a:srgbClr val="999999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50" name="Oval 25"/>
                <p:cNvSpPr>
                  <a:spLocks noChangeArrowheads="1"/>
                </p:cNvSpPr>
                <p:nvPr/>
              </p:nvSpPr>
              <p:spPr bwMode="auto">
                <a:xfrm>
                  <a:off x="0" y="9"/>
                  <a:ext cx="19105" cy="91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51" name="Oval 26"/>
                <p:cNvSpPr>
                  <a:spLocks noChangeArrowheads="1"/>
                </p:cNvSpPr>
                <p:nvPr/>
              </p:nvSpPr>
              <p:spPr bwMode="auto">
                <a:xfrm>
                  <a:off x="602" y="502"/>
                  <a:ext cx="18642" cy="8740"/>
                </a:xfrm>
                <a:prstGeom prst="ellipse">
                  <a:avLst/>
                </a:prstGeom>
                <a:solidFill>
                  <a:srgbClr val="00058C"/>
                </a:solidFill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209551" y="3122613"/>
                <a:ext cx="473075" cy="661987"/>
                <a:chOff x="0" y="1"/>
                <a:chExt cx="19969" cy="19968"/>
              </a:xfrm>
            </p:grpSpPr>
            <p:sp>
              <p:nvSpPr>
                <p:cNvPr id="58438" name="Oval 28"/>
                <p:cNvSpPr>
                  <a:spLocks noChangeArrowheads="1"/>
                </p:cNvSpPr>
                <p:nvPr/>
              </p:nvSpPr>
              <p:spPr bwMode="auto">
                <a:xfrm>
                  <a:off x="864" y="10851"/>
                  <a:ext cx="19105" cy="9118"/>
                </a:xfrm>
                <a:prstGeom prst="ellipse">
                  <a:avLst/>
                </a:prstGeom>
                <a:solidFill>
                  <a:srgbClr val="999999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39" name="Oval 29"/>
                <p:cNvSpPr>
                  <a:spLocks noChangeArrowheads="1"/>
                </p:cNvSpPr>
                <p:nvPr/>
              </p:nvSpPr>
              <p:spPr bwMode="auto">
                <a:xfrm>
                  <a:off x="0" y="10143"/>
                  <a:ext cx="19105" cy="91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0" name="Oval 30"/>
                <p:cNvSpPr>
                  <a:spLocks noChangeArrowheads="1"/>
                </p:cNvSpPr>
                <p:nvPr/>
              </p:nvSpPr>
              <p:spPr bwMode="auto">
                <a:xfrm>
                  <a:off x="602" y="10667"/>
                  <a:ext cx="18642" cy="8709"/>
                </a:xfrm>
                <a:prstGeom prst="ellipse">
                  <a:avLst/>
                </a:prstGeom>
                <a:solidFill>
                  <a:srgbClr val="00058C"/>
                </a:solidFill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1" name="Rectangle 31"/>
                <p:cNvSpPr>
                  <a:spLocks noChangeArrowheads="1"/>
                </p:cNvSpPr>
                <p:nvPr/>
              </p:nvSpPr>
              <p:spPr bwMode="auto">
                <a:xfrm>
                  <a:off x="417" y="5969"/>
                  <a:ext cx="19135" cy="10234"/>
                </a:xfrm>
                <a:prstGeom prst="rect">
                  <a:avLst/>
                </a:prstGeom>
                <a:solidFill>
                  <a:srgbClr val="00058C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2" name="Oval 32"/>
                <p:cNvSpPr>
                  <a:spLocks noChangeArrowheads="1"/>
                </p:cNvSpPr>
                <p:nvPr/>
              </p:nvSpPr>
              <p:spPr bwMode="auto">
                <a:xfrm>
                  <a:off x="864" y="717"/>
                  <a:ext cx="19105" cy="9110"/>
                </a:xfrm>
                <a:prstGeom prst="ellipse">
                  <a:avLst/>
                </a:prstGeom>
                <a:solidFill>
                  <a:srgbClr val="999999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3" name="Oval 3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9105" cy="91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44" name="Oval 34"/>
                <p:cNvSpPr>
                  <a:spLocks noChangeArrowheads="1"/>
                </p:cNvSpPr>
                <p:nvPr/>
              </p:nvSpPr>
              <p:spPr bwMode="auto">
                <a:xfrm>
                  <a:off x="602" y="502"/>
                  <a:ext cx="18642" cy="8732"/>
                </a:xfrm>
                <a:prstGeom prst="ellipse">
                  <a:avLst/>
                </a:prstGeom>
                <a:solidFill>
                  <a:srgbClr val="00058C"/>
                </a:solidFill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209551" y="2206625"/>
                <a:ext cx="473075" cy="661988"/>
                <a:chOff x="0" y="1"/>
                <a:chExt cx="19969" cy="19968"/>
              </a:xfrm>
            </p:grpSpPr>
            <p:sp>
              <p:nvSpPr>
                <p:cNvPr id="58431" name="Oval 36"/>
                <p:cNvSpPr>
                  <a:spLocks noChangeArrowheads="1"/>
                </p:cNvSpPr>
                <p:nvPr/>
              </p:nvSpPr>
              <p:spPr bwMode="auto">
                <a:xfrm>
                  <a:off x="864" y="10859"/>
                  <a:ext cx="19105" cy="9110"/>
                </a:xfrm>
                <a:prstGeom prst="ellipse">
                  <a:avLst/>
                </a:prstGeom>
                <a:solidFill>
                  <a:srgbClr val="999999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32" name="Oval 37"/>
                <p:cNvSpPr>
                  <a:spLocks noChangeArrowheads="1"/>
                </p:cNvSpPr>
                <p:nvPr/>
              </p:nvSpPr>
              <p:spPr bwMode="auto">
                <a:xfrm>
                  <a:off x="0" y="10143"/>
                  <a:ext cx="19105" cy="91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33" name="Oval 38"/>
                <p:cNvSpPr>
                  <a:spLocks noChangeArrowheads="1"/>
                </p:cNvSpPr>
                <p:nvPr/>
              </p:nvSpPr>
              <p:spPr bwMode="auto">
                <a:xfrm>
                  <a:off x="602" y="10636"/>
                  <a:ext cx="18642" cy="8740"/>
                </a:xfrm>
                <a:prstGeom prst="ellipse">
                  <a:avLst/>
                </a:prstGeom>
                <a:solidFill>
                  <a:srgbClr val="00058C"/>
                </a:solidFill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34" name="Rectangle 39"/>
                <p:cNvSpPr>
                  <a:spLocks noChangeArrowheads="1"/>
                </p:cNvSpPr>
                <p:nvPr/>
              </p:nvSpPr>
              <p:spPr bwMode="auto">
                <a:xfrm>
                  <a:off x="417" y="5977"/>
                  <a:ext cx="19135" cy="10226"/>
                </a:xfrm>
                <a:prstGeom prst="rect">
                  <a:avLst/>
                </a:prstGeom>
                <a:solidFill>
                  <a:srgbClr val="00058C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35" name="Oval 40"/>
                <p:cNvSpPr>
                  <a:spLocks noChangeArrowheads="1"/>
                </p:cNvSpPr>
                <p:nvPr/>
              </p:nvSpPr>
              <p:spPr bwMode="auto">
                <a:xfrm>
                  <a:off x="864" y="717"/>
                  <a:ext cx="19105" cy="9110"/>
                </a:xfrm>
                <a:prstGeom prst="ellipse">
                  <a:avLst/>
                </a:prstGeom>
                <a:solidFill>
                  <a:srgbClr val="999999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36" name="Oval 41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9105" cy="91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437" name="Oval 42"/>
                <p:cNvSpPr>
                  <a:spLocks noChangeArrowheads="1"/>
                </p:cNvSpPr>
                <p:nvPr/>
              </p:nvSpPr>
              <p:spPr bwMode="auto">
                <a:xfrm>
                  <a:off x="602" y="502"/>
                  <a:ext cx="18642" cy="8740"/>
                </a:xfrm>
                <a:prstGeom prst="ellipse">
                  <a:avLst/>
                </a:prstGeom>
                <a:solidFill>
                  <a:srgbClr val="00058C"/>
                </a:solidFill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182" name="Connecteur droit avec flèche 181"/>
              <p:cNvCxnSpPr/>
              <p:nvPr/>
            </p:nvCxnSpPr>
            <p:spPr>
              <a:xfrm>
                <a:off x="611560" y="1700808"/>
                <a:ext cx="216024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cteur droit avec flèche 185"/>
              <p:cNvCxnSpPr/>
              <p:nvPr/>
            </p:nvCxnSpPr>
            <p:spPr>
              <a:xfrm>
                <a:off x="611560" y="2564904"/>
                <a:ext cx="216024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cteur droit avec flèche 186"/>
              <p:cNvCxnSpPr/>
              <p:nvPr/>
            </p:nvCxnSpPr>
            <p:spPr>
              <a:xfrm>
                <a:off x="611560" y="3501008"/>
                <a:ext cx="216024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necteur droit avec flèche 187"/>
              <p:cNvCxnSpPr/>
              <p:nvPr/>
            </p:nvCxnSpPr>
            <p:spPr>
              <a:xfrm>
                <a:off x="611560" y="4509120"/>
                <a:ext cx="216024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2" name="Groupe 251"/>
          <p:cNvGrpSpPr/>
          <p:nvPr/>
        </p:nvGrpSpPr>
        <p:grpSpPr>
          <a:xfrm>
            <a:off x="720228" y="1268760"/>
            <a:ext cx="1619524" cy="3960440"/>
            <a:chOff x="720228" y="1268760"/>
            <a:chExt cx="1619524" cy="3960440"/>
          </a:xfrm>
        </p:grpSpPr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>
              <a:off x="1115616" y="4941168"/>
              <a:ext cx="1224136" cy="28803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600" noProof="1" smtClean="0">
                  <a:solidFill>
                    <a:srgbClr val="000000"/>
                  </a:solidFill>
                </a:rPr>
                <a:t>Alimentation</a:t>
              </a:r>
              <a:endParaRPr lang="fr-FR" sz="1600" noProof="1">
                <a:solidFill>
                  <a:srgbClr val="000000"/>
                </a:solidFill>
              </a:endParaRPr>
            </a:p>
          </p:txBody>
        </p:sp>
        <p:grpSp>
          <p:nvGrpSpPr>
            <p:cNvPr id="199" name="Groupe 198"/>
            <p:cNvGrpSpPr/>
            <p:nvPr/>
          </p:nvGrpSpPr>
          <p:grpSpPr>
            <a:xfrm>
              <a:off x="720228" y="1268760"/>
              <a:ext cx="1259484" cy="3528392"/>
              <a:chOff x="720228" y="1268760"/>
              <a:chExt cx="1259484" cy="3528392"/>
            </a:xfrm>
          </p:grpSpPr>
          <p:sp>
            <p:nvSpPr>
              <p:cNvPr id="141" name="Rectangle 36"/>
              <p:cNvSpPr>
                <a:spLocks noChangeArrowheads="1"/>
              </p:cNvSpPr>
              <p:nvPr/>
            </p:nvSpPr>
            <p:spPr bwMode="auto">
              <a:xfrm>
                <a:off x="1023956" y="1664573"/>
                <a:ext cx="212874" cy="6234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162" name="Rectangle 71"/>
              <p:cNvSpPr>
                <a:spLocks noChangeArrowheads="1"/>
              </p:cNvSpPr>
              <p:nvPr/>
            </p:nvSpPr>
            <p:spPr bwMode="auto">
              <a:xfrm>
                <a:off x="827584" y="1268760"/>
                <a:ext cx="1008112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169" name="Rectangle 37"/>
              <p:cNvSpPr>
                <a:spLocks noChangeArrowheads="1"/>
              </p:cNvSpPr>
              <p:nvPr/>
            </p:nvSpPr>
            <p:spPr bwMode="auto">
              <a:xfrm>
                <a:off x="970775" y="1628800"/>
                <a:ext cx="288032" cy="64807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172" name="Rectangle 37"/>
              <p:cNvSpPr>
                <a:spLocks noChangeArrowheads="1"/>
              </p:cNvSpPr>
              <p:nvPr/>
            </p:nvSpPr>
            <p:spPr bwMode="auto">
              <a:xfrm>
                <a:off x="1169950" y="2708920"/>
                <a:ext cx="288032" cy="64807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173" name="Rectangle 37"/>
              <p:cNvSpPr>
                <a:spLocks noChangeArrowheads="1"/>
              </p:cNvSpPr>
              <p:nvPr/>
            </p:nvSpPr>
            <p:spPr bwMode="auto">
              <a:xfrm>
                <a:off x="1304254" y="3789040"/>
                <a:ext cx="288032" cy="64807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164" name="Text Box 60"/>
              <p:cNvSpPr txBox="1">
                <a:spLocks noChangeArrowheads="1"/>
              </p:cNvSpPr>
              <p:nvPr/>
            </p:nvSpPr>
            <p:spPr bwMode="auto">
              <a:xfrm>
                <a:off x="720228" y="2462699"/>
                <a:ext cx="1187476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5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Transformation</a:t>
                </a:r>
                <a:endParaRPr lang="fr-FR" sz="105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5" name="Text Box 60"/>
              <p:cNvSpPr txBox="1">
                <a:spLocks noChangeArrowheads="1"/>
              </p:cNvSpPr>
              <p:nvPr/>
            </p:nvSpPr>
            <p:spPr bwMode="auto">
              <a:xfrm>
                <a:off x="916828" y="3566678"/>
                <a:ext cx="1062884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5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Chargement</a:t>
                </a:r>
                <a:endParaRPr lang="fr-FR" sz="105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3" name="Text Box 60"/>
              <p:cNvSpPr txBox="1">
                <a:spLocks noChangeArrowheads="1"/>
              </p:cNvSpPr>
              <p:nvPr/>
            </p:nvSpPr>
            <p:spPr bwMode="auto">
              <a:xfrm>
                <a:off x="827584" y="1412777"/>
                <a:ext cx="648072" cy="234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5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Extraction</a:t>
                </a:r>
                <a:endParaRPr lang="fr-FR" sz="105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53" name="Groupe 252"/>
          <p:cNvGrpSpPr/>
          <p:nvPr/>
        </p:nvGrpSpPr>
        <p:grpSpPr>
          <a:xfrm>
            <a:off x="1824810" y="1268760"/>
            <a:ext cx="1858963" cy="4896544"/>
            <a:chOff x="1824810" y="1268760"/>
            <a:chExt cx="1858963" cy="4896544"/>
          </a:xfrm>
        </p:grpSpPr>
        <p:sp>
          <p:nvSpPr>
            <p:cNvPr id="58370" name="Rectangle 2"/>
            <p:cNvSpPr>
              <a:spLocks noChangeArrowheads="1"/>
            </p:cNvSpPr>
            <p:nvPr/>
          </p:nvSpPr>
          <p:spPr bwMode="auto">
            <a:xfrm>
              <a:off x="2051720" y="1268760"/>
              <a:ext cx="1406525" cy="3528392"/>
            </a:xfrm>
            <a:prstGeom prst="rect">
              <a:avLst/>
            </a:prstGeom>
            <a:solidFill>
              <a:srgbClr val="FFFFFF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77" name="Freeform 44"/>
            <p:cNvSpPr>
              <a:spLocks/>
            </p:cNvSpPr>
            <p:nvPr/>
          </p:nvSpPr>
          <p:spPr bwMode="auto">
            <a:xfrm>
              <a:off x="2143795" y="1628800"/>
              <a:ext cx="1222375" cy="615132"/>
            </a:xfrm>
            <a:custGeom>
              <a:avLst/>
              <a:gdLst>
                <a:gd name="T0" fmla="*/ 628240 w 20000"/>
                <a:gd name="T1" fmla="*/ 0 h 20000"/>
                <a:gd name="T2" fmla="*/ 0 w 20000"/>
                <a:gd name="T3" fmla="*/ 976873 h 20000"/>
                <a:gd name="T4" fmla="*/ 1221458 w 20000"/>
                <a:gd name="T5" fmla="*/ 976873 h 20000"/>
                <a:gd name="T6" fmla="*/ 62824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0279" y="0"/>
                  </a:moveTo>
                  <a:lnTo>
                    <a:pt x="0" y="19979"/>
                  </a:lnTo>
                  <a:lnTo>
                    <a:pt x="19985" y="19979"/>
                  </a:lnTo>
                  <a:lnTo>
                    <a:pt x="10279" y="0"/>
                  </a:lnTo>
                  <a:close/>
                </a:path>
              </a:pathLst>
            </a:custGeom>
            <a:solidFill>
              <a:srgbClr val="00CC99"/>
            </a:solidFill>
            <a:ln w="698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381" name="Rectangle 48"/>
            <p:cNvSpPr>
              <a:spLocks noChangeArrowheads="1"/>
            </p:cNvSpPr>
            <p:nvPr/>
          </p:nvSpPr>
          <p:spPr bwMode="auto">
            <a:xfrm>
              <a:off x="2267620" y="2060848"/>
              <a:ext cx="974725" cy="20796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400" noProof="1" smtClean="0">
                  <a:solidFill>
                    <a:srgbClr val="000000"/>
                  </a:solidFill>
                </a:rPr>
                <a:t>Meta-data</a:t>
              </a:r>
              <a:endParaRPr lang="fr-FR" sz="700" noProof="1">
                <a:solidFill>
                  <a:srgbClr val="000000"/>
                </a:solidFill>
              </a:endParaRPr>
            </a:p>
          </p:txBody>
        </p:sp>
        <p:sp>
          <p:nvSpPr>
            <p:cNvPr id="58394" name="Rectangle 61"/>
            <p:cNvSpPr>
              <a:spLocks noChangeArrowheads="1"/>
            </p:cNvSpPr>
            <p:nvPr/>
          </p:nvSpPr>
          <p:spPr bwMode="auto">
            <a:xfrm>
              <a:off x="2235423" y="5947817"/>
              <a:ext cx="1327150" cy="21748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600" noProof="1">
                  <a:solidFill>
                    <a:srgbClr val="000000"/>
                  </a:solidFill>
                </a:rPr>
                <a:t>Administrateur</a:t>
              </a:r>
              <a:endParaRPr lang="fr-FR" sz="800" noProof="1">
                <a:solidFill>
                  <a:srgbClr val="000000"/>
                </a:solidFill>
              </a:endParaRPr>
            </a:p>
          </p:txBody>
        </p:sp>
        <p:sp>
          <p:nvSpPr>
            <p:cNvPr id="58400" name="Rectangle 88"/>
            <p:cNvSpPr>
              <a:spLocks noChangeArrowheads="1"/>
            </p:cNvSpPr>
            <p:nvPr/>
          </p:nvSpPr>
          <p:spPr bwMode="auto">
            <a:xfrm>
              <a:off x="1824810" y="1268760"/>
              <a:ext cx="1858963" cy="21602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400" noProof="1">
                  <a:solidFill>
                    <a:srgbClr val="000000"/>
                  </a:solidFill>
                </a:rPr>
                <a:t>Data Warehouse</a:t>
              </a:r>
              <a:endParaRPr lang="fr-FR" sz="1200" noProof="1">
                <a:solidFill>
                  <a:srgbClr val="000000"/>
                </a:solidFill>
              </a:endParaRPr>
            </a:p>
          </p:txBody>
        </p:sp>
        <p:cxnSp>
          <p:nvCxnSpPr>
            <p:cNvPr id="189" name="Connecteur droit avec flèche 188"/>
            <p:cNvCxnSpPr/>
            <p:nvPr/>
          </p:nvCxnSpPr>
          <p:spPr>
            <a:xfrm>
              <a:off x="1835696" y="3068960"/>
              <a:ext cx="21602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ylindre 189"/>
            <p:cNvSpPr/>
            <p:nvPr/>
          </p:nvSpPr>
          <p:spPr>
            <a:xfrm>
              <a:off x="2250926" y="2348880"/>
              <a:ext cx="1008112" cy="22322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Rectangle 48"/>
            <p:cNvSpPr>
              <a:spLocks noChangeArrowheads="1"/>
            </p:cNvSpPr>
            <p:nvPr/>
          </p:nvSpPr>
          <p:spPr bwMode="auto">
            <a:xfrm>
              <a:off x="2267744" y="3140968"/>
              <a:ext cx="974725" cy="20796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400" noProof="1" smtClean="0">
                  <a:solidFill>
                    <a:srgbClr val="000000"/>
                  </a:solidFill>
                </a:rPr>
                <a:t>Data</a:t>
              </a:r>
              <a:endParaRPr lang="fr-FR" sz="700" noProof="1">
                <a:solidFill>
                  <a:srgbClr val="000000"/>
                </a:solidFill>
              </a:endParaRPr>
            </a:p>
          </p:txBody>
        </p:sp>
        <p:pic>
          <p:nvPicPr>
            <p:cNvPr id="13502" name="Picture 190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5013176"/>
              <a:ext cx="753925" cy="769664"/>
            </a:xfrm>
            <a:prstGeom prst="rect">
              <a:avLst/>
            </a:prstGeom>
            <a:noFill/>
          </p:spPr>
        </p:pic>
      </p:grpSp>
      <p:grpSp>
        <p:nvGrpSpPr>
          <p:cNvPr id="254" name="Groupe 253"/>
          <p:cNvGrpSpPr/>
          <p:nvPr/>
        </p:nvGrpSpPr>
        <p:grpSpPr>
          <a:xfrm>
            <a:off x="2754982" y="1268760"/>
            <a:ext cx="5910312" cy="4229249"/>
            <a:chOff x="2754982" y="1268760"/>
            <a:chExt cx="5910312" cy="4229249"/>
          </a:xfrm>
        </p:grpSpPr>
        <p:cxnSp>
          <p:nvCxnSpPr>
            <p:cNvPr id="209" name="Connecteur droit avec flèche 208"/>
            <p:cNvCxnSpPr>
              <a:stCxn id="58370" idx="3"/>
              <a:endCxn id="58427" idx="1"/>
            </p:cNvCxnSpPr>
            <p:nvPr/>
          </p:nvCxnSpPr>
          <p:spPr>
            <a:xfrm flipV="1">
              <a:off x="3458245" y="2221695"/>
              <a:ext cx="1442162" cy="81126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avec flèche 211"/>
            <p:cNvCxnSpPr>
              <a:stCxn id="58370" idx="3"/>
              <a:endCxn id="58413" idx="1"/>
            </p:cNvCxnSpPr>
            <p:nvPr/>
          </p:nvCxnSpPr>
          <p:spPr>
            <a:xfrm>
              <a:off x="3458245" y="3032956"/>
              <a:ext cx="1442162" cy="349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avec flèche 214"/>
            <p:cNvCxnSpPr>
              <a:stCxn id="58370" idx="3"/>
              <a:endCxn id="58420" idx="1"/>
            </p:cNvCxnSpPr>
            <p:nvPr/>
          </p:nvCxnSpPr>
          <p:spPr>
            <a:xfrm>
              <a:off x="3458245" y="3032956"/>
              <a:ext cx="1442162" cy="9510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889425" y="1854200"/>
              <a:ext cx="474663" cy="661988"/>
              <a:chOff x="0" y="1"/>
              <a:chExt cx="19969" cy="19968"/>
            </a:xfrm>
          </p:grpSpPr>
          <p:sp>
            <p:nvSpPr>
              <p:cNvPr id="58424" name="Oval 65"/>
              <p:cNvSpPr>
                <a:spLocks noChangeArrowheads="1"/>
              </p:cNvSpPr>
              <p:nvPr/>
            </p:nvSpPr>
            <p:spPr bwMode="auto">
              <a:xfrm>
                <a:off x="878" y="10851"/>
                <a:ext cx="19091" cy="9118"/>
              </a:xfrm>
              <a:prstGeom prst="ellipse">
                <a:avLst/>
              </a:prstGeom>
              <a:solidFill>
                <a:srgbClr val="9999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5" name="Oval 66"/>
              <p:cNvSpPr>
                <a:spLocks noChangeArrowheads="1"/>
              </p:cNvSpPr>
              <p:nvPr/>
            </p:nvSpPr>
            <p:spPr bwMode="auto">
              <a:xfrm>
                <a:off x="0" y="10143"/>
                <a:ext cx="19091" cy="911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6" name="Oval 67"/>
              <p:cNvSpPr>
                <a:spLocks noChangeArrowheads="1"/>
              </p:cNvSpPr>
              <p:nvPr/>
            </p:nvSpPr>
            <p:spPr bwMode="auto">
              <a:xfrm>
                <a:off x="647" y="10636"/>
                <a:ext cx="18598" cy="8740"/>
              </a:xfrm>
              <a:prstGeom prst="ellipse">
                <a:avLst/>
              </a:prstGeom>
              <a:solidFill>
                <a:srgbClr val="00058C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7" name="Rectangle 68"/>
              <p:cNvSpPr>
                <a:spLocks noChangeArrowheads="1"/>
              </p:cNvSpPr>
              <p:nvPr/>
            </p:nvSpPr>
            <p:spPr bwMode="auto">
              <a:xfrm>
                <a:off x="462" y="5969"/>
                <a:ext cx="19045" cy="10234"/>
              </a:xfrm>
              <a:prstGeom prst="rect">
                <a:avLst/>
              </a:prstGeom>
              <a:solidFill>
                <a:srgbClr val="00058C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8" name="Oval 69"/>
              <p:cNvSpPr>
                <a:spLocks noChangeArrowheads="1"/>
              </p:cNvSpPr>
              <p:nvPr/>
            </p:nvSpPr>
            <p:spPr bwMode="auto">
              <a:xfrm>
                <a:off x="878" y="686"/>
                <a:ext cx="19091" cy="9141"/>
              </a:xfrm>
              <a:prstGeom prst="ellipse">
                <a:avLst/>
              </a:prstGeom>
              <a:solidFill>
                <a:srgbClr val="9999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9" name="Oval 70"/>
              <p:cNvSpPr>
                <a:spLocks noChangeArrowheads="1"/>
              </p:cNvSpPr>
              <p:nvPr/>
            </p:nvSpPr>
            <p:spPr bwMode="auto">
              <a:xfrm>
                <a:off x="0" y="1"/>
                <a:ext cx="19091" cy="911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30" name="Oval 71"/>
              <p:cNvSpPr>
                <a:spLocks noChangeArrowheads="1"/>
              </p:cNvSpPr>
              <p:nvPr/>
            </p:nvSpPr>
            <p:spPr bwMode="auto">
              <a:xfrm>
                <a:off x="647" y="502"/>
                <a:ext cx="18598" cy="8732"/>
              </a:xfrm>
              <a:prstGeom prst="ellipse">
                <a:avLst/>
              </a:prstGeom>
              <a:solidFill>
                <a:srgbClr val="00058C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72"/>
            <p:cNvGrpSpPr>
              <a:grpSpLocks/>
            </p:cNvGrpSpPr>
            <p:nvPr/>
          </p:nvGrpSpPr>
          <p:grpSpPr bwMode="auto">
            <a:xfrm>
              <a:off x="4889425" y="3616325"/>
              <a:ext cx="474663" cy="661988"/>
              <a:chOff x="0" y="1"/>
              <a:chExt cx="19969" cy="19968"/>
            </a:xfrm>
          </p:grpSpPr>
          <p:sp>
            <p:nvSpPr>
              <p:cNvPr id="58417" name="Oval 73"/>
              <p:cNvSpPr>
                <a:spLocks noChangeArrowheads="1"/>
              </p:cNvSpPr>
              <p:nvPr/>
            </p:nvSpPr>
            <p:spPr bwMode="auto">
              <a:xfrm>
                <a:off x="878" y="10855"/>
                <a:ext cx="19091" cy="9114"/>
              </a:xfrm>
              <a:prstGeom prst="ellipse">
                <a:avLst/>
              </a:prstGeom>
              <a:solidFill>
                <a:srgbClr val="9999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8" name="Oval 74"/>
              <p:cNvSpPr>
                <a:spLocks noChangeArrowheads="1"/>
              </p:cNvSpPr>
              <p:nvPr/>
            </p:nvSpPr>
            <p:spPr bwMode="auto">
              <a:xfrm>
                <a:off x="0" y="10139"/>
                <a:ext cx="19091" cy="9114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9" name="Oval 75"/>
              <p:cNvSpPr>
                <a:spLocks noChangeArrowheads="1"/>
              </p:cNvSpPr>
              <p:nvPr/>
            </p:nvSpPr>
            <p:spPr bwMode="auto">
              <a:xfrm>
                <a:off x="647" y="10671"/>
                <a:ext cx="18598" cy="8713"/>
              </a:xfrm>
              <a:prstGeom prst="ellipse">
                <a:avLst/>
              </a:prstGeom>
              <a:solidFill>
                <a:srgbClr val="00058C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0" name="Rectangle 76"/>
              <p:cNvSpPr>
                <a:spLocks noChangeArrowheads="1"/>
              </p:cNvSpPr>
              <p:nvPr/>
            </p:nvSpPr>
            <p:spPr bwMode="auto">
              <a:xfrm>
                <a:off x="462" y="5971"/>
                <a:ext cx="19045" cy="10239"/>
              </a:xfrm>
              <a:prstGeom prst="rect">
                <a:avLst/>
              </a:prstGeom>
              <a:solidFill>
                <a:srgbClr val="00058C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1" name="Oval 77"/>
              <p:cNvSpPr>
                <a:spLocks noChangeArrowheads="1"/>
              </p:cNvSpPr>
              <p:nvPr/>
            </p:nvSpPr>
            <p:spPr bwMode="auto">
              <a:xfrm>
                <a:off x="878" y="717"/>
                <a:ext cx="19091" cy="9114"/>
              </a:xfrm>
              <a:prstGeom prst="ellipse">
                <a:avLst/>
              </a:prstGeom>
              <a:solidFill>
                <a:srgbClr val="9999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2" name="Oval 78"/>
              <p:cNvSpPr>
                <a:spLocks noChangeArrowheads="1"/>
              </p:cNvSpPr>
              <p:nvPr/>
            </p:nvSpPr>
            <p:spPr bwMode="auto">
              <a:xfrm>
                <a:off x="0" y="1"/>
                <a:ext cx="19091" cy="9113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23" name="Oval 79"/>
              <p:cNvSpPr>
                <a:spLocks noChangeArrowheads="1"/>
              </p:cNvSpPr>
              <p:nvPr/>
            </p:nvSpPr>
            <p:spPr bwMode="auto">
              <a:xfrm>
                <a:off x="647" y="502"/>
                <a:ext cx="18598" cy="8736"/>
              </a:xfrm>
              <a:prstGeom prst="ellipse">
                <a:avLst/>
              </a:prstGeom>
              <a:solidFill>
                <a:srgbClr val="00058C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4889425" y="2700338"/>
              <a:ext cx="474663" cy="661987"/>
              <a:chOff x="0" y="2"/>
              <a:chExt cx="19969" cy="19967"/>
            </a:xfrm>
          </p:grpSpPr>
          <p:sp>
            <p:nvSpPr>
              <p:cNvPr id="58410" name="Oval 81"/>
              <p:cNvSpPr>
                <a:spLocks noChangeArrowheads="1"/>
              </p:cNvSpPr>
              <p:nvPr/>
            </p:nvSpPr>
            <p:spPr bwMode="auto">
              <a:xfrm>
                <a:off x="878" y="10859"/>
                <a:ext cx="19091" cy="9110"/>
              </a:xfrm>
              <a:prstGeom prst="ellipse">
                <a:avLst/>
              </a:prstGeom>
              <a:solidFill>
                <a:srgbClr val="9999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1" name="Oval 82"/>
              <p:cNvSpPr>
                <a:spLocks noChangeArrowheads="1"/>
              </p:cNvSpPr>
              <p:nvPr/>
            </p:nvSpPr>
            <p:spPr bwMode="auto">
              <a:xfrm>
                <a:off x="0" y="10143"/>
                <a:ext cx="19091" cy="911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2" name="Oval 83"/>
              <p:cNvSpPr>
                <a:spLocks noChangeArrowheads="1"/>
              </p:cNvSpPr>
              <p:nvPr/>
            </p:nvSpPr>
            <p:spPr bwMode="auto">
              <a:xfrm>
                <a:off x="647" y="10636"/>
                <a:ext cx="18598" cy="8740"/>
              </a:xfrm>
              <a:prstGeom prst="ellipse">
                <a:avLst/>
              </a:prstGeom>
              <a:solidFill>
                <a:srgbClr val="00058C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3" name="Rectangle 84"/>
              <p:cNvSpPr>
                <a:spLocks noChangeArrowheads="1"/>
              </p:cNvSpPr>
              <p:nvPr/>
            </p:nvSpPr>
            <p:spPr bwMode="auto">
              <a:xfrm>
                <a:off x="462" y="5977"/>
                <a:ext cx="19045" cy="10226"/>
              </a:xfrm>
              <a:prstGeom prst="rect">
                <a:avLst/>
              </a:prstGeom>
              <a:solidFill>
                <a:srgbClr val="00058C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4" name="Oval 85"/>
              <p:cNvSpPr>
                <a:spLocks noChangeArrowheads="1"/>
              </p:cNvSpPr>
              <p:nvPr/>
            </p:nvSpPr>
            <p:spPr bwMode="auto">
              <a:xfrm>
                <a:off x="878" y="687"/>
                <a:ext cx="19091" cy="9110"/>
              </a:xfrm>
              <a:prstGeom prst="ellipse">
                <a:avLst/>
              </a:prstGeom>
              <a:solidFill>
                <a:srgbClr val="9999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5" name="Oval 86"/>
              <p:cNvSpPr>
                <a:spLocks noChangeArrowheads="1"/>
              </p:cNvSpPr>
              <p:nvPr/>
            </p:nvSpPr>
            <p:spPr bwMode="auto">
              <a:xfrm>
                <a:off x="0" y="2"/>
                <a:ext cx="19091" cy="9109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6" name="Oval 87"/>
              <p:cNvSpPr>
                <a:spLocks noChangeArrowheads="1"/>
              </p:cNvSpPr>
              <p:nvPr/>
            </p:nvSpPr>
            <p:spPr bwMode="auto">
              <a:xfrm>
                <a:off x="647" y="503"/>
                <a:ext cx="18598" cy="8739"/>
              </a:xfrm>
              <a:prstGeom prst="ellipse">
                <a:avLst/>
              </a:prstGeom>
              <a:solidFill>
                <a:srgbClr val="00058C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8409" name="Text Box 97"/>
            <p:cNvSpPr txBox="1">
              <a:spLocks noChangeArrowheads="1"/>
            </p:cNvSpPr>
            <p:nvPr/>
          </p:nvSpPr>
          <p:spPr bwMode="auto">
            <a:xfrm>
              <a:off x="4288210" y="4651276"/>
              <a:ext cx="198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noProof="1" smtClean="0">
                  <a:solidFill>
                    <a:srgbClr val="000000"/>
                  </a:solidFill>
                </a:rPr>
                <a:t>Data Marts</a:t>
              </a:r>
              <a:endParaRPr lang="fr-FR" sz="1600" noProof="1">
                <a:solidFill>
                  <a:srgbClr val="000000"/>
                </a:solidFill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7523163" y="2067248"/>
              <a:ext cx="493712" cy="56673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 sz="1000"/>
            </a:p>
          </p:txBody>
        </p:sp>
        <p:sp>
          <p:nvSpPr>
            <p:cNvPr id="134" name="Rectangle 121"/>
            <p:cNvSpPr>
              <a:spLocks noChangeArrowheads="1"/>
            </p:cNvSpPr>
            <p:nvPr/>
          </p:nvSpPr>
          <p:spPr bwMode="auto">
            <a:xfrm>
              <a:off x="7523163" y="3717032"/>
              <a:ext cx="1142131" cy="57606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600" noProof="1" smtClean="0">
                  <a:solidFill>
                    <a:srgbClr val="000000"/>
                  </a:solidFill>
                </a:rPr>
                <a:t>Utilisateurs</a:t>
              </a:r>
            </a:p>
            <a:p>
              <a:r>
                <a:rPr lang="fr-FR" sz="1600" noProof="1" smtClean="0">
                  <a:solidFill>
                    <a:srgbClr val="000000"/>
                  </a:solidFill>
                </a:rPr>
                <a:t>Requêteurs</a:t>
              </a:r>
              <a:endParaRPr lang="fr-FR" sz="1600" noProof="1">
                <a:solidFill>
                  <a:srgbClr val="000000"/>
                </a:solidFill>
              </a:endParaRPr>
            </a:p>
          </p:txBody>
        </p:sp>
        <p:cxnSp>
          <p:nvCxnSpPr>
            <p:cNvPr id="143" name="Connecteur en arc 142"/>
            <p:cNvCxnSpPr>
              <a:stCxn id="58420" idx="3"/>
              <a:endCxn id="13501" idx="1"/>
            </p:cNvCxnSpPr>
            <p:nvPr/>
          </p:nvCxnSpPr>
          <p:spPr>
            <a:xfrm flipV="1">
              <a:off x="5353107" y="3044255"/>
              <a:ext cx="2384489" cy="939714"/>
            </a:xfrm>
            <a:prstGeom prst="curvedConnector3">
              <a:avLst>
                <a:gd name="adj1" fmla="val 77391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7543800" y="5301159"/>
              <a:ext cx="989013" cy="19685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 sz="800" noProof="1">
                <a:solidFill>
                  <a:srgbClr val="000000"/>
                </a:solidFill>
              </a:endParaRPr>
            </a:p>
          </p:txBody>
        </p:sp>
        <p:cxnSp>
          <p:nvCxnSpPr>
            <p:cNvPr id="147" name="Connecteur en arc 146"/>
            <p:cNvCxnSpPr>
              <a:stCxn id="190" idx="3"/>
              <a:endCxn id="13501" idx="1"/>
            </p:cNvCxnSpPr>
            <p:nvPr/>
          </p:nvCxnSpPr>
          <p:spPr>
            <a:xfrm rot="5400000" flipH="1" flipV="1">
              <a:off x="4477852" y="1321385"/>
              <a:ext cx="1536873" cy="4982614"/>
            </a:xfrm>
            <a:prstGeom prst="curvedConnector4">
              <a:avLst>
                <a:gd name="adj1" fmla="val -43915"/>
                <a:gd name="adj2" fmla="val 93291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e 199"/>
            <p:cNvGrpSpPr/>
            <p:nvPr/>
          </p:nvGrpSpPr>
          <p:grpSpPr>
            <a:xfrm>
              <a:off x="3491880" y="1268760"/>
              <a:ext cx="1259484" cy="3528392"/>
              <a:chOff x="720228" y="1268760"/>
              <a:chExt cx="1259484" cy="3528392"/>
            </a:xfrm>
          </p:grpSpPr>
          <p:sp>
            <p:nvSpPr>
              <p:cNvPr id="201" name="Rectangle 36"/>
              <p:cNvSpPr>
                <a:spLocks noChangeArrowheads="1"/>
              </p:cNvSpPr>
              <p:nvPr/>
            </p:nvSpPr>
            <p:spPr bwMode="auto">
              <a:xfrm>
                <a:off x="1023956" y="1664573"/>
                <a:ext cx="212874" cy="6234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202" name="Rectangle 71"/>
              <p:cNvSpPr>
                <a:spLocks noChangeArrowheads="1"/>
              </p:cNvSpPr>
              <p:nvPr/>
            </p:nvSpPr>
            <p:spPr bwMode="auto">
              <a:xfrm>
                <a:off x="827584" y="1268760"/>
                <a:ext cx="1008112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203" name="Rectangle 37"/>
              <p:cNvSpPr>
                <a:spLocks noChangeArrowheads="1"/>
              </p:cNvSpPr>
              <p:nvPr/>
            </p:nvSpPr>
            <p:spPr bwMode="auto">
              <a:xfrm>
                <a:off x="970775" y="1628800"/>
                <a:ext cx="288032" cy="64807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204" name="Rectangle 37"/>
              <p:cNvSpPr>
                <a:spLocks noChangeArrowheads="1"/>
              </p:cNvSpPr>
              <p:nvPr/>
            </p:nvSpPr>
            <p:spPr bwMode="auto">
              <a:xfrm>
                <a:off x="1169950" y="2708920"/>
                <a:ext cx="288032" cy="64807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205" name="Rectangle 37"/>
              <p:cNvSpPr>
                <a:spLocks noChangeArrowheads="1"/>
              </p:cNvSpPr>
              <p:nvPr/>
            </p:nvSpPr>
            <p:spPr bwMode="auto">
              <a:xfrm>
                <a:off x="1304254" y="3789040"/>
                <a:ext cx="288032" cy="64807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050"/>
              </a:p>
            </p:txBody>
          </p:sp>
          <p:sp>
            <p:nvSpPr>
              <p:cNvPr id="206" name="Text Box 60"/>
              <p:cNvSpPr txBox="1">
                <a:spLocks noChangeArrowheads="1"/>
              </p:cNvSpPr>
              <p:nvPr/>
            </p:nvSpPr>
            <p:spPr bwMode="auto">
              <a:xfrm>
                <a:off x="720228" y="2462699"/>
                <a:ext cx="1187476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5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Transformation</a:t>
                </a:r>
                <a:endParaRPr lang="fr-FR" sz="105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7" name="Text Box 60"/>
              <p:cNvSpPr txBox="1">
                <a:spLocks noChangeArrowheads="1"/>
              </p:cNvSpPr>
              <p:nvPr/>
            </p:nvSpPr>
            <p:spPr bwMode="auto">
              <a:xfrm>
                <a:off x="916828" y="3566678"/>
                <a:ext cx="1062884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5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Chargement</a:t>
                </a:r>
                <a:endParaRPr lang="fr-FR" sz="105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8" name="Text Box 60"/>
              <p:cNvSpPr txBox="1">
                <a:spLocks noChangeArrowheads="1"/>
              </p:cNvSpPr>
              <p:nvPr/>
            </p:nvSpPr>
            <p:spPr bwMode="auto">
              <a:xfrm>
                <a:off x="827584" y="1412777"/>
                <a:ext cx="648072" cy="234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5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Extraction</a:t>
                </a:r>
                <a:endParaRPr lang="fr-FR" sz="105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8" name="Cube 217"/>
            <p:cNvSpPr/>
            <p:nvPr/>
          </p:nvSpPr>
          <p:spPr>
            <a:xfrm>
              <a:off x="6012160" y="2636912"/>
              <a:ext cx="792088" cy="72008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OLAP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0" name="Connecteur en arc 219"/>
            <p:cNvCxnSpPr>
              <a:stCxn id="218" idx="5"/>
              <a:endCxn id="13501" idx="1"/>
            </p:cNvCxnSpPr>
            <p:nvPr/>
          </p:nvCxnSpPr>
          <p:spPr>
            <a:xfrm>
              <a:off x="6804248" y="2906942"/>
              <a:ext cx="933348" cy="137313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01" name="Picture 189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37596" y="2636912"/>
              <a:ext cx="858446" cy="814685"/>
            </a:xfrm>
            <a:prstGeom prst="rect">
              <a:avLst/>
            </a:prstGeom>
            <a:noFill/>
          </p:spPr>
        </p:pic>
        <p:cxnSp>
          <p:nvCxnSpPr>
            <p:cNvPr id="226" name="Connecteur en arc 225"/>
            <p:cNvCxnSpPr>
              <a:stCxn id="58427" idx="3"/>
              <a:endCxn id="13501" idx="1"/>
            </p:cNvCxnSpPr>
            <p:nvPr/>
          </p:nvCxnSpPr>
          <p:spPr>
            <a:xfrm>
              <a:off x="5353107" y="2221695"/>
              <a:ext cx="2384489" cy="822560"/>
            </a:xfrm>
            <a:prstGeom prst="curvedConnector3">
              <a:avLst>
                <a:gd name="adj1" fmla="val 78761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avec flèche 237"/>
            <p:cNvCxnSpPr>
              <a:stCxn id="58413" idx="3"/>
              <a:endCxn id="218" idx="2"/>
            </p:cNvCxnSpPr>
            <p:nvPr/>
          </p:nvCxnSpPr>
          <p:spPr>
            <a:xfrm>
              <a:off x="5353107" y="3067950"/>
              <a:ext cx="659053" cy="1901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412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58800" y="152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lvl="1"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defRPr/>
            </a:pPr>
            <a:r>
              <a:rPr lang="fr-FR" sz="24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Exemple : Identification / acquisition des meilleurs clients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39552" y="3284984"/>
            <a:ext cx="7625930" cy="2353906"/>
            <a:chOff x="379413" y="1804988"/>
            <a:chExt cx="9815512" cy="288925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27137" y="1804988"/>
              <a:ext cx="7372350" cy="2511424"/>
              <a:chOff x="773" y="1137"/>
              <a:chExt cx="4644" cy="1582"/>
            </a:xfrm>
          </p:grpSpPr>
          <p:sp>
            <p:nvSpPr>
              <p:cNvPr id="65553" name="Line 5"/>
              <p:cNvSpPr>
                <a:spLocks noChangeShapeType="1"/>
              </p:cNvSpPr>
              <p:nvPr/>
            </p:nvSpPr>
            <p:spPr bwMode="auto">
              <a:xfrm>
                <a:off x="1152" y="1345"/>
                <a:ext cx="0" cy="12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4" name="Line 6"/>
              <p:cNvSpPr>
                <a:spLocks noChangeShapeType="1"/>
              </p:cNvSpPr>
              <p:nvPr/>
            </p:nvSpPr>
            <p:spPr bwMode="auto">
              <a:xfrm>
                <a:off x="1153" y="2592"/>
                <a:ext cx="28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5" name="Rectangle 7"/>
              <p:cNvSpPr>
                <a:spLocks noChangeArrowheads="1"/>
              </p:cNvSpPr>
              <p:nvPr/>
            </p:nvSpPr>
            <p:spPr bwMode="auto">
              <a:xfrm>
                <a:off x="3412" y="1348"/>
                <a:ext cx="568" cy="712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6" name="Rectangle 8"/>
              <p:cNvSpPr>
                <a:spLocks noChangeArrowheads="1"/>
              </p:cNvSpPr>
              <p:nvPr/>
            </p:nvSpPr>
            <p:spPr bwMode="auto">
              <a:xfrm>
                <a:off x="1732" y="2068"/>
                <a:ext cx="167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7" name="Rectangle 9"/>
              <p:cNvSpPr>
                <a:spLocks noChangeArrowheads="1"/>
              </p:cNvSpPr>
              <p:nvPr/>
            </p:nvSpPr>
            <p:spPr bwMode="auto">
              <a:xfrm>
                <a:off x="1156" y="2260"/>
                <a:ext cx="568" cy="32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8" name="Line 10"/>
              <p:cNvSpPr>
                <a:spLocks noChangeShapeType="1"/>
              </p:cNvSpPr>
              <p:nvPr/>
            </p:nvSpPr>
            <p:spPr bwMode="auto">
              <a:xfrm>
                <a:off x="1153" y="2160"/>
                <a:ext cx="28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9" name="Rectangle 11"/>
              <p:cNvSpPr>
                <a:spLocks noChangeArrowheads="1"/>
              </p:cNvSpPr>
              <p:nvPr/>
            </p:nvSpPr>
            <p:spPr bwMode="auto">
              <a:xfrm>
                <a:off x="913" y="1137"/>
                <a:ext cx="479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fr-FR" sz="1400">
                    <a:solidFill>
                      <a:srgbClr val="000080"/>
                    </a:solidFill>
                  </a:rPr>
                  <a:t>Profit</a:t>
                </a:r>
              </a:p>
            </p:txBody>
          </p:sp>
          <p:sp>
            <p:nvSpPr>
              <p:cNvPr id="65560" name="Rectangle 12"/>
              <p:cNvSpPr>
                <a:spLocks noChangeArrowheads="1"/>
              </p:cNvSpPr>
              <p:nvPr/>
            </p:nvSpPr>
            <p:spPr bwMode="auto">
              <a:xfrm>
                <a:off x="4184" y="2481"/>
                <a:ext cx="1233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fr-FR" sz="1400">
                    <a:solidFill>
                      <a:srgbClr val="000080"/>
                    </a:solidFill>
                  </a:rPr>
                  <a:t>Nombre de clients</a:t>
                </a:r>
              </a:p>
            </p:txBody>
          </p:sp>
          <p:sp>
            <p:nvSpPr>
              <p:cNvPr id="65561" name="Rectangle 13"/>
              <p:cNvSpPr>
                <a:spLocks noChangeArrowheads="1"/>
              </p:cNvSpPr>
              <p:nvPr/>
            </p:nvSpPr>
            <p:spPr bwMode="auto">
              <a:xfrm>
                <a:off x="773" y="2049"/>
                <a:ext cx="373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fr-FR" sz="1400">
                    <a:solidFill>
                      <a:srgbClr val="000080"/>
                    </a:solidFill>
                  </a:rPr>
                  <a:t>P=0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797550" y="2262190"/>
              <a:ext cx="4397375" cy="642938"/>
              <a:chOff x="3652" y="1425"/>
              <a:chExt cx="2770" cy="405"/>
            </a:xfrm>
          </p:grpSpPr>
          <p:sp>
            <p:nvSpPr>
              <p:cNvPr id="65550" name="Rectangle 15"/>
              <p:cNvSpPr>
                <a:spLocks noChangeArrowheads="1"/>
              </p:cNvSpPr>
              <p:nvPr/>
            </p:nvSpPr>
            <p:spPr bwMode="auto">
              <a:xfrm>
                <a:off x="4080" y="1425"/>
                <a:ext cx="2342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80"/>
                    </a:solidFill>
                  </a:rPr>
                  <a:t>20% des clients génèrent la plus grande partie du profit</a:t>
                </a:r>
              </a:p>
            </p:txBody>
          </p:sp>
          <p:sp>
            <p:nvSpPr>
              <p:cNvPr id="65551" name="Line 16"/>
              <p:cNvSpPr>
                <a:spLocks noChangeShapeType="1"/>
              </p:cNvSpPr>
              <p:nvPr/>
            </p:nvSpPr>
            <p:spPr bwMode="auto">
              <a:xfrm flipH="1">
                <a:off x="3745" y="1536"/>
                <a:ext cx="38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52" name="Oval 17"/>
              <p:cNvSpPr>
                <a:spLocks noChangeArrowheads="1"/>
              </p:cNvSpPr>
              <p:nvPr/>
            </p:nvSpPr>
            <p:spPr bwMode="auto">
              <a:xfrm>
                <a:off x="3652" y="1492"/>
                <a:ext cx="88" cy="8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503740" y="3359149"/>
              <a:ext cx="4221163" cy="1327150"/>
              <a:chOff x="2837" y="2116"/>
              <a:chExt cx="2659" cy="836"/>
            </a:xfrm>
          </p:grpSpPr>
          <p:sp>
            <p:nvSpPr>
              <p:cNvPr id="65547" name="Rectangle 19"/>
              <p:cNvSpPr>
                <a:spLocks noChangeArrowheads="1"/>
              </p:cNvSpPr>
              <p:nvPr/>
            </p:nvSpPr>
            <p:spPr bwMode="auto">
              <a:xfrm>
                <a:off x="2887" y="2714"/>
                <a:ext cx="2609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80"/>
                    </a:solidFill>
                  </a:rPr>
                  <a:t>60% des clients ne génèrent pas de profit</a:t>
                </a:r>
              </a:p>
            </p:txBody>
          </p:sp>
          <p:sp>
            <p:nvSpPr>
              <p:cNvPr id="65548" name="Line 20"/>
              <p:cNvSpPr>
                <a:spLocks noChangeShapeType="1"/>
              </p:cNvSpPr>
              <p:nvPr/>
            </p:nvSpPr>
            <p:spPr bwMode="auto">
              <a:xfrm flipH="1" flipV="1">
                <a:off x="2881" y="2167"/>
                <a:ext cx="455" cy="5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49" name="Oval 21"/>
              <p:cNvSpPr>
                <a:spLocks noChangeArrowheads="1"/>
              </p:cNvSpPr>
              <p:nvPr/>
            </p:nvSpPr>
            <p:spPr bwMode="auto">
              <a:xfrm>
                <a:off x="2837" y="2116"/>
                <a:ext cx="100" cy="8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79413" y="3816351"/>
              <a:ext cx="3735388" cy="877888"/>
              <a:chOff x="239" y="2404"/>
              <a:chExt cx="2353" cy="553"/>
            </a:xfrm>
          </p:grpSpPr>
          <p:sp>
            <p:nvSpPr>
              <p:cNvPr id="65544" name="Rectangle 23"/>
              <p:cNvSpPr>
                <a:spLocks noChangeArrowheads="1"/>
              </p:cNvSpPr>
              <p:nvPr/>
            </p:nvSpPr>
            <p:spPr bwMode="auto">
              <a:xfrm>
                <a:off x="239" y="2719"/>
                <a:ext cx="2353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80"/>
                    </a:solidFill>
                  </a:rPr>
                  <a:t>20% des clients génèrent des pertes</a:t>
                </a:r>
              </a:p>
            </p:txBody>
          </p:sp>
          <p:sp>
            <p:nvSpPr>
              <p:cNvPr id="65545" name="Line 24"/>
              <p:cNvSpPr>
                <a:spLocks noChangeShapeType="1"/>
              </p:cNvSpPr>
              <p:nvPr/>
            </p:nvSpPr>
            <p:spPr bwMode="auto">
              <a:xfrm flipV="1">
                <a:off x="959" y="2449"/>
                <a:ext cx="432" cy="2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5546" name="Oval 25"/>
              <p:cNvSpPr>
                <a:spLocks noChangeArrowheads="1"/>
              </p:cNvSpPr>
              <p:nvPr/>
            </p:nvSpPr>
            <p:spPr bwMode="auto">
              <a:xfrm>
                <a:off x="1349" y="2404"/>
                <a:ext cx="100" cy="8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</p:grpSp>
      </p:grpSp>
      <p:grpSp>
        <p:nvGrpSpPr>
          <p:cNvPr id="7" name="Groupe 76"/>
          <p:cNvGrpSpPr/>
          <p:nvPr/>
        </p:nvGrpSpPr>
        <p:grpSpPr>
          <a:xfrm>
            <a:off x="1691680" y="1144191"/>
            <a:ext cx="3345542" cy="1694151"/>
            <a:chOff x="1691680" y="1144191"/>
            <a:chExt cx="3345542" cy="1694151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079111" y="1436931"/>
              <a:ext cx="1958111" cy="984102"/>
              <a:chOff x="1644" y="1684"/>
              <a:chExt cx="1870" cy="948"/>
            </a:xfrm>
          </p:grpSpPr>
          <p:sp>
            <p:nvSpPr>
              <p:cNvPr id="74" name="Rectangle 5"/>
              <p:cNvSpPr>
                <a:spLocks noChangeArrowheads="1"/>
              </p:cNvSpPr>
              <p:nvPr/>
            </p:nvSpPr>
            <p:spPr bwMode="auto">
              <a:xfrm>
                <a:off x="2264" y="1904"/>
                <a:ext cx="1250" cy="564"/>
              </a:xfrm>
              <a:prstGeom prst="rect">
                <a:avLst/>
              </a:prstGeom>
              <a:solidFill>
                <a:srgbClr val="C6D8EC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600" b="1" dirty="0">
                    <a:solidFill>
                      <a:srgbClr val="000080"/>
                    </a:solidFill>
                  </a:rPr>
                  <a:t>Profitabilité Client</a:t>
                </a:r>
              </a:p>
            </p:txBody>
          </p:sp>
          <p:sp>
            <p:nvSpPr>
              <p:cNvPr id="75" name="AutoShape 6"/>
              <p:cNvSpPr>
                <a:spLocks noChangeArrowheads="1"/>
              </p:cNvSpPr>
              <p:nvPr/>
            </p:nvSpPr>
            <p:spPr bwMode="auto">
              <a:xfrm rot="1740000">
                <a:off x="1644" y="1684"/>
                <a:ext cx="582" cy="222"/>
              </a:xfrm>
              <a:prstGeom prst="rightArrow">
                <a:avLst>
                  <a:gd name="adj1" fmla="val 50000"/>
                  <a:gd name="adj2" fmla="val 13111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76" name="AutoShape 7"/>
              <p:cNvSpPr>
                <a:spLocks noChangeArrowheads="1"/>
              </p:cNvSpPr>
              <p:nvPr/>
            </p:nvSpPr>
            <p:spPr bwMode="auto">
              <a:xfrm rot="9060000" flipH="1">
                <a:off x="1644" y="2410"/>
                <a:ext cx="582" cy="222"/>
              </a:xfrm>
              <a:prstGeom prst="rightArrow">
                <a:avLst>
                  <a:gd name="adj1" fmla="val 50000"/>
                  <a:gd name="adj2" fmla="val 13111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691680" y="1144191"/>
              <a:ext cx="1326698" cy="1694151"/>
              <a:chOff x="319" y="1402"/>
              <a:chExt cx="1267" cy="1632"/>
            </a:xfrm>
          </p:grpSpPr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>
                <a:off x="341" y="2470"/>
                <a:ext cx="1245" cy="564"/>
              </a:xfrm>
              <a:prstGeom prst="rect">
                <a:avLst/>
              </a:prstGeom>
              <a:solidFill>
                <a:srgbClr val="C6D8EC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600" b="1">
                    <a:solidFill>
                      <a:srgbClr val="000080"/>
                    </a:solidFill>
                  </a:rPr>
                  <a:t>Coûts / activité</a:t>
                </a:r>
              </a:p>
            </p:txBody>
          </p:sp>
          <p:sp>
            <p:nvSpPr>
              <p:cNvPr id="73" name="Rectangle 10"/>
              <p:cNvSpPr>
                <a:spLocks noChangeArrowheads="1"/>
              </p:cNvSpPr>
              <p:nvPr/>
            </p:nvSpPr>
            <p:spPr bwMode="auto">
              <a:xfrm>
                <a:off x="319" y="1402"/>
                <a:ext cx="1260" cy="564"/>
              </a:xfrm>
              <a:prstGeom prst="rect">
                <a:avLst/>
              </a:prstGeom>
              <a:solidFill>
                <a:srgbClr val="C6D8EC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600" b="1" dirty="0">
                    <a:solidFill>
                      <a:srgbClr val="000080"/>
                    </a:solidFill>
                  </a:rPr>
                  <a:t>Historique des ventes</a:t>
                </a:r>
              </a:p>
            </p:txBody>
          </p:sp>
        </p:grp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969533" y="620688"/>
            <a:ext cx="2523294" cy="2260943"/>
            <a:chOff x="3648" y="864"/>
            <a:chExt cx="3562" cy="3005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3648" y="864"/>
              <a:ext cx="3562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i="1" dirty="0">
                  <a:solidFill>
                    <a:srgbClr val="000080"/>
                  </a:solidFill>
                </a:rPr>
                <a:t>Problème : constatation a posteriori seulement </a:t>
              </a:r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4272" y="1584"/>
              <a:ext cx="839" cy="2285"/>
              <a:chOff x="4258" y="1548"/>
              <a:chExt cx="839" cy="2285"/>
            </a:xfrm>
          </p:grpSpPr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4297" y="3650"/>
                <a:ext cx="769" cy="183"/>
                <a:chOff x="4297" y="3650"/>
                <a:chExt cx="769" cy="183"/>
              </a:xfrm>
            </p:grpSpPr>
            <p:sp>
              <p:nvSpPr>
                <p:cNvPr id="70" name="Freeform 15"/>
                <p:cNvSpPr>
                  <a:spLocks/>
                </p:cNvSpPr>
                <p:nvPr/>
              </p:nvSpPr>
              <p:spPr bwMode="auto">
                <a:xfrm>
                  <a:off x="4297" y="3663"/>
                  <a:ext cx="394" cy="170"/>
                </a:xfrm>
                <a:custGeom>
                  <a:avLst/>
                  <a:gdLst>
                    <a:gd name="T0" fmla="*/ 201 w 394"/>
                    <a:gd name="T1" fmla="*/ 0 h 170"/>
                    <a:gd name="T2" fmla="*/ 167 w 394"/>
                    <a:gd name="T3" fmla="*/ 37 h 170"/>
                    <a:gd name="T4" fmla="*/ 136 w 394"/>
                    <a:gd name="T5" fmla="*/ 53 h 170"/>
                    <a:gd name="T6" fmla="*/ 112 w 394"/>
                    <a:gd name="T7" fmla="*/ 58 h 170"/>
                    <a:gd name="T8" fmla="*/ 80 w 394"/>
                    <a:gd name="T9" fmla="*/ 58 h 170"/>
                    <a:gd name="T10" fmla="*/ 54 w 394"/>
                    <a:gd name="T11" fmla="*/ 63 h 170"/>
                    <a:gd name="T12" fmla="*/ 20 w 394"/>
                    <a:gd name="T13" fmla="*/ 85 h 170"/>
                    <a:gd name="T14" fmla="*/ 0 w 394"/>
                    <a:gd name="T15" fmla="*/ 106 h 170"/>
                    <a:gd name="T16" fmla="*/ 7 w 394"/>
                    <a:gd name="T17" fmla="*/ 125 h 170"/>
                    <a:gd name="T18" fmla="*/ 27 w 394"/>
                    <a:gd name="T19" fmla="*/ 138 h 170"/>
                    <a:gd name="T20" fmla="*/ 60 w 394"/>
                    <a:gd name="T21" fmla="*/ 146 h 170"/>
                    <a:gd name="T22" fmla="*/ 104 w 394"/>
                    <a:gd name="T23" fmla="*/ 149 h 170"/>
                    <a:gd name="T24" fmla="*/ 159 w 394"/>
                    <a:gd name="T25" fmla="*/ 140 h 170"/>
                    <a:gd name="T26" fmla="*/ 193 w 394"/>
                    <a:gd name="T27" fmla="*/ 130 h 170"/>
                    <a:gd name="T28" fmla="*/ 233 w 394"/>
                    <a:gd name="T29" fmla="*/ 130 h 170"/>
                    <a:gd name="T30" fmla="*/ 283 w 394"/>
                    <a:gd name="T31" fmla="*/ 140 h 170"/>
                    <a:gd name="T32" fmla="*/ 285 w 394"/>
                    <a:gd name="T33" fmla="*/ 159 h 170"/>
                    <a:gd name="T34" fmla="*/ 319 w 394"/>
                    <a:gd name="T35" fmla="*/ 169 h 170"/>
                    <a:gd name="T36" fmla="*/ 358 w 394"/>
                    <a:gd name="T37" fmla="*/ 169 h 170"/>
                    <a:gd name="T38" fmla="*/ 388 w 394"/>
                    <a:gd name="T39" fmla="*/ 162 h 170"/>
                    <a:gd name="T40" fmla="*/ 393 w 394"/>
                    <a:gd name="T41" fmla="*/ 71 h 170"/>
                    <a:gd name="T42" fmla="*/ 382 w 394"/>
                    <a:gd name="T43" fmla="*/ 37 h 170"/>
                    <a:gd name="T44" fmla="*/ 343 w 394"/>
                    <a:gd name="T45" fmla="*/ 45 h 170"/>
                    <a:gd name="T46" fmla="*/ 306 w 394"/>
                    <a:gd name="T47" fmla="*/ 48 h 170"/>
                    <a:gd name="T48" fmla="*/ 267 w 394"/>
                    <a:gd name="T49" fmla="*/ 45 h 170"/>
                    <a:gd name="T50" fmla="*/ 238 w 394"/>
                    <a:gd name="T51" fmla="*/ 24 h 170"/>
                    <a:gd name="T52" fmla="*/ 201 w 394"/>
                    <a:gd name="T53" fmla="*/ 0 h 17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4"/>
                    <a:gd name="T82" fmla="*/ 0 h 170"/>
                    <a:gd name="T83" fmla="*/ 394 w 394"/>
                    <a:gd name="T84" fmla="*/ 170 h 17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4" h="170">
                      <a:moveTo>
                        <a:pt x="201" y="0"/>
                      </a:moveTo>
                      <a:lnTo>
                        <a:pt x="167" y="37"/>
                      </a:lnTo>
                      <a:lnTo>
                        <a:pt x="136" y="53"/>
                      </a:lnTo>
                      <a:lnTo>
                        <a:pt x="112" y="58"/>
                      </a:lnTo>
                      <a:lnTo>
                        <a:pt x="80" y="58"/>
                      </a:lnTo>
                      <a:lnTo>
                        <a:pt x="54" y="63"/>
                      </a:lnTo>
                      <a:lnTo>
                        <a:pt x="20" y="85"/>
                      </a:lnTo>
                      <a:lnTo>
                        <a:pt x="0" y="106"/>
                      </a:lnTo>
                      <a:lnTo>
                        <a:pt x="7" y="125"/>
                      </a:lnTo>
                      <a:lnTo>
                        <a:pt x="27" y="138"/>
                      </a:lnTo>
                      <a:lnTo>
                        <a:pt x="60" y="146"/>
                      </a:lnTo>
                      <a:lnTo>
                        <a:pt x="104" y="149"/>
                      </a:lnTo>
                      <a:lnTo>
                        <a:pt x="159" y="140"/>
                      </a:lnTo>
                      <a:lnTo>
                        <a:pt x="193" y="130"/>
                      </a:lnTo>
                      <a:lnTo>
                        <a:pt x="233" y="130"/>
                      </a:lnTo>
                      <a:lnTo>
                        <a:pt x="283" y="140"/>
                      </a:lnTo>
                      <a:lnTo>
                        <a:pt x="285" y="159"/>
                      </a:lnTo>
                      <a:lnTo>
                        <a:pt x="319" y="169"/>
                      </a:lnTo>
                      <a:lnTo>
                        <a:pt x="358" y="169"/>
                      </a:lnTo>
                      <a:lnTo>
                        <a:pt x="388" y="162"/>
                      </a:lnTo>
                      <a:lnTo>
                        <a:pt x="393" y="71"/>
                      </a:lnTo>
                      <a:lnTo>
                        <a:pt x="382" y="37"/>
                      </a:lnTo>
                      <a:lnTo>
                        <a:pt x="343" y="45"/>
                      </a:lnTo>
                      <a:lnTo>
                        <a:pt x="306" y="48"/>
                      </a:lnTo>
                      <a:lnTo>
                        <a:pt x="267" y="45"/>
                      </a:lnTo>
                      <a:lnTo>
                        <a:pt x="238" y="24"/>
                      </a:lnTo>
                      <a:lnTo>
                        <a:pt x="201" y="0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71" name="Freeform 16"/>
                <p:cNvSpPr>
                  <a:spLocks/>
                </p:cNvSpPr>
                <p:nvPr/>
              </p:nvSpPr>
              <p:spPr bwMode="auto">
                <a:xfrm>
                  <a:off x="4671" y="3650"/>
                  <a:ext cx="395" cy="181"/>
                </a:xfrm>
                <a:custGeom>
                  <a:avLst/>
                  <a:gdLst>
                    <a:gd name="T0" fmla="*/ 184 w 395"/>
                    <a:gd name="T1" fmla="*/ 0 h 181"/>
                    <a:gd name="T2" fmla="*/ 234 w 395"/>
                    <a:gd name="T3" fmla="*/ 45 h 181"/>
                    <a:gd name="T4" fmla="*/ 257 w 395"/>
                    <a:gd name="T5" fmla="*/ 58 h 181"/>
                    <a:gd name="T6" fmla="*/ 284 w 395"/>
                    <a:gd name="T7" fmla="*/ 64 h 181"/>
                    <a:gd name="T8" fmla="*/ 312 w 395"/>
                    <a:gd name="T9" fmla="*/ 69 h 181"/>
                    <a:gd name="T10" fmla="*/ 339 w 395"/>
                    <a:gd name="T11" fmla="*/ 74 h 181"/>
                    <a:gd name="T12" fmla="*/ 362 w 395"/>
                    <a:gd name="T13" fmla="*/ 84 h 181"/>
                    <a:gd name="T14" fmla="*/ 383 w 395"/>
                    <a:gd name="T15" fmla="*/ 93 h 181"/>
                    <a:gd name="T16" fmla="*/ 394 w 395"/>
                    <a:gd name="T17" fmla="*/ 116 h 181"/>
                    <a:gd name="T18" fmla="*/ 385 w 395"/>
                    <a:gd name="T19" fmla="*/ 135 h 181"/>
                    <a:gd name="T20" fmla="*/ 365 w 395"/>
                    <a:gd name="T21" fmla="*/ 148 h 181"/>
                    <a:gd name="T22" fmla="*/ 334 w 395"/>
                    <a:gd name="T23" fmla="*/ 156 h 181"/>
                    <a:gd name="T24" fmla="*/ 289 w 395"/>
                    <a:gd name="T25" fmla="*/ 159 h 181"/>
                    <a:gd name="T26" fmla="*/ 234 w 395"/>
                    <a:gd name="T27" fmla="*/ 151 h 181"/>
                    <a:gd name="T28" fmla="*/ 200 w 395"/>
                    <a:gd name="T29" fmla="*/ 140 h 181"/>
                    <a:gd name="T30" fmla="*/ 160 w 395"/>
                    <a:gd name="T31" fmla="*/ 140 h 181"/>
                    <a:gd name="T32" fmla="*/ 110 w 395"/>
                    <a:gd name="T33" fmla="*/ 151 h 181"/>
                    <a:gd name="T34" fmla="*/ 108 w 395"/>
                    <a:gd name="T35" fmla="*/ 170 h 181"/>
                    <a:gd name="T36" fmla="*/ 74 w 395"/>
                    <a:gd name="T37" fmla="*/ 180 h 181"/>
                    <a:gd name="T38" fmla="*/ 34 w 395"/>
                    <a:gd name="T39" fmla="*/ 180 h 181"/>
                    <a:gd name="T40" fmla="*/ 5 w 395"/>
                    <a:gd name="T41" fmla="*/ 172 h 181"/>
                    <a:gd name="T42" fmla="*/ 0 w 395"/>
                    <a:gd name="T43" fmla="*/ 82 h 181"/>
                    <a:gd name="T44" fmla="*/ 10 w 395"/>
                    <a:gd name="T45" fmla="*/ 48 h 181"/>
                    <a:gd name="T46" fmla="*/ 50 w 395"/>
                    <a:gd name="T47" fmla="*/ 56 h 181"/>
                    <a:gd name="T48" fmla="*/ 87 w 395"/>
                    <a:gd name="T49" fmla="*/ 58 h 181"/>
                    <a:gd name="T50" fmla="*/ 125 w 395"/>
                    <a:gd name="T51" fmla="*/ 56 h 181"/>
                    <a:gd name="T52" fmla="*/ 155 w 395"/>
                    <a:gd name="T53" fmla="*/ 34 h 181"/>
                    <a:gd name="T54" fmla="*/ 184 w 395"/>
                    <a:gd name="T55" fmla="*/ 0 h 18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95"/>
                    <a:gd name="T85" fmla="*/ 0 h 181"/>
                    <a:gd name="T86" fmla="*/ 395 w 395"/>
                    <a:gd name="T87" fmla="*/ 181 h 18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95" h="181">
                      <a:moveTo>
                        <a:pt x="184" y="0"/>
                      </a:moveTo>
                      <a:lnTo>
                        <a:pt x="234" y="45"/>
                      </a:lnTo>
                      <a:lnTo>
                        <a:pt x="257" y="58"/>
                      </a:lnTo>
                      <a:lnTo>
                        <a:pt x="284" y="64"/>
                      </a:lnTo>
                      <a:lnTo>
                        <a:pt x="312" y="69"/>
                      </a:lnTo>
                      <a:lnTo>
                        <a:pt x="339" y="74"/>
                      </a:lnTo>
                      <a:lnTo>
                        <a:pt x="362" y="84"/>
                      </a:lnTo>
                      <a:lnTo>
                        <a:pt x="383" y="93"/>
                      </a:lnTo>
                      <a:lnTo>
                        <a:pt x="394" y="116"/>
                      </a:lnTo>
                      <a:lnTo>
                        <a:pt x="385" y="135"/>
                      </a:lnTo>
                      <a:lnTo>
                        <a:pt x="365" y="148"/>
                      </a:lnTo>
                      <a:lnTo>
                        <a:pt x="334" y="156"/>
                      </a:lnTo>
                      <a:lnTo>
                        <a:pt x="289" y="159"/>
                      </a:lnTo>
                      <a:lnTo>
                        <a:pt x="234" y="151"/>
                      </a:lnTo>
                      <a:lnTo>
                        <a:pt x="200" y="140"/>
                      </a:lnTo>
                      <a:lnTo>
                        <a:pt x="160" y="140"/>
                      </a:lnTo>
                      <a:lnTo>
                        <a:pt x="110" y="151"/>
                      </a:lnTo>
                      <a:lnTo>
                        <a:pt x="108" y="170"/>
                      </a:lnTo>
                      <a:lnTo>
                        <a:pt x="74" y="180"/>
                      </a:lnTo>
                      <a:lnTo>
                        <a:pt x="34" y="180"/>
                      </a:lnTo>
                      <a:lnTo>
                        <a:pt x="5" y="172"/>
                      </a:lnTo>
                      <a:lnTo>
                        <a:pt x="0" y="82"/>
                      </a:lnTo>
                      <a:lnTo>
                        <a:pt x="10" y="48"/>
                      </a:lnTo>
                      <a:lnTo>
                        <a:pt x="50" y="56"/>
                      </a:lnTo>
                      <a:lnTo>
                        <a:pt x="87" y="58"/>
                      </a:lnTo>
                      <a:lnTo>
                        <a:pt x="125" y="56"/>
                      </a:lnTo>
                      <a:lnTo>
                        <a:pt x="155" y="34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</p:grp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4463" y="2613"/>
                <a:ext cx="437" cy="1173"/>
              </a:xfrm>
              <a:custGeom>
                <a:avLst/>
                <a:gdLst>
                  <a:gd name="T0" fmla="*/ 53 w 437"/>
                  <a:gd name="T1" fmla="*/ 48 h 1173"/>
                  <a:gd name="T2" fmla="*/ 26 w 437"/>
                  <a:gd name="T3" fmla="*/ 77 h 1173"/>
                  <a:gd name="T4" fmla="*/ 20 w 437"/>
                  <a:gd name="T5" fmla="*/ 93 h 1173"/>
                  <a:gd name="T6" fmla="*/ 5 w 437"/>
                  <a:gd name="T7" fmla="*/ 130 h 1173"/>
                  <a:gd name="T8" fmla="*/ 0 w 437"/>
                  <a:gd name="T9" fmla="*/ 172 h 1173"/>
                  <a:gd name="T10" fmla="*/ 5 w 437"/>
                  <a:gd name="T11" fmla="*/ 217 h 1173"/>
                  <a:gd name="T12" fmla="*/ 29 w 437"/>
                  <a:gd name="T13" fmla="*/ 244 h 1173"/>
                  <a:gd name="T14" fmla="*/ 11 w 437"/>
                  <a:gd name="T15" fmla="*/ 260 h 1173"/>
                  <a:gd name="T16" fmla="*/ 11 w 437"/>
                  <a:gd name="T17" fmla="*/ 275 h 1173"/>
                  <a:gd name="T18" fmla="*/ 42 w 437"/>
                  <a:gd name="T19" fmla="*/ 286 h 1173"/>
                  <a:gd name="T20" fmla="*/ 42 w 437"/>
                  <a:gd name="T21" fmla="*/ 301 h 1173"/>
                  <a:gd name="T22" fmla="*/ 71 w 437"/>
                  <a:gd name="T23" fmla="*/ 317 h 1173"/>
                  <a:gd name="T24" fmla="*/ 71 w 437"/>
                  <a:gd name="T25" fmla="*/ 334 h 1173"/>
                  <a:gd name="T26" fmla="*/ 65 w 437"/>
                  <a:gd name="T27" fmla="*/ 381 h 1173"/>
                  <a:gd name="T28" fmla="*/ 77 w 437"/>
                  <a:gd name="T29" fmla="*/ 466 h 1173"/>
                  <a:gd name="T30" fmla="*/ 95 w 437"/>
                  <a:gd name="T31" fmla="*/ 578 h 1173"/>
                  <a:gd name="T32" fmla="*/ 65 w 437"/>
                  <a:gd name="T33" fmla="*/ 673 h 1173"/>
                  <a:gd name="T34" fmla="*/ 84 w 437"/>
                  <a:gd name="T35" fmla="*/ 737 h 1173"/>
                  <a:gd name="T36" fmla="*/ 84 w 437"/>
                  <a:gd name="T37" fmla="*/ 938 h 1173"/>
                  <a:gd name="T38" fmla="*/ 47 w 437"/>
                  <a:gd name="T39" fmla="*/ 1012 h 1173"/>
                  <a:gd name="T40" fmla="*/ 11 w 437"/>
                  <a:gd name="T41" fmla="*/ 1064 h 1173"/>
                  <a:gd name="T42" fmla="*/ 17 w 437"/>
                  <a:gd name="T43" fmla="*/ 1079 h 1173"/>
                  <a:gd name="T44" fmla="*/ 29 w 437"/>
                  <a:gd name="T45" fmla="*/ 1092 h 1173"/>
                  <a:gd name="T46" fmla="*/ 54 w 437"/>
                  <a:gd name="T47" fmla="*/ 1118 h 1173"/>
                  <a:gd name="T48" fmla="*/ 81 w 437"/>
                  <a:gd name="T49" fmla="*/ 1136 h 1173"/>
                  <a:gd name="T50" fmla="*/ 104 w 437"/>
                  <a:gd name="T51" fmla="*/ 1147 h 1173"/>
                  <a:gd name="T52" fmla="*/ 123 w 437"/>
                  <a:gd name="T53" fmla="*/ 1155 h 1173"/>
                  <a:gd name="T54" fmla="*/ 147 w 437"/>
                  <a:gd name="T55" fmla="*/ 1163 h 1173"/>
                  <a:gd name="T56" fmla="*/ 184 w 437"/>
                  <a:gd name="T57" fmla="*/ 1170 h 1173"/>
                  <a:gd name="T58" fmla="*/ 210 w 437"/>
                  <a:gd name="T59" fmla="*/ 1133 h 1173"/>
                  <a:gd name="T60" fmla="*/ 228 w 437"/>
                  <a:gd name="T61" fmla="*/ 1152 h 1173"/>
                  <a:gd name="T62" fmla="*/ 245 w 437"/>
                  <a:gd name="T63" fmla="*/ 1163 h 1173"/>
                  <a:gd name="T64" fmla="*/ 270 w 437"/>
                  <a:gd name="T65" fmla="*/ 1172 h 1173"/>
                  <a:gd name="T66" fmla="*/ 302 w 437"/>
                  <a:gd name="T67" fmla="*/ 1172 h 1173"/>
                  <a:gd name="T68" fmla="*/ 330 w 437"/>
                  <a:gd name="T69" fmla="*/ 1165 h 1173"/>
                  <a:gd name="T70" fmla="*/ 361 w 437"/>
                  <a:gd name="T71" fmla="*/ 1147 h 1173"/>
                  <a:gd name="T72" fmla="*/ 386 w 437"/>
                  <a:gd name="T73" fmla="*/ 1130 h 1173"/>
                  <a:gd name="T74" fmla="*/ 423 w 437"/>
                  <a:gd name="T75" fmla="*/ 1087 h 1173"/>
                  <a:gd name="T76" fmla="*/ 436 w 437"/>
                  <a:gd name="T77" fmla="*/ 1062 h 1173"/>
                  <a:gd name="T78" fmla="*/ 381 w 437"/>
                  <a:gd name="T79" fmla="*/ 996 h 1173"/>
                  <a:gd name="T80" fmla="*/ 348 w 437"/>
                  <a:gd name="T81" fmla="*/ 932 h 1173"/>
                  <a:gd name="T82" fmla="*/ 330 w 437"/>
                  <a:gd name="T83" fmla="*/ 843 h 1173"/>
                  <a:gd name="T84" fmla="*/ 312 w 437"/>
                  <a:gd name="T85" fmla="*/ 810 h 1173"/>
                  <a:gd name="T86" fmla="*/ 306 w 437"/>
                  <a:gd name="T87" fmla="*/ 763 h 1173"/>
                  <a:gd name="T88" fmla="*/ 306 w 437"/>
                  <a:gd name="T89" fmla="*/ 704 h 1173"/>
                  <a:gd name="T90" fmla="*/ 330 w 437"/>
                  <a:gd name="T91" fmla="*/ 641 h 1173"/>
                  <a:gd name="T92" fmla="*/ 318 w 437"/>
                  <a:gd name="T93" fmla="*/ 604 h 1173"/>
                  <a:gd name="T94" fmla="*/ 294 w 437"/>
                  <a:gd name="T95" fmla="*/ 525 h 1173"/>
                  <a:gd name="T96" fmla="*/ 330 w 437"/>
                  <a:gd name="T97" fmla="*/ 450 h 1173"/>
                  <a:gd name="T98" fmla="*/ 330 w 437"/>
                  <a:gd name="T99" fmla="*/ 371 h 1173"/>
                  <a:gd name="T100" fmla="*/ 342 w 437"/>
                  <a:gd name="T101" fmla="*/ 334 h 1173"/>
                  <a:gd name="T102" fmla="*/ 342 w 437"/>
                  <a:gd name="T103" fmla="*/ 301 h 1173"/>
                  <a:gd name="T104" fmla="*/ 378 w 437"/>
                  <a:gd name="T105" fmla="*/ 265 h 1173"/>
                  <a:gd name="T106" fmla="*/ 397 w 437"/>
                  <a:gd name="T107" fmla="*/ 217 h 1173"/>
                  <a:gd name="T108" fmla="*/ 397 w 437"/>
                  <a:gd name="T109" fmla="*/ 165 h 1173"/>
                  <a:gd name="T110" fmla="*/ 390 w 437"/>
                  <a:gd name="T111" fmla="*/ 133 h 1173"/>
                  <a:gd name="T112" fmla="*/ 390 w 437"/>
                  <a:gd name="T113" fmla="*/ 85 h 1173"/>
                  <a:gd name="T114" fmla="*/ 378 w 437"/>
                  <a:gd name="T115" fmla="*/ 37 h 1173"/>
                  <a:gd name="T116" fmla="*/ 354 w 437"/>
                  <a:gd name="T117" fmla="*/ 0 h 1173"/>
                  <a:gd name="T118" fmla="*/ 246 w 437"/>
                  <a:gd name="T119" fmla="*/ 10 h 1173"/>
                  <a:gd name="T120" fmla="*/ 179 w 437"/>
                  <a:gd name="T121" fmla="*/ 15 h 1173"/>
                  <a:gd name="T122" fmla="*/ 77 w 437"/>
                  <a:gd name="T123" fmla="*/ 10 h 1173"/>
                  <a:gd name="T124" fmla="*/ 53 w 437"/>
                  <a:gd name="T125" fmla="*/ 48 h 11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7"/>
                  <a:gd name="T190" fmla="*/ 0 h 1173"/>
                  <a:gd name="T191" fmla="*/ 437 w 437"/>
                  <a:gd name="T192" fmla="*/ 1173 h 11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7" h="1173">
                    <a:moveTo>
                      <a:pt x="53" y="48"/>
                    </a:moveTo>
                    <a:lnTo>
                      <a:pt x="26" y="77"/>
                    </a:lnTo>
                    <a:lnTo>
                      <a:pt x="20" y="93"/>
                    </a:lnTo>
                    <a:lnTo>
                      <a:pt x="5" y="130"/>
                    </a:lnTo>
                    <a:lnTo>
                      <a:pt x="0" y="172"/>
                    </a:lnTo>
                    <a:lnTo>
                      <a:pt x="5" y="217"/>
                    </a:lnTo>
                    <a:lnTo>
                      <a:pt x="29" y="244"/>
                    </a:lnTo>
                    <a:lnTo>
                      <a:pt x="11" y="260"/>
                    </a:lnTo>
                    <a:lnTo>
                      <a:pt x="11" y="275"/>
                    </a:lnTo>
                    <a:lnTo>
                      <a:pt x="42" y="286"/>
                    </a:lnTo>
                    <a:lnTo>
                      <a:pt x="42" y="301"/>
                    </a:lnTo>
                    <a:lnTo>
                      <a:pt x="71" y="317"/>
                    </a:lnTo>
                    <a:lnTo>
                      <a:pt x="71" y="334"/>
                    </a:lnTo>
                    <a:lnTo>
                      <a:pt x="65" y="381"/>
                    </a:lnTo>
                    <a:lnTo>
                      <a:pt x="77" y="466"/>
                    </a:lnTo>
                    <a:lnTo>
                      <a:pt x="95" y="578"/>
                    </a:lnTo>
                    <a:lnTo>
                      <a:pt x="65" y="673"/>
                    </a:lnTo>
                    <a:lnTo>
                      <a:pt x="84" y="737"/>
                    </a:lnTo>
                    <a:lnTo>
                      <a:pt x="84" y="938"/>
                    </a:lnTo>
                    <a:lnTo>
                      <a:pt x="47" y="1012"/>
                    </a:lnTo>
                    <a:lnTo>
                      <a:pt x="11" y="1064"/>
                    </a:lnTo>
                    <a:lnTo>
                      <a:pt x="17" y="1079"/>
                    </a:lnTo>
                    <a:lnTo>
                      <a:pt x="29" y="1092"/>
                    </a:lnTo>
                    <a:lnTo>
                      <a:pt x="54" y="1118"/>
                    </a:lnTo>
                    <a:lnTo>
                      <a:pt x="81" y="1136"/>
                    </a:lnTo>
                    <a:lnTo>
                      <a:pt x="104" y="1147"/>
                    </a:lnTo>
                    <a:lnTo>
                      <a:pt x="123" y="1155"/>
                    </a:lnTo>
                    <a:lnTo>
                      <a:pt x="147" y="1163"/>
                    </a:lnTo>
                    <a:lnTo>
                      <a:pt x="184" y="1170"/>
                    </a:lnTo>
                    <a:lnTo>
                      <a:pt x="210" y="1133"/>
                    </a:lnTo>
                    <a:lnTo>
                      <a:pt x="228" y="1152"/>
                    </a:lnTo>
                    <a:lnTo>
                      <a:pt x="245" y="1163"/>
                    </a:lnTo>
                    <a:lnTo>
                      <a:pt x="270" y="1172"/>
                    </a:lnTo>
                    <a:lnTo>
                      <a:pt x="302" y="1172"/>
                    </a:lnTo>
                    <a:lnTo>
                      <a:pt x="330" y="1165"/>
                    </a:lnTo>
                    <a:lnTo>
                      <a:pt x="361" y="1147"/>
                    </a:lnTo>
                    <a:lnTo>
                      <a:pt x="386" y="1130"/>
                    </a:lnTo>
                    <a:lnTo>
                      <a:pt x="423" y="1087"/>
                    </a:lnTo>
                    <a:lnTo>
                      <a:pt x="436" y="1062"/>
                    </a:lnTo>
                    <a:lnTo>
                      <a:pt x="381" y="996"/>
                    </a:lnTo>
                    <a:lnTo>
                      <a:pt x="348" y="932"/>
                    </a:lnTo>
                    <a:lnTo>
                      <a:pt x="330" y="843"/>
                    </a:lnTo>
                    <a:lnTo>
                      <a:pt x="312" y="810"/>
                    </a:lnTo>
                    <a:lnTo>
                      <a:pt x="306" y="763"/>
                    </a:lnTo>
                    <a:lnTo>
                      <a:pt x="306" y="704"/>
                    </a:lnTo>
                    <a:lnTo>
                      <a:pt x="330" y="641"/>
                    </a:lnTo>
                    <a:lnTo>
                      <a:pt x="318" y="604"/>
                    </a:lnTo>
                    <a:lnTo>
                      <a:pt x="294" y="525"/>
                    </a:lnTo>
                    <a:lnTo>
                      <a:pt x="330" y="450"/>
                    </a:lnTo>
                    <a:lnTo>
                      <a:pt x="330" y="371"/>
                    </a:lnTo>
                    <a:lnTo>
                      <a:pt x="342" y="334"/>
                    </a:lnTo>
                    <a:lnTo>
                      <a:pt x="342" y="301"/>
                    </a:lnTo>
                    <a:lnTo>
                      <a:pt x="378" y="265"/>
                    </a:lnTo>
                    <a:lnTo>
                      <a:pt x="397" y="217"/>
                    </a:lnTo>
                    <a:lnTo>
                      <a:pt x="397" y="165"/>
                    </a:lnTo>
                    <a:lnTo>
                      <a:pt x="390" y="133"/>
                    </a:lnTo>
                    <a:lnTo>
                      <a:pt x="390" y="85"/>
                    </a:lnTo>
                    <a:lnTo>
                      <a:pt x="378" y="37"/>
                    </a:lnTo>
                    <a:lnTo>
                      <a:pt x="354" y="0"/>
                    </a:lnTo>
                    <a:lnTo>
                      <a:pt x="246" y="10"/>
                    </a:lnTo>
                    <a:lnTo>
                      <a:pt x="179" y="15"/>
                    </a:lnTo>
                    <a:lnTo>
                      <a:pt x="77" y="10"/>
                    </a:lnTo>
                    <a:lnTo>
                      <a:pt x="53" y="48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600"/>
              </a:p>
            </p:txBody>
          </p: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4258" y="1621"/>
                <a:ext cx="479" cy="382"/>
                <a:chOff x="4258" y="1621"/>
                <a:chExt cx="479" cy="382"/>
              </a:xfrm>
            </p:grpSpPr>
            <p:grpSp>
              <p:nvGrpSpPr>
                <p:cNvPr id="14" name="Group 19"/>
                <p:cNvGrpSpPr>
                  <a:grpSpLocks/>
                </p:cNvGrpSpPr>
                <p:nvPr/>
              </p:nvGrpSpPr>
              <p:grpSpPr bwMode="auto">
                <a:xfrm>
                  <a:off x="4627" y="1641"/>
                  <a:ext cx="110" cy="126"/>
                  <a:chOff x="4627" y="1641"/>
                  <a:chExt cx="110" cy="126"/>
                </a:xfrm>
              </p:grpSpPr>
              <p:sp>
                <p:nvSpPr>
                  <p:cNvPr id="68" name="Freeform 20"/>
                  <p:cNvSpPr>
                    <a:spLocks/>
                  </p:cNvSpPr>
                  <p:nvPr/>
                </p:nvSpPr>
                <p:spPr bwMode="auto">
                  <a:xfrm>
                    <a:off x="4627" y="1641"/>
                    <a:ext cx="78" cy="55"/>
                  </a:xfrm>
                  <a:custGeom>
                    <a:avLst/>
                    <a:gdLst>
                      <a:gd name="T0" fmla="*/ 0 w 78"/>
                      <a:gd name="T1" fmla="*/ 45 h 55"/>
                      <a:gd name="T2" fmla="*/ 28 w 78"/>
                      <a:gd name="T3" fmla="*/ 20 h 55"/>
                      <a:gd name="T4" fmla="*/ 43 w 78"/>
                      <a:gd name="T5" fmla="*/ 10 h 55"/>
                      <a:gd name="T6" fmla="*/ 51 w 78"/>
                      <a:gd name="T7" fmla="*/ 3 h 55"/>
                      <a:gd name="T8" fmla="*/ 59 w 78"/>
                      <a:gd name="T9" fmla="*/ 0 h 55"/>
                      <a:gd name="T10" fmla="*/ 71 w 78"/>
                      <a:gd name="T11" fmla="*/ 2 h 55"/>
                      <a:gd name="T12" fmla="*/ 77 w 78"/>
                      <a:gd name="T13" fmla="*/ 7 h 55"/>
                      <a:gd name="T14" fmla="*/ 71 w 78"/>
                      <a:gd name="T15" fmla="*/ 20 h 55"/>
                      <a:gd name="T16" fmla="*/ 57 w 78"/>
                      <a:gd name="T17" fmla="*/ 36 h 55"/>
                      <a:gd name="T18" fmla="*/ 40 w 78"/>
                      <a:gd name="T19" fmla="*/ 54 h 55"/>
                      <a:gd name="T20" fmla="*/ 0 w 78"/>
                      <a:gd name="T21" fmla="*/ 45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8"/>
                      <a:gd name="T34" fmla="*/ 0 h 55"/>
                      <a:gd name="T35" fmla="*/ 78 w 78"/>
                      <a:gd name="T36" fmla="*/ 55 h 5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8" h="55">
                        <a:moveTo>
                          <a:pt x="0" y="45"/>
                        </a:moveTo>
                        <a:lnTo>
                          <a:pt x="28" y="20"/>
                        </a:lnTo>
                        <a:lnTo>
                          <a:pt x="43" y="10"/>
                        </a:lnTo>
                        <a:lnTo>
                          <a:pt x="51" y="3"/>
                        </a:lnTo>
                        <a:lnTo>
                          <a:pt x="59" y="0"/>
                        </a:lnTo>
                        <a:lnTo>
                          <a:pt x="71" y="2"/>
                        </a:lnTo>
                        <a:lnTo>
                          <a:pt x="77" y="7"/>
                        </a:lnTo>
                        <a:lnTo>
                          <a:pt x="71" y="20"/>
                        </a:lnTo>
                        <a:lnTo>
                          <a:pt x="57" y="36"/>
                        </a:lnTo>
                        <a:lnTo>
                          <a:pt x="40" y="54"/>
                        </a:lnTo>
                        <a:lnTo>
                          <a:pt x="0" y="45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  <p:sp>
                <p:nvSpPr>
                  <p:cNvPr id="69" name="Freeform 21"/>
                  <p:cNvSpPr>
                    <a:spLocks/>
                  </p:cNvSpPr>
                  <p:nvPr/>
                </p:nvSpPr>
                <p:spPr bwMode="auto">
                  <a:xfrm>
                    <a:off x="4663" y="1695"/>
                    <a:ext cx="74" cy="72"/>
                  </a:xfrm>
                  <a:custGeom>
                    <a:avLst/>
                    <a:gdLst>
                      <a:gd name="T0" fmla="*/ 22 w 74"/>
                      <a:gd name="T1" fmla="*/ 0 h 72"/>
                      <a:gd name="T2" fmla="*/ 29 w 74"/>
                      <a:gd name="T3" fmla="*/ 30 h 72"/>
                      <a:gd name="T4" fmla="*/ 37 w 74"/>
                      <a:gd name="T5" fmla="*/ 36 h 72"/>
                      <a:gd name="T6" fmla="*/ 55 w 74"/>
                      <a:gd name="T7" fmla="*/ 39 h 72"/>
                      <a:gd name="T8" fmla="*/ 47 w 74"/>
                      <a:gd name="T9" fmla="*/ 37 h 72"/>
                      <a:gd name="T10" fmla="*/ 65 w 74"/>
                      <a:gd name="T11" fmla="*/ 40 h 72"/>
                      <a:gd name="T12" fmla="*/ 73 w 74"/>
                      <a:gd name="T13" fmla="*/ 48 h 72"/>
                      <a:gd name="T14" fmla="*/ 73 w 74"/>
                      <a:gd name="T15" fmla="*/ 57 h 72"/>
                      <a:gd name="T16" fmla="*/ 68 w 74"/>
                      <a:gd name="T17" fmla="*/ 64 h 72"/>
                      <a:gd name="T18" fmla="*/ 58 w 74"/>
                      <a:gd name="T19" fmla="*/ 67 h 72"/>
                      <a:gd name="T20" fmla="*/ 47 w 74"/>
                      <a:gd name="T21" fmla="*/ 71 h 72"/>
                      <a:gd name="T22" fmla="*/ 31 w 74"/>
                      <a:gd name="T23" fmla="*/ 71 h 72"/>
                      <a:gd name="T24" fmla="*/ 18 w 74"/>
                      <a:gd name="T25" fmla="*/ 64 h 72"/>
                      <a:gd name="T26" fmla="*/ 9 w 74"/>
                      <a:gd name="T27" fmla="*/ 54 h 72"/>
                      <a:gd name="T28" fmla="*/ 0 w 74"/>
                      <a:gd name="T29" fmla="*/ 33 h 72"/>
                      <a:gd name="T30" fmla="*/ 22 w 74"/>
                      <a:gd name="T31" fmla="*/ 0 h 7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4"/>
                      <a:gd name="T49" fmla="*/ 0 h 72"/>
                      <a:gd name="T50" fmla="*/ 74 w 74"/>
                      <a:gd name="T51" fmla="*/ 72 h 7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4" h="72">
                        <a:moveTo>
                          <a:pt x="22" y="0"/>
                        </a:moveTo>
                        <a:lnTo>
                          <a:pt x="29" y="30"/>
                        </a:lnTo>
                        <a:lnTo>
                          <a:pt x="37" y="36"/>
                        </a:lnTo>
                        <a:lnTo>
                          <a:pt x="55" y="39"/>
                        </a:lnTo>
                        <a:lnTo>
                          <a:pt x="47" y="37"/>
                        </a:lnTo>
                        <a:lnTo>
                          <a:pt x="65" y="40"/>
                        </a:lnTo>
                        <a:lnTo>
                          <a:pt x="73" y="48"/>
                        </a:lnTo>
                        <a:lnTo>
                          <a:pt x="73" y="57"/>
                        </a:lnTo>
                        <a:lnTo>
                          <a:pt x="68" y="64"/>
                        </a:lnTo>
                        <a:lnTo>
                          <a:pt x="58" y="67"/>
                        </a:lnTo>
                        <a:lnTo>
                          <a:pt x="47" y="71"/>
                        </a:lnTo>
                        <a:lnTo>
                          <a:pt x="31" y="71"/>
                        </a:lnTo>
                        <a:lnTo>
                          <a:pt x="18" y="64"/>
                        </a:lnTo>
                        <a:lnTo>
                          <a:pt x="9" y="54"/>
                        </a:lnTo>
                        <a:lnTo>
                          <a:pt x="0" y="33"/>
                        </a:lnTo>
                        <a:lnTo>
                          <a:pt x="22" y="0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  <p:grpSp>
              <p:nvGrpSpPr>
                <p:cNvPr id="15" name="Group 22"/>
                <p:cNvGrpSpPr>
                  <a:grpSpLocks/>
                </p:cNvGrpSpPr>
                <p:nvPr/>
              </p:nvGrpSpPr>
              <p:grpSpPr bwMode="auto">
                <a:xfrm>
                  <a:off x="4258" y="1621"/>
                  <a:ext cx="451" cy="382"/>
                  <a:chOff x="4258" y="1621"/>
                  <a:chExt cx="451" cy="382"/>
                </a:xfrm>
              </p:grpSpPr>
              <p:sp>
                <p:nvSpPr>
                  <p:cNvPr id="66" name="Freeform 23"/>
                  <p:cNvSpPr>
                    <a:spLocks/>
                  </p:cNvSpPr>
                  <p:nvPr/>
                </p:nvSpPr>
                <p:spPr bwMode="auto">
                  <a:xfrm>
                    <a:off x="4258" y="1621"/>
                    <a:ext cx="451" cy="382"/>
                  </a:xfrm>
                  <a:custGeom>
                    <a:avLst/>
                    <a:gdLst>
                      <a:gd name="T0" fmla="*/ 21 w 451"/>
                      <a:gd name="T1" fmla="*/ 348 h 382"/>
                      <a:gd name="T2" fmla="*/ 7 w 451"/>
                      <a:gd name="T3" fmla="*/ 325 h 382"/>
                      <a:gd name="T4" fmla="*/ 0 w 451"/>
                      <a:gd name="T5" fmla="*/ 297 h 382"/>
                      <a:gd name="T6" fmla="*/ 26 w 451"/>
                      <a:gd name="T7" fmla="*/ 275 h 382"/>
                      <a:gd name="T8" fmla="*/ 56 w 451"/>
                      <a:gd name="T9" fmla="*/ 260 h 382"/>
                      <a:gd name="T10" fmla="*/ 70 w 451"/>
                      <a:gd name="T11" fmla="*/ 222 h 382"/>
                      <a:gd name="T12" fmla="*/ 98 w 451"/>
                      <a:gd name="T13" fmla="*/ 195 h 382"/>
                      <a:gd name="T14" fmla="*/ 134 w 451"/>
                      <a:gd name="T15" fmla="*/ 173 h 382"/>
                      <a:gd name="T16" fmla="*/ 196 w 451"/>
                      <a:gd name="T17" fmla="*/ 104 h 382"/>
                      <a:gd name="T18" fmla="*/ 225 w 451"/>
                      <a:gd name="T19" fmla="*/ 49 h 382"/>
                      <a:gd name="T20" fmla="*/ 252 w 451"/>
                      <a:gd name="T21" fmla="*/ 10 h 382"/>
                      <a:gd name="T22" fmla="*/ 290 w 451"/>
                      <a:gd name="T23" fmla="*/ 0 h 382"/>
                      <a:gd name="T24" fmla="*/ 314 w 451"/>
                      <a:gd name="T25" fmla="*/ 26 h 382"/>
                      <a:gd name="T26" fmla="*/ 343 w 451"/>
                      <a:gd name="T27" fmla="*/ 48 h 382"/>
                      <a:gd name="T28" fmla="*/ 391 w 451"/>
                      <a:gd name="T29" fmla="*/ 53 h 382"/>
                      <a:gd name="T30" fmla="*/ 422 w 451"/>
                      <a:gd name="T31" fmla="*/ 60 h 382"/>
                      <a:gd name="T32" fmla="*/ 440 w 451"/>
                      <a:gd name="T33" fmla="*/ 85 h 382"/>
                      <a:gd name="T34" fmla="*/ 435 w 451"/>
                      <a:gd name="T35" fmla="*/ 114 h 382"/>
                      <a:gd name="T36" fmla="*/ 434 w 451"/>
                      <a:gd name="T37" fmla="*/ 146 h 382"/>
                      <a:gd name="T38" fmla="*/ 448 w 451"/>
                      <a:gd name="T39" fmla="*/ 160 h 382"/>
                      <a:gd name="T40" fmla="*/ 440 w 451"/>
                      <a:gd name="T41" fmla="*/ 175 h 382"/>
                      <a:gd name="T42" fmla="*/ 412 w 451"/>
                      <a:gd name="T43" fmla="*/ 171 h 382"/>
                      <a:gd name="T44" fmla="*/ 399 w 451"/>
                      <a:gd name="T45" fmla="*/ 146 h 382"/>
                      <a:gd name="T46" fmla="*/ 399 w 451"/>
                      <a:gd name="T47" fmla="*/ 106 h 382"/>
                      <a:gd name="T48" fmla="*/ 369 w 451"/>
                      <a:gd name="T49" fmla="*/ 104 h 382"/>
                      <a:gd name="T50" fmla="*/ 329 w 451"/>
                      <a:gd name="T51" fmla="*/ 120 h 382"/>
                      <a:gd name="T52" fmla="*/ 315 w 451"/>
                      <a:gd name="T53" fmla="*/ 143 h 382"/>
                      <a:gd name="T54" fmla="*/ 343 w 451"/>
                      <a:gd name="T55" fmla="*/ 175 h 382"/>
                      <a:gd name="T56" fmla="*/ 349 w 451"/>
                      <a:gd name="T57" fmla="*/ 203 h 382"/>
                      <a:gd name="T58" fmla="*/ 334 w 451"/>
                      <a:gd name="T59" fmla="*/ 210 h 382"/>
                      <a:gd name="T60" fmla="*/ 304 w 451"/>
                      <a:gd name="T61" fmla="*/ 206 h 382"/>
                      <a:gd name="T62" fmla="*/ 285 w 451"/>
                      <a:gd name="T63" fmla="*/ 185 h 382"/>
                      <a:gd name="T64" fmla="*/ 271 w 451"/>
                      <a:gd name="T65" fmla="*/ 143 h 382"/>
                      <a:gd name="T66" fmla="*/ 252 w 451"/>
                      <a:gd name="T67" fmla="*/ 108 h 382"/>
                      <a:gd name="T68" fmla="*/ 224 w 451"/>
                      <a:gd name="T69" fmla="*/ 158 h 382"/>
                      <a:gd name="T70" fmla="*/ 175 w 451"/>
                      <a:gd name="T71" fmla="*/ 242 h 382"/>
                      <a:gd name="T72" fmla="*/ 134 w 451"/>
                      <a:gd name="T73" fmla="*/ 303 h 382"/>
                      <a:gd name="T74" fmla="*/ 103 w 451"/>
                      <a:gd name="T75" fmla="*/ 332 h 382"/>
                      <a:gd name="T76" fmla="*/ 28 w 451"/>
                      <a:gd name="T77" fmla="*/ 381 h 382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51"/>
                      <a:gd name="T118" fmla="*/ 0 h 382"/>
                      <a:gd name="T119" fmla="*/ 451 w 451"/>
                      <a:gd name="T120" fmla="*/ 382 h 382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51" h="382">
                        <a:moveTo>
                          <a:pt x="28" y="381"/>
                        </a:moveTo>
                        <a:lnTo>
                          <a:pt x="21" y="348"/>
                        </a:lnTo>
                        <a:lnTo>
                          <a:pt x="21" y="329"/>
                        </a:lnTo>
                        <a:lnTo>
                          <a:pt x="7" y="325"/>
                        </a:lnTo>
                        <a:lnTo>
                          <a:pt x="0" y="309"/>
                        </a:lnTo>
                        <a:lnTo>
                          <a:pt x="0" y="297"/>
                        </a:lnTo>
                        <a:lnTo>
                          <a:pt x="9" y="281"/>
                        </a:lnTo>
                        <a:lnTo>
                          <a:pt x="26" y="275"/>
                        </a:lnTo>
                        <a:lnTo>
                          <a:pt x="39" y="273"/>
                        </a:lnTo>
                        <a:lnTo>
                          <a:pt x="56" y="260"/>
                        </a:lnTo>
                        <a:lnTo>
                          <a:pt x="60" y="240"/>
                        </a:lnTo>
                        <a:lnTo>
                          <a:pt x="70" y="222"/>
                        </a:lnTo>
                        <a:lnTo>
                          <a:pt x="87" y="203"/>
                        </a:lnTo>
                        <a:lnTo>
                          <a:pt x="98" y="195"/>
                        </a:lnTo>
                        <a:lnTo>
                          <a:pt x="114" y="185"/>
                        </a:lnTo>
                        <a:lnTo>
                          <a:pt x="134" y="173"/>
                        </a:lnTo>
                        <a:lnTo>
                          <a:pt x="155" y="150"/>
                        </a:lnTo>
                        <a:lnTo>
                          <a:pt x="196" y="104"/>
                        </a:lnTo>
                        <a:lnTo>
                          <a:pt x="214" y="72"/>
                        </a:lnTo>
                        <a:lnTo>
                          <a:pt x="225" y="49"/>
                        </a:lnTo>
                        <a:lnTo>
                          <a:pt x="232" y="28"/>
                        </a:lnTo>
                        <a:lnTo>
                          <a:pt x="252" y="10"/>
                        </a:lnTo>
                        <a:lnTo>
                          <a:pt x="273" y="4"/>
                        </a:lnTo>
                        <a:lnTo>
                          <a:pt x="290" y="0"/>
                        </a:lnTo>
                        <a:lnTo>
                          <a:pt x="297" y="5"/>
                        </a:lnTo>
                        <a:lnTo>
                          <a:pt x="314" y="26"/>
                        </a:lnTo>
                        <a:lnTo>
                          <a:pt x="324" y="41"/>
                        </a:lnTo>
                        <a:lnTo>
                          <a:pt x="343" y="48"/>
                        </a:lnTo>
                        <a:lnTo>
                          <a:pt x="370" y="49"/>
                        </a:lnTo>
                        <a:lnTo>
                          <a:pt x="391" y="53"/>
                        </a:lnTo>
                        <a:lnTo>
                          <a:pt x="406" y="59"/>
                        </a:lnTo>
                        <a:lnTo>
                          <a:pt x="422" y="60"/>
                        </a:lnTo>
                        <a:lnTo>
                          <a:pt x="434" y="71"/>
                        </a:lnTo>
                        <a:lnTo>
                          <a:pt x="440" y="85"/>
                        </a:lnTo>
                        <a:lnTo>
                          <a:pt x="439" y="98"/>
                        </a:lnTo>
                        <a:lnTo>
                          <a:pt x="435" y="114"/>
                        </a:lnTo>
                        <a:lnTo>
                          <a:pt x="433" y="135"/>
                        </a:lnTo>
                        <a:lnTo>
                          <a:pt x="434" y="146"/>
                        </a:lnTo>
                        <a:lnTo>
                          <a:pt x="445" y="155"/>
                        </a:lnTo>
                        <a:lnTo>
                          <a:pt x="448" y="160"/>
                        </a:lnTo>
                        <a:lnTo>
                          <a:pt x="450" y="169"/>
                        </a:lnTo>
                        <a:lnTo>
                          <a:pt x="440" y="175"/>
                        </a:lnTo>
                        <a:lnTo>
                          <a:pt x="428" y="177"/>
                        </a:lnTo>
                        <a:lnTo>
                          <a:pt x="412" y="171"/>
                        </a:lnTo>
                        <a:lnTo>
                          <a:pt x="404" y="160"/>
                        </a:lnTo>
                        <a:lnTo>
                          <a:pt x="399" y="146"/>
                        </a:lnTo>
                        <a:lnTo>
                          <a:pt x="397" y="128"/>
                        </a:lnTo>
                        <a:lnTo>
                          <a:pt x="399" y="106"/>
                        </a:lnTo>
                        <a:lnTo>
                          <a:pt x="384" y="99"/>
                        </a:lnTo>
                        <a:lnTo>
                          <a:pt x="369" y="104"/>
                        </a:lnTo>
                        <a:lnTo>
                          <a:pt x="343" y="113"/>
                        </a:lnTo>
                        <a:lnTo>
                          <a:pt x="329" y="120"/>
                        </a:lnTo>
                        <a:lnTo>
                          <a:pt x="317" y="130"/>
                        </a:lnTo>
                        <a:lnTo>
                          <a:pt x="315" y="143"/>
                        </a:lnTo>
                        <a:lnTo>
                          <a:pt x="330" y="157"/>
                        </a:lnTo>
                        <a:lnTo>
                          <a:pt x="343" y="175"/>
                        </a:lnTo>
                        <a:lnTo>
                          <a:pt x="349" y="190"/>
                        </a:lnTo>
                        <a:lnTo>
                          <a:pt x="349" y="203"/>
                        </a:lnTo>
                        <a:lnTo>
                          <a:pt x="347" y="205"/>
                        </a:lnTo>
                        <a:lnTo>
                          <a:pt x="334" y="210"/>
                        </a:lnTo>
                        <a:lnTo>
                          <a:pt x="320" y="211"/>
                        </a:lnTo>
                        <a:lnTo>
                          <a:pt x="304" y="206"/>
                        </a:lnTo>
                        <a:lnTo>
                          <a:pt x="294" y="197"/>
                        </a:lnTo>
                        <a:lnTo>
                          <a:pt x="285" y="185"/>
                        </a:lnTo>
                        <a:lnTo>
                          <a:pt x="281" y="166"/>
                        </a:lnTo>
                        <a:lnTo>
                          <a:pt x="271" y="143"/>
                        </a:lnTo>
                        <a:lnTo>
                          <a:pt x="262" y="121"/>
                        </a:lnTo>
                        <a:lnTo>
                          <a:pt x="252" y="108"/>
                        </a:lnTo>
                        <a:lnTo>
                          <a:pt x="242" y="121"/>
                        </a:lnTo>
                        <a:lnTo>
                          <a:pt x="224" y="158"/>
                        </a:lnTo>
                        <a:lnTo>
                          <a:pt x="196" y="206"/>
                        </a:lnTo>
                        <a:lnTo>
                          <a:pt x="175" y="242"/>
                        </a:lnTo>
                        <a:lnTo>
                          <a:pt x="155" y="277"/>
                        </a:lnTo>
                        <a:lnTo>
                          <a:pt x="134" y="303"/>
                        </a:lnTo>
                        <a:lnTo>
                          <a:pt x="112" y="322"/>
                        </a:lnTo>
                        <a:lnTo>
                          <a:pt x="103" y="332"/>
                        </a:lnTo>
                        <a:lnTo>
                          <a:pt x="119" y="362"/>
                        </a:lnTo>
                        <a:lnTo>
                          <a:pt x="28" y="381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  <p:sp>
                <p:nvSpPr>
                  <p:cNvPr id="67" name="Freeform 24"/>
                  <p:cNvSpPr>
                    <a:spLocks/>
                  </p:cNvSpPr>
                  <p:nvPr/>
                </p:nvSpPr>
                <p:spPr bwMode="auto">
                  <a:xfrm>
                    <a:off x="4561" y="1786"/>
                    <a:ext cx="26" cy="17"/>
                  </a:xfrm>
                  <a:custGeom>
                    <a:avLst/>
                    <a:gdLst>
                      <a:gd name="T0" fmla="*/ 25 w 26"/>
                      <a:gd name="T1" fmla="*/ 1 h 17"/>
                      <a:gd name="T2" fmla="*/ 17 w 26"/>
                      <a:gd name="T3" fmla="*/ 0 h 17"/>
                      <a:gd name="T4" fmla="*/ 11 w 26"/>
                      <a:gd name="T5" fmla="*/ 2 h 17"/>
                      <a:gd name="T6" fmla="*/ 6 w 26"/>
                      <a:gd name="T7" fmla="*/ 8 h 17"/>
                      <a:gd name="T8" fmla="*/ 0 w 26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7"/>
                      <a:gd name="T17" fmla="*/ 26 w 26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7">
                        <a:moveTo>
                          <a:pt x="25" y="1"/>
                        </a:moveTo>
                        <a:lnTo>
                          <a:pt x="17" y="0"/>
                        </a:lnTo>
                        <a:lnTo>
                          <a:pt x="11" y="2"/>
                        </a:lnTo>
                        <a:lnTo>
                          <a:pt x="6" y="8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4548" y="1791"/>
                <a:ext cx="302" cy="385"/>
                <a:chOff x="4548" y="1791"/>
                <a:chExt cx="302" cy="385"/>
              </a:xfrm>
            </p:grpSpPr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4548" y="1791"/>
                  <a:ext cx="302" cy="385"/>
                </a:xfrm>
                <a:custGeom>
                  <a:avLst/>
                  <a:gdLst>
                    <a:gd name="T0" fmla="*/ 253 w 302"/>
                    <a:gd name="T1" fmla="*/ 66 h 385"/>
                    <a:gd name="T2" fmla="*/ 242 w 302"/>
                    <a:gd name="T3" fmla="*/ 46 h 385"/>
                    <a:gd name="T4" fmla="*/ 227 w 302"/>
                    <a:gd name="T5" fmla="*/ 29 h 385"/>
                    <a:gd name="T6" fmla="*/ 207 w 302"/>
                    <a:gd name="T7" fmla="*/ 15 h 385"/>
                    <a:gd name="T8" fmla="*/ 184 w 302"/>
                    <a:gd name="T9" fmla="*/ 5 h 385"/>
                    <a:gd name="T10" fmla="*/ 150 w 302"/>
                    <a:gd name="T11" fmla="*/ 0 h 385"/>
                    <a:gd name="T12" fmla="*/ 122 w 302"/>
                    <a:gd name="T13" fmla="*/ 3 h 385"/>
                    <a:gd name="T14" fmla="*/ 96 w 302"/>
                    <a:gd name="T15" fmla="*/ 13 h 385"/>
                    <a:gd name="T16" fmla="*/ 73 w 302"/>
                    <a:gd name="T17" fmla="*/ 27 h 385"/>
                    <a:gd name="T18" fmla="*/ 57 w 302"/>
                    <a:gd name="T19" fmla="*/ 44 h 385"/>
                    <a:gd name="T20" fmla="*/ 42 w 302"/>
                    <a:gd name="T21" fmla="*/ 66 h 385"/>
                    <a:gd name="T22" fmla="*/ 34 w 302"/>
                    <a:gd name="T23" fmla="*/ 91 h 385"/>
                    <a:gd name="T24" fmla="*/ 32 w 302"/>
                    <a:gd name="T25" fmla="*/ 120 h 385"/>
                    <a:gd name="T26" fmla="*/ 25 w 302"/>
                    <a:gd name="T27" fmla="*/ 130 h 385"/>
                    <a:gd name="T28" fmla="*/ 12 w 302"/>
                    <a:gd name="T29" fmla="*/ 133 h 385"/>
                    <a:gd name="T30" fmla="*/ 4 w 302"/>
                    <a:gd name="T31" fmla="*/ 144 h 385"/>
                    <a:gd name="T32" fmla="*/ 0 w 302"/>
                    <a:gd name="T33" fmla="*/ 160 h 385"/>
                    <a:gd name="T34" fmla="*/ 4 w 302"/>
                    <a:gd name="T35" fmla="*/ 187 h 385"/>
                    <a:gd name="T36" fmla="*/ 12 w 302"/>
                    <a:gd name="T37" fmla="*/ 208 h 385"/>
                    <a:gd name="T38" fmla="*/ 27 w 302"/>
                    <a:gd name="T39" fmla="*/ 226 h 385"/>
                    <a:gd name="T40" fmla="*/ 40 w 302"/>
                    <a:gd name="T41" fmla="*/ 234 h 385"/>
                    <a:gd name="T42" fmla="*/ 45 w 302"/>
                    <a:gd name="T43" fmla="*/ 250 h 385"/>
                    <a:gd name="T44" fmla="*/ 50 w 302"/>
                    <a:gd name="T45" fmla="*/ 274 h 385"/>
                    <a:gd name="T46" fmla="*/ 57 w 302"/>
                    <a:gd name="T47" fmla="*/ 295 h 385"/>
                    <a:gd name="T48" fmla="*/ 69 w 302"/>
                    <a:gd name="T49" fmla="*/ 309 h 385"/>
                    <a:gd name="T50" fmla="*/ 86 w 302"/>
                    <a:gd name="T51" fmla="*/ 316 h 385"/>
                    <a:gd name="T52" fmla="*/ 94 w 302"/>
                    <a:gd name="T53" fmla="*/ 370 h 385"/>
                    <a:gd name="T54" fmla="*/ 184 w 302"/>
                    <a:gd name="T55" fmla="*/ 384 h 385"/>
                    <a:gd name="T56" fmla="*/ 188 w 302"/>
                    <a:gd name="T57" fmla="*/ 345 h 385"/>
                    <a:gd name="T58" fmla="*/ 199 w 302"/>
                    <a:gd name="T59" fmla="*/ 318 h 385"/>
                    <a:gd name="T60" fmla="*/ 222 w 302"/>
                    <a:gd name="T61" fmla="*/ 313 h 385"/>
                    <a:gd name="T62" fmla="*/ 235 w 302"/>
                    <a:gd name="T63" fmla="*/ 303 h 385"/>
                    <a:gd name="T64" fmla="*/ 243 w 302"/>
                    <a:gd name="T65" fmla="*/ 287 h 385"/>
                    <a:gd name="T66" fmla="*/ 250 w 302"/>
                    <a:gd name="T67" fmla="*/ 254 h 385"/>
                    <a:gd name="T68" fmla="*/ 273 w 302"/>
                    <a:gd name="T69" fmla="*/ 243 h 385"/>
                    <a:gd name="T70" fmla="*/ 287 w 302"/>
                    <a:gd name="T71" fmla="*/ 233 h 385"/>
                    <a:gd name="T72" fmla="*/ 297 w 302"/>
                    <a:gd name="T73" fmla="*/ 208 h 385"/>
                    <a:gd name="T74" fmla="*/ 300 w 302"/>
                    <a:gd name="T75" fmla="*/ 185 h 385"/>
                    <a:gd name="T76" fmla="*/ 300 w 302"/>
                    <a:gd name="T77" fmla="*/ 166 h 385"/>
                    <a:gd name="T78" fmla="*/ 293 w 302"/>
                    <a:gd name="T79" fmla="*/ 153 h 385"/>
                    <a:gd name="T80" fmla="*/ 283 w 302"/>
                    <a:gd name="T81" fmla="*/ 151 h 385"/>
                    <a:gd name="T82" fmla="*/ 273 w 302"/>
                    <a:gd name="T83" fmla="*/ 159 h 385"/>
                    <a:gd name="T84" fmla="*/ 272 w 302"/>
                    <a:gd name="T85" fmla="*/ 142 h 385"/>
                    <a:gd name="T86" fmla="*/ 268 w 302"/>
                    <a:gd name="T87" fmla="*/ 114 h 385"/>
                    <a:gd name="T88" fmla="*/ 260 w 302"/>
                    <a:gd name="T89" fmla="*/ 83 h 38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2"/>
                    <a:gd name="T136" fmla="*/ 0 h 385"/>
                    <a:gd name="T137" fmla="*/ 302 w 302"/>
                    <a:gd name="T138" fmla="*/ 385 h 38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2" h="385">
                      <a:moveTo>
                        <a:pt x="257" y="74"/>
                      </a:moveTo>
                      <a:lnTo>
                        <a:pt x="253" y="66"/>
                      </a:lnTo>
                      <a:lnTo>
                        <a:pt x="248" y="57"/>
                      </a:lnTo>
                      <a:lnTo>
                        <a:pt x="242" y="46"/>
                      </a:lnTo>
                      <a:lnTo>
                        <a:pt x="234" y="36"/>
                      </a:lnTo>
                      <a:lnTo>
                        <a:pt x="227" y="29"/>
                      </a:lnTo>
                      <a:lnTo>
                        <a:pt x="215" y="20"/>
                      </a:lnTo>
                      <a:lnTo>
                        <a:pt x="207" y="15"/>
                      </a:lnTo>
                      <a:lnTo>
                        <a:pt x="196" y="9"/>
                      </a:lnTo>
                      <a:lnTo>
                        <a:pt x="184" y="5"/>
                      </a:lnTo>
                      <a:lnTo>
                        <a:pt x="172" y="2"/>
                      </a:lnTo>
                      <a:lnTo>
                        <a:pt x="150" y="0"/>
                      </a:lnTo>
                      <a:lnTo>
                        <a:pt x="135" y="0"/>
                      </a:lnTo>
                      <a:lnTo>
                        <a:pt x="122" y="3"/>
                      </a:lnTo>
                      <a:lnTo>
                        <a:pt x="110" y="7"/>
                      </a:lnTo>
                      <a:lnTo>
                        <a:pt x="96" y="13"/>
                      </a:lnTo>
                      <a:lnTo>
                        <a:pt x="86" y="19"/>
                      </a:lnTo>
                      <a:lnTo>
                        <a:pt x="73" y="27"/>
                      </a:lnTo>
                      <a:lnTo>
                        <a:pt x="67" y="34"/>
                      </a:lnTo>
                      <a:lnTo>
                        <a:pt x="57" y="44"/>
                      </a:lnTo>
                      <a:lnTo>
                        <a:pt x="50" y="52"/>
                      </a:lnTo>
                      <a:lnTo>
                        <a:pt x="42" y="66"/>
                      </a:lnTo>
                      <a:lnTo>
                        <a:pt x="39" y="77"/>
                      </a:lnTo>
                      <a:lnTo>
                        <a:pt x="34" y="91"/>
                      </a:lnTo>
                      <a:lnTo>
                        <a:pt x="32" y="106"/>
                      </a:lnTo>
                      <a:lnTo>
                        <a:pt x="32" y="120"/>
                      </a:lnTo>
                      <a:lnTo>
                        <a:pt x="32" y="132"/>
                      </a:lnTo>
                      <a:lnTo>
                        <a:pt x="25" y="130"/>
                      </a:lnTo>
                      <a:lnTo>
                        <a:pt x="19" y="130"/>
                      </a:lnTo>
                      <a:lnTo>
                        <a:pt x="12" y="133"/>
                      </a:lnTo>
                      <a:lnTo>
                        <a:pt x="7" y="137"/>
                      </a:lnTo>
                      <a:lnTo>
                        <a:pt x="4" y="144"/>
                      </a:lnTo>
                      <a:lnTo>
                        <a:pt x="0" y="152"/>
                      </a:lnTo>
                      <a:lnTo>
                        <a:pt x="0" y="160"/>
                      </a:lnTo>
                      <a:lnTo>
                        <a:pt x="0" y="170"/>
                      </a:lnTo>
                      <a:lnTo>
                        <a:pt x="4" y="187"/>
                      </a:lnTo>
                      <a:lnTo>
                        <a:pt x="7" y="197"/>
                      </a:lnTo>
                      <a:lnTo>
                        <a:pt x="12" y="208"/>
                      </a:lnTo>
                      <a:lnTo>
                        <a:pt x="17" y="215"/>
                      </a:lnTo>
                      <a:lnTo>
                        <a:pt x="27" y="226"/>
                      </a:lnTo>
                      <a:lnTo>
                        <a:pt x="32" y="230"/>
                      </a:lnTo>
                      <a:lnTo>
                        <a:pt x="40" y="234"/>
                      </a:lnTo>
                      <a:lnTo>
                        <a:pt x="44" y="238"/>
                      </a:lnTo>
                      <a:lnTo>
                        <a:pt x="45" y="250"/>
                      </a:lnTo>
                      <a:lnTo>
                        <a:pt x="45" y="260"/>
                      </a:lnTo>
                      <a:lnTo>
                        <a:pt x="50" y="274"/>
                      </a:lnTo>
                      <a:lnTo>
                        <a:pt x="53" y="285"/>
                      </a:lnTo>
                      <a:lnTo>
                        <a:pt x="57" y="295"/>
                      </a:lnTo>
                      <a:lnTo>
                        <a:pt x="62" y="304"/>
                      </a:lnTo>
                      <a:lnTo>
                        <a:pt x="69" y="309"/>
                      </a:lnTo>
                      <a:lnTo>
                        <a:pt x="79" y="312"/>
                      </a:lnTo>
                      <a:lnTo>
                        <a:pt x="86" y="316"/>
                      </a:lnTo>
                      <a:lnTo>
                        <a:pt x="91" y="331"/>
                      </a:lnTo>
                      <a:lnTo>
                        <a:pt x="94" y="370"/>
                      </a:lnTo>
                      <a:lnTo>
                        <a:pt x="94" y="384"/>
                      </a:lnTo>
                      <a:lnTo>
                        <a:pt x="184" y="384"/>
                      </a:lnTo>
                      <a:lnTo>
                        <a:pt x="186" y="365"/>
                      </a:lnTo>
                      <a:lnTo>
                        <a:pt x="188" y="345"/>
                      </a:lnTo>
                      <a:lnTo>
                        <a:pt x="195" y="328"/>
                      </a:lnTo>
                      <a:lnTo>
                        <a:pt x="199" y="318"/>
                      </a:lnTo>
                      <a:lnTo>
                        <a:pt x="210" y="316"/>
                      </a:lnTo>
                      <a:lnTo>
                        <a:pt x="222" y="313"/>
                      </a:lnTo>
                      <a:lnTo>
                        <a:pt x="229" y="310"/>
                      </a:lnTo>
                      <a:lnTo>
                        <a:pt x="235" y="303"/>
                      </a:lnTo>
                      <a:lnTo>
                        <a:pt x="240" y="297"/>
                      </a:lnTo>
                      <a:lnTo>
                        <a:pt x="243" y="287"/>
                      </a:lnTo>
                      <a:lnTo>
                        <a:pt x="245" y="275"/>
                      </a:lnTo>
                      <a:lnTo>
                        <a:pt x="250" y="254"/>
                      </a:lnTo>
                      <a:lnTo>
                        <a:pt x="259" y="247"/>
                      </a:lnTo>
                      <a:lnTo>
                        <a:pt x="273" y="243"/>
                      </a:lnTo>
                      <a:lnTo>
                        <a:pt x="280" y="241"/>
                      </a:lnTo>
                      <a:lnTo>
                        <a:pt x="287" y="233"/>
                      </a:lnTo>
                      <a:lnTo>
                        <a:pt x="294" y="219"/>
                      </a:lnTo>
                      <a:lnTo>
                        <a:pt x="297" y="208"/>
                      </a:lnTo>
                      <a:lnTo>
                        <a:pt x="299" y="196"/>
                      </a:lnTo>
                      <a:lnTo>
                        <a:pt x="300" y="185"/>
                      </a:lnTo>
                      <a:lnTo>
                        <a:pt x="301" y="174"/>
                      </a:lnTo>
                      <a:lnTo>
                        <a:pt x="300" y="166"/>
                      </a:lnTo>
                      <a:lnTo>
                        <a:pt x="298" y="157"/>
                      </a:lnTo>
                      <a:lnTo>
                        <a:pt x="293" y="153"/>
                      </a:lnTo>
                      <a:lnTo>
                        <a:pt x="289" y="151"/>
                      </a:lnTo>
                      <a:lnTo>
                        <a:pt x="283" y="151"/>
                      </a:lnTo>
                      <a:lnTo>
                        <a:pt x="278" y="153"/>
                      </a:lnTo>
                      <a:lnTo>
                        <a:pt x="273" y="159"/>
                      </a:lnTo>
                      <a:lnTo>
                        <a:pt x="273" y="152"/>
                      </a:lnTo>
                      <a:lnTo>
                        <a:pt x="272" y="142"/>
                      </a:lnTo>
                      <a:lnTo>
                        <a:pt x="271" y="127"/>
                      </a:lnTo>
                      <a:lnTo>
                        <a:pt x="268" y="114"/>
                      </a:lnTo>
                      <a:lnTo>
                        <a:pt x="265" y="98"/>
                      </a:lnTo>
                      <a:lnTo>
                        <a:pt x="260" y="83"/>
                      </a:lnTo>
                      <a:lnTo>
                        <a:pt x="257" y="74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4572" y="1852"/>
                  <a:ext cx="260" cy="180"/>
                </a:xfrm>
                <a:custGeom>
                  <a:avLst/>
                  <a:gdLst>
                    <a:gd name="T0" fmla="*/ 33 w 260"/>
                    <a:gd name="T1" fmla="*/ 0 h 180"/>
                    <a:gd name="T2" fmla="*/ 29 w 260"/>
                    <a:gd name="T3" fmla="*/ 21 h 180"/>
                    <a:gd name="T4" fmla="*/ 42 w 260"/>
                    <a:gd name="T5" fmla="*/ 23 h 180"/>
                    <a:gd name="T6" fmla="*/ 58 w 260"/>
                    <a:gd name="T7" fmla="*/ 43 h 180"/>
                    <a:gd name="T8" fmla="*/ 70 w 260"/>
                    <a:gd name="T9" fmla="*/ 64 h 180"/>
                    <a:gd name="T10" fmla="*/ 86 w 260"/>
                    <a:gd name="T11" fmla="*/ 73 h 180"/>
                    <a:gd name="T12" fmla="*/ 103 w 260"/>
                    <a:gd name="T13" fmla="*/ 76 h 180"/>
                    <a:gd name="T14" fmla="*/ 120 w 260"/>
                    <a:gd name="T15" fmla="*/ 75 h 180"/>
                    <a:gd name="T16" fmla="*/ 141 w 260"/>
                    <a:gd name="T17" fmla="*/ 82 h 180"/>
                    <a:gd name="T18" fmla="*/ 167 w 260"/>
                    <a:gd name="T19" fmla="*/ 82 h 180"/>
                    <a:gd name="T20" fmla="*/ 184 w 260"/>
                    <a:gd name="T21" fmla="*/ 76 h 180"/>
                    <a:gd name="T22" fmla="*/ 202 w 260"/>
                    <a:gd name="T23" fmla="*/ 81 h 180"/>
                    <a:gd name="T24" fmla="*/ 218 w 260"/>
                    <a:gd name="T25" fmla="*/ 52 h 180"/>
                    <a:gd name="T26" fmla="*/ 218 w 260"/>
                    <a:gd name="T27" fmla="*/ 34 h 180"/>
                    <a:gd name="T28" fmla="*/ 224 w 260"/>
                    <a:gd name="T29" fmla="*/ 25 h 180"/>
                    <a:gd name="T30" fmla="*/ 239 w 260"/>
                    <a:gd name="T31" fmla="*/ 25 h 180"/>
                    <a:gd name="T32" fmla="*/ 255 w 260"/>
                    <a:gd name="T33" fmla="*/ 51 h 180"/>
                    <a:gd name="T34" fmla="*/ 259 w 260"/>
                    <a:gd name="T35" fmla="*/ 87 h 180"/>
                    <a:gd name="T36" fmla="*/ 244 w 260"/>
                    <a:gd name="T37" fmla="*/ 123 h 180"/>
                    <a:gd name="T38" fmla="*/ 227 w 260"/>
                    <a:gd name="T39" fmla="*/ 109 h 180"/>
                    <a:gd name="T40" fmla="*/ 216 w 260"/>
                    <a:gd name="T41" fmla="*/ 123 h 180"/>
                    <a:gd name="T42" fmla="*/ 204 w 260"/>
                    <a:gd name="T43" fmla="*/ 127 h 180"/>
                    <a:gd name="T44" fmla="*/ 186 w 260"/>
                    <a:gd name="T45" fmla="*/ 139 h 180"/>
                    <a:gd name="T46" fmla="*/ 164 w 260"/>
                    <a:gd name="T47" fmla="*/ 148 h 180"/>
                    <a:gd name="T48" fmla="*/ 146 w 260"/>
                    <a:gd name="T49" fmla="*/ 155 h 180"/>
                    <a:gd name="T50" fmla="*/ 125 w 260"/>
                    <a:gd name="T51" fmla="*/ 160 h 180"/>
                    <a:gd name="T52" fmla="*/ 104 w 260"/>
                    <a:gd name="T53" fmla="*/ 148 h 180"/>
                    <a:gd name="T54" fmla="*/ 85 w 260"/>
                    <a:gd name="T55" fmla="*/ 148 h 180"/>
                    <a:gd name="T56" fmla="*/ 66 w 260"/>
                    <a:gd name="T57" fmla="*/ 143 h 180"/>
                    <a:gd name="T58" fmla="*/ 51 w 260"/>
                    <a:gd name="T59" fmla="*/ 146 h 180"/>
                    <a:gd name="T60" fmla="*/ 30 w 260"/>
                    <a:gd name="T61" fmla="*/ 132 h 180"/>
                    <a:gd name="T62" fmla="*/ 6 w 260"/>
                    <a:gd name="T63" fmla="*/ 123 h 180"/>
                    <a:gd name="T64" fmla="*/ 0 w 260"/>
                    <a:gd name="T65" fmla="*/ 82 h 180"/>
                    <a:gd name="T66" fmla="*/ 3 w 260"/>
                    <a:gd name="T67" fmla="*/ 43 h 180"/>
                    <a:gd name="T68" fmla="*/ 13 w 260"/>
                    <a:gd name="T69" fmla="*/ 6 h 18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0"/>
                    <a:gd name="T106" fmla="*/ 0 h 180"/>
                    <a:gd name="T107" fmla="*/ 260 w 260"/>
                    <a:gd name="T108" fmla="*/ 180 h 18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0" h="180">
                      <a:moveTo>
                        <a:pt x="13" y="6"/>
                      </a:moveTo>
                      <a:lnTo>
                        <a:pt x="33" y="0"/>
                      </a:lnTo>
                      <a:lnTo>
                        <a:pt x="29" y="10"/>
                      </a:lnTo>
                      <a:lnTo>
                        <a:pt x="29" y="21"/>
                      </a:lnTo>
                      <a:lnTo>
                        <a:pt x="33" y="33"/>
                      </a:lnTo>
                      <a:lnTo>
                        <a:pt x="42" y="23"/>
                      </a:lnTo>
                      <a:lnTo>
                        <a:pt x="43" y="46"/>
                      </a:lnTo>
                      <a:lnTo>
                        <a:pt x="58" y="43"/>
                      </a:lnTo>
                      <a:lnTo>
                        <a:pt x="60" y="64"/>
                      </a:lnTo>
                      <a:lnTo>
                        <a:pt x="70" y="64"/>
                      </a:lnTo>
                      <a:lnTo>
                        <a:pt x="81" y="53"/>
                      </a:lnTo>
                      <a:lnTo>
                        <a:pt x="86" y="73"/>
                      </a:lnTo>
                      <a:lnTo>
                        <a:pt x="97" y="63"/>
                      </a:lnTo>
                      <a:lnTo>
                        <a:pt x="103" y="76"/>
                      </a:lnTo>
                      <a:lnTo>
                        <a:pt x="114" y="65"/>
                      </a:lnTo>
                      <a:lnTo>
                        <a:pt x="120" y="75"/>
                      </a:lnTo>
                      <a:lnTo>
                        <a:pt x="126" y="66"/>
                      </a:lnTo>
                      <a:lnTo>
                        <a:pt x="141" y="82"/>
                      </a:lnTo>
                      <a:lnTo>
                        <a:pt x="155" y="71"/>
                      </a:lnTo>
                      <a:lnTo>
                        <a:pt x="167" y="82"/>
                      </a:lnTo>
                      <a:lnTo>
                        <a:pt x="174" y="69"/>
                      </a:lnTo>
                      <a:lnTo>
                        <a:pt x="184" y="76"/>
                      </a:lnTo>
                      <a:lnTo>
                        <a:pt x="189" y="62"/>
                      </a:lnTo>
                      <a:lnTo>
                        <a:pt x="202" y="81"/>
                      </a:lnTo>
                      <a:lnTo>
                        <a:pt x="202" y="52"/>
                      </a:lnTo>
                      <a:lnTo>
                        <a:pt x="218" y="52"/>
                      </a:lnTo>
                      <a:lnTo>
                        <a:pt x="229" y="53"/>
                      </a:lnTo>
                      <a:lnTo>
                        <a:pt x="218" y="34"/>
                      </a:lnTo>
                      <a:lnTo>
                        <a:pt x="236" y="39"/>
                      </a:lnTo>
                      <a:lnTo>
                        <a:pt x="224" y="25"/>
                      </a:lnTo>
                      <a:lnTo>
                        <a:pt x="238" y="29"/>
                      </a:lnTo>
                      <a:lnTo>
                        <a:pt x="239" y="25"/>
                      </a:lnTo>
                      <a:lnTo>
                        <a:pt x="247" y="32"/>
                      </a:lnTo>
                      <a:lnTo>
                        <a:pt x="255" y="51"/>
                      </a:lnTo>
                      <a:lnTo>
                        <a:pt x="259" y="72"/>
                      </a:lnTo>
                      <a:lnTo>
                        <a:pt x="259" y="87"/>
                      </a:lnTo>
                      <a:lnTo>
                        <a:pt x="256" y="98"/>
                      </a:lnTo>
                      <a:lnTo>
                        <a:pt x="244" y="123"/>
                      </a:lnTo>
                      <a:lnTo>
                        <a:pt x="238" y="131"/>
                      </a:lnTo>
                      <a:lnTo>
                        <a:pt x="227" y="109"/>
                      </a:lnTo>
                      <a:lnTo>
                        <a:pt x="227" y="144"/>
                      </a:lnTo>
                      <a:lnTo>
                        <a:pt x="216" y="123"/>
                      </a:lnTo>
                      <a:lnTo>
                        <a:pt x="213" y="155"/>
                      </a:lnTo>
                      <a:lnTo>
                        <a:pt x="204" y="127"/>
                      </a:lnTo>
                      <a:lnTo>
                        <a:pt x="193" y="163"/>
                      </a:lnTo>
                      <a:lnTo>
                        <a:pt x="186" y="139"/>
                      </a:lnTo>
                      <a:lnTo>
                        <a:pt x="170" y="174"/>
                      </a:lnTo>
                      <a:lnTo>
                        <a:pt x="164" y="148"/>
                      </a:lnTo>
                      <a:lnTo>
                        <a:pt x="154" y="174"/>
                      </a:lnTo>
                      <a:lnTo>
                        <a:pt x="146" y="155"/>
                      </a:lnTo>
                      <a:lnTo>
                        <a:pt x="135" y="179"/>
                      </a:lnTo>
                      <a:lnTo>
                        <a:pt x="125" y="160"/>
                      </a:lnTo>
                      <a:lnTo>
                        <a:pt x="114" y="177"/>
                      </a:lnTo>
                      <a:lnTo>
                        <a:pt x="104" y="148"/>
                      </a:lnTo>
                      <a:lnTo>
                        <a:pt x="90" y="177"/>
                      </a:lnTo>
                      <a:lnTo>
                        <a:pt x="85" y="148"/>
                      </a:lnTo>
                      <a:lnTo>
                        <a:pt x="75" y="172"/>
                      </a:lnTo>
                      <a:lnTo>
                        <a:pt x="66" y="143"/>
                      </a:lnTo>
                      <a:lnTo>
                        <a:pt x="53" y="165"/>
                      </a:lnTo>
                      <a:lnTo>
                        <a:pt x="51" y="146"/>
                      </a:lnTo>
                      <a:lnTo>
                        <a:pt x="33" y="162"/>
                      </a:lnTo>
                      <a:lnTo>
                        <a:pt x="30" y="132"/>
                      </a:lnTo>
                      <a:lnTo>
                        <a:pt x="14" y="148"/>
                      </a:lnTo>
                      <a:lnTo>
                        <a:pt x="6" y="123"/>
                      </a:lnTo>
                      <a:lnTo>
                        <a:pt x="1" y="103"/>
                      </a:lnTo>
                      <a:lnTo>
                        <a:pt x="0" y="82"/>
                      </a:lnTo>
                      <a:lnTo>
                        <a:pt x="1" y="61"/>
                      </a:lnTo>
                      <a:lnTo>
                        <a:pt x="3" y="43"/>
                      </a:lnTo>
                      <a:lnTo>
                        <a:pt x="6" y="22"/>
                      </a:lnTo>
                      <a:lnTo>
                        <a:pt x="13" y="6"/>
                      </a:lnTo>
                    </a:path>
                  </a:pathLst>
                </a:custGeom>
                <a:solidFill>
                  <a:srgbClr val="20202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grpSp>
              <p:nvGrpSpPr>
                <p:cNvPr id="17" name="Group 28"/>
                <p:cNvGrpSpPr>
                  <a:grpSpLocks/>
                </p:cNvGrpSpPr>
                <p:nvPr/>
              </p:nvGrpSpPr>
              <p:grpSpPr bwMode="auto">
                <a:xfrm>
                  <a:off x="4620" y="2063"/>
                  <a:ext cx="132" cy="75"/>
                  <a:chOff x="4620" y="2063"/>
                  <a:chExt cx="132" cy="75"/>
                </a:xfrm>
              </p:grpSpPr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4620" y="2068"/>
                    <a:ext cx="17" cy="41"/>
                  </a:xfrm>
                  <a:custGeom>
                    <a:avLst/>
                    <a:gdLst>
                      <a:gd name="T0" fmla="*/ 0 w 17"/>
                      <a:gd name="T1" fmla="*/ 0 h 41"/>
                      <a:gd name="T2" fmla="*/ 5 w 17"/>
                      <a:gd name="T3" fmla="*/ 6 h 41"/>
                      <a:gd name="T4" fmla="*/ 7 w 17"/>
                      <a:gd name="T5" fmla="*/ 13 h 41"/>
                      <a:gd name="T6" fmla="*/ 12 w 17"/>
                      <a:gd name="T7" fmla="*/ 27 h 41"/>
                      <a:gd name="T8" fmla="*/ 16 w 17"/>
                      <a:gd name="T9" fmla="*/ 4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41"/>
                      <a:gd name="T17" fmla="*/ 17 w 17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41">
                        <a:moveTo>
                          <a:pt x="0" y="0"/>
                        </a:moveTo>
                        <a:lnTo>
                          <a:pt x="5" y="6"/>
                        </a:lnTo>
                        <a:lnTo>
                          <a:pt x="7" y="13"/>
                        </a:lnTo>
                        <a:lnTo>
                          <a:pt x="12" y="27"/>
                        </a:lnTo>
                        <a:lnTo>
                          <a:pt x="16" y="4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4735" y="2063"/>
                    <a:ext cx="17" cy="75"/>
                  </a:xfrm>
                  <a:custGeom>
                    <a:avLst/>
                    <a:gdLst>
                      <a:gd name="T0" fmla="*/ 16 w 17"/>
                      <a:gd name="T1" fmla="*/ 0 h 75"/>
                      <a:gd name="T2" fmla="*/ 8 w 17"/>
                      <a:gd name="T3" fmla="*/ 17 h 75"/>
                      <a:gd name="T4" fmla="*/ 3 w 17"/>
                      <a:gd name="T5" fmla="*/ 35 h 75"/>
                      <a:gd name="T6" fmla="*/ 1 w 17"/>
                      <a:gd name="T7" fmla="*/ 51 h 75"/>
                      <a:gd name="T8" fmla="*/ 0 w 17"/>
                      <a:gd name="T9" fmla="*/ 60 h 75"/>
                      <a:gd name="T10" fmla="*/ 0 w 17"/>
                      <a:gd name="T11" fmla="*/ 74 h 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75"/>
                      <a:gd name="T20" fmla="*/ 17 w 17"/>
                      <a:gd name="T21" fmla="*/ 75 h 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75">
                        <a:moveTo>
                          <a:pt x="16" y="0"/>
                        </a:moveTo>
                        <a:lnTo>
                          <a:pt x="8" y="17"/>
                        </a:lnTo>
                        <a:lnTo>
                          <a:pt x="3" y="35"/>
                        </a:lnTo>
                        <a:lnTo>
                          <a:pt x="1" y="51"/>
                        </a:lnTo>
                        <a:lnTo>
                          <a:pt x="0" y="60"/>
                        </a:lnTo>
                        <a:lnTo>
                          <a:pt x="0" y="7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4347" y="2059"/>
                <a:ext cx="580" cy="635"/>
                <a:chOff x="4347" y="2059"/>
                <a:chExt cx="580" cy="635"/>
              </a:xfrm>
            </p:grpSpPr>
            <p:sp>
              <p:nvSpPr>
                <p:cNvPr id="51" name="Freeform 32"/>
                <p:cNvSpPr>
                  <a:spLocks/>
                </p:cNvSpPr>
                <p:nvPr/>
              </p:nvSpPr>
              <p:spPr bwMode="auto">
                <a:xfrm>
                  <a:off x="4347" y="2059"/>
                  <a:ext cx="580" cy="635"/>
                </a:xfrm>
                <a:custGeom>
                  <a:avLst/>
                  <a:gdLst>
                    <a:gd name="T0" fmla="*/ 416 w 580"/>
                    <a:gd name="T1" fmla="*/ 97 h 635"/>
                    <a:gd name="T2" fmla="*/ 453 w 580"/>
                    <a:gd name="T3" fmla="*/ 111 h 635"/>
                    <a:gd name="T4" fmla="*/ 469 w 580"/>
                    <a:gd name="T5" fmla="*/ 148 h 635"/>
                    <a:gd name="T6" fmla="*/ 502 w 580"/>
                    <a:gd name="T7" fmla="*/ 139 h 635"/>
                    <a:gd name="T8" fmla="*/ 511 w 580"/>
                    <a:gd name="T9" fmla="*/ 171 h 635"/>
                    <a:gd name="T10" fmla="*/ 528 w 580"/>
                    <a:gd name="T11" fmla="*/ 199 h 635"/>
                    <a:gd name="T12" fmla="*/ 556 w 580"/>
                    <a:gd name="T13" fmla="*/ 216 h 635"/>
                    <a:gd name="T14" fmla="*/ 579 w 580"/>
                    <a:gd name="T15" fmla="*/ 242 h 635"/>
                    <a:gd name="T16" fmla="*/ 577 w 580"/>
                    <a:gd name="T17" fmla="*/ 286 h 635"/>
                    <a:gd name="T18" fmla="*/ 549 w 580"/>
                    <a:gd name="T19" fmla="*/ 295 h 635"/>
                    <a:gd name="T20" fmla="*/ 577 w 580"/>
                    <a:gd name="T21" fmla="*/ 316 h 635"/>
                    <a:gd name="T22" fmla="*/ 548 w 580"/>
                    <a:gd name="T23" fmla="*/ 330 h 635"/>
                    <a:gd name="T24" fmla="*/ 566 w 580"/>
                    <a:gd name="T25" fmla="*/ 353 h 635"/>
                    <a:gd name="T26" fmla="*/ 577 w 580"/>
                    <a:gd name="T27" fmla="*/ 441 h 635"/>
                    <a:gd name="T28" fmla="*/ 566 w 580"/>
                    <a:gd name="T29" fmla="*/ 513 h 635"/>
                    <a:gd name="T30" fmla="*/ 558 w 580"/>
                    <a:gd name="T31" fmla="*/ 556 h 635"/>
                    <a:gd name="T32" fmla="*/ 554 w 580"/>
                    <a:gd name="T33" fmla="*/ 601 h 635"/>
                    <a:gd name="T34" fmla="*/ 545 w 580"/>
                    <a:gd name="T35" fmla="*/ 619 h 635"/>
                    <a:gd name="T36" fmla="*/ 476 w 580"/>
                    <a:gd name="T37" fmla="*/ 634 h 635"/>
                    <a:gd name="T38" fmla="*/ 414 w 580"/>
                    <a:gd name="T39" fmla="*/ 632 h 635"/>
                    <a:gd name="T40" fmla="*/ 389 w 580"/>
                    <a:gd name="T41" fmla="*/ 606 h 635"/>
                    <a:gd name="T42" fmla="*/ 369 w 580"/>
                    <a:gd name="T43" fmla="*/ 584 h 635"/>
                    <a:gd name="T44" fmla="*/ 327 w 580"/>
                    <a:gd name="T45" fmla="*/ 584 h 635"/>
                    <a:gd name="T46" fmla="*/ 306 w 580"/>
                    <a:gd name="T47" fmla="*/ 588 h 635"/>
                    <a:gd name="T48" fmla="*/ 269 w 580"/>
                    <a:gd name="T49" fmla="*/ 601 h 635"/>
                    <a:gd name="T50" fmla="*/ 241 w 580"/>
                    <a:gd name="T51" fmla="*/ 608 h 635"/>
                    <a:gd name="T52" fmla="*/ 220 w 580"/>
                    <a:gd name="T53" fmla="*/ 609 h 635"/>
                    <a:gd name="T54" fmla="*/ 166 w 580"/>
                    <a:gd name="T55" fmla="*/ 577 h 635"/>
                    <a:gd name="T56" fmla="*/ 141 w 580"/>
                    <a:gd name="T57" fmla="*/ 547 h 635"/>
                    <a:gd name="T58" fmla="*/ 141 w 580"/>
                    <a:gd name="T59" fmla="*/ 513 h 635"/>
                    <a:gd name="T60" fmla="*/ 170 w 580"/>
                    <a:gd name="T61" fmla="*/ 500 h 635"/>
                    <a:gd name="T62" fmla="*/ 147 w 580"/>
                    <a:gd name="T63" fmla="*/ 461 h 635"/>
                    <a:gd name="T64" fmla="*/ 171 w 580"/>
                    <a:gd name="T65" fmla="*/ 443 h 635"/>
                    <a:gd name="T66" fmla="*/ 166 w 580"/>
                    <a:gd name="T67" fmla="*/ 420 h 635"/>
                    <a:gd name="T68" fmla="*/ 147 w 580"/>
                    <a:gd name="T69" fmla="*/ 394 h 635"/>
                    <a:gd name="T70" fmla="*/ 135 w 580"/>
                    <a:gd name="T71" fmla="*/ 355 h 635"/>
                    <a:gd name="T72" fmla="*/ 156 w 580"/>
                    <a:gd name="T73" fmla="*/ 341 h 635"/>
                    <a:gd name="T74" fmla="*/ 133 w 580"/>
                    <a:gd name="T75" fmla="*/ 312 h 635"/>
                    <a:gd name="T76" fmla="*/ 141 w 580"/>
                    <a:gd name="T77" fmla="*/ 272 h 635"/>
                    <a:gd name="T78" fmla="*/ 116 w 580"/>
                    <a:gd name="T79" fmla="*/ 263 h 635"/>
                    <a:gd name="T80" fmla="*/ 116 w 580"/>
                    <a:gd name="T81" fmla="*/ 236 h 635"/>
                    <a:gd name="T82" fmla="*/ 122 w 580"/>
                    <a:gd name="T83" fmla="*/ 198 h 635"/>
                    <a:gd name="T84" fmla="*/ 79 w 580"/>
                    <a:gd name="T85" fmla="*/ 169 h 635"/>
                    <a:gd name="T86" fmla="*/ 49 w 580"/>
                    <a:gd name="T87" fmla="*/ 141 h 635"/>
                    <a:gd name="T88" fmla="*/ 17 w 580"/>
                    <a:gd name="T89" fmla="*/ 97 h 635"/>
                    <a:gd name="T90" fmla="*/ 0 w 580"/>
                    <a:gd name="T91" fmla="*/ 49 h 635"/>
                    <a:gd name="T92" fmla="*/ 10 w 580"/>
                    <a:gd name="T93" fmla="*/ 26 h 635"/>
                    <a:gd name="T94" fmla="*/ 51 w 580"/>
                    <a:gd name="T95" fmla="*/ 10 h 635"/>
                    <a:gd name="T96" fmla="*/ 84 w 580"/>
                    <a:gd name="T97" fmla="*/ 0 h 635"/>
                    <a:gd name="T98" fmla="*/ 103 w 580"/>
                    <a:gd name="T99" fmla="*/ 12 h 635"/>
                    <a:gd name="T100" fmla="*/ 130 w 580"/>
                    <a:gd name="T101" fmla="*/ 41 h 635"/>
                    <a:gd name="T102" fmla="*/ 136 w 580"/>
                    <a:gd name="T103" fmla="*/ 51 h 635"/>
                    <a:gd name="T104" fmla="*/ 163 w 580"/>
                    <a:gd name="T105" fmla="*/ 41 h 635"/>
                    <a:gd name="T106" fmla="*/ 194 w 580"/>
                    <a:gd name="T107" fmla="*/ 41 h 635"/>
                    <a:gd name="T108" fmla="*/ 212 w 580"/>
                    <a:gd name="T109" fmla="*/ 63 h 635"/>
                    <a:gd name="T110" fmla="*/ 230 w 580"/>
                    <a:gd name="T111" fmla="*/ 91 h 635"/>
                    <a:gd name="T112" fmla="*/ 235 w 580"/>
                    <a:gd name="T113" fmla="*/ 107 h 635"/>
                    <a:gd name="T114" fmla="*/ 243 w 580"/>
                    <a:gd name="T115" fmla="*/ 115 h 635"/>
                    <a:gd name="T116" fmla="*/ 278 w 580"/>
                    <a:gd name="T117" fmla="*/ 93 h 635"/>
                    <a:gd name="T118" fmla="*/ 313 w 580"/>
                    <a:gd name="T119" fmla="*/ 81 h 635"/>
                    <a:gd name="T120" fmla="*/ 351 w 580"/>
                    <a:gd name="T121" fmla="*/ 81 h 635"/>
                    <a:gd name="T122" fmla="*/ 383 w 580"/>
                    <a:gd name="T123" fmla="*/ 86 h 635"/>
                    <a:gd name="T124" fmla="*/ 416 w 580"/>
                    <a:gd name="T125" fmla="*/ 97 h 6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80"/>
                    <a:gd name="T190" fmla="*/ 0 h 635"/>
                    <a:gd name="T191" fmla="*/ 580 w 580"/>
                    <a:gd name="T192" fmla="*/ 635 h 6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80" h="635">
                      <a:moveTo>
                        <a:pt x="416" y="97"/>
                      </a:moveTo>
                      <a:lnTo>
                        <a:pt x="453" y="111"/>
                      </a:lnTo>
                      <a:lnTo>
                        <a:pt x="469" y="148"/>
                      </a:lnTo>
                      <a:lnTo>
                        <a:pt x="502" y="139"/>
                      </a:lnTo>
                      <a:lnTo>
                        <a:pt x="511" y="171"/>
                      </a:lnTo>
                      <a:lnTo>
                        <a:pt x="528" y="199"/>
                      </a:lnTo>
                      <a:lnTo>
                        <a:pt x="556" y="216"/>
                      </a:lnTo>
                      <a:lnTo>
                        <a:pt x="579" y="242"/>
                      </a:lnTo>
                      <a:lnTo>
                        <a:pt x="577" y="286"/>
                      </a:lnTo>
                      <a:lnTo>
                        <a:pt x="549" y="295"/>
                      </a:lnTo>
                      <a:lnTo>
                        <a:pt x="577" y="316"/>
                      </a:lnTo>
                      <a:lnTo>
                        <a:pt x="548" y="330"/>
                      </a:lnTo>
                      <a:lnTo>
                        <a:pt x="566" y="353"/>
                      </a:lnTo>
                      <a:lnTo>
                        <a:pt x="577" y="441"/>
                      </a:lnTo>
                      <a:lnTo>
                        <a:pt x="566" y="513"/>
                      </a:lnTo>
                      <a:lnTo>
                        <a:pt x="558" y="556"/>
                      </a:lnTo>
                      <a:lnTo>
                        <a:pt x="554" y="601"/>
                      </a:lnTo>
                      <a:lnTo>
                        <a:pt x="545" y="619"/>
                      </a:lnTo>
                      <a:lnTo>
                        <a:pt x="476" y="634"/>
                      </a:lnTo>
                      <a:lnTo>
                        <a:pt x="414" y="632"/>
                      </a:lnTo>
                      <a:lnTo>
                        <a:pt x="389" y="606"/>
                      </a:lnTo>
                      <a:lnTo>
                        <a:pt x="369" y="584"/>
                      </a:lnTo>
                      <a:lnTo>
                        <a:pt x="327" y="584"/>
                      </a:lnTo>
                      <a:lnTo>
                        <a:pt x="306" y="588"/>
                      </a:lnTo>
                      <a:lnTo>
                        <a:pt x="269" y="601"/>
                      </a:lnTo>
                      <a:lnTo>
                        <a:pt x="241" y="608"/>
                      </a:lnTo>
                      <a:lnTo>
                        <a:pt x="220" y="609"/>
                      </a:lnTo>
                      <a:lnTo>
                        <a:pt x="166" y="577"/>
                      </a:lnTo>
                      <a:lnTo>
                        <a:pt x="141" y="547"/>
                      </a:lnTo>
                      <a:lnTo>
                        <a:pt x="141" y="513"/>
                      </a:lnTo>
                      <a:lnTo>
                        <a:pt x="170" y="500"/>
                      </a:lnTo>
                      <a:lnTo>
                        <a:pt x="147" y="461"/>
                      </a:lnTo>
                      <a:lnTo>
                        <a:pt x="171" y="443"/>
                      </a:lnTo>
                      <a:lnTo>
                        <a:pt x="166" y="420"/>
                      </a:lnTo>
                      <a:lnTo>
                        <a:pt x="147" y="394"/>
                      </a:lnTo>
                      <a:lnTo>
                        <a:pt x="135" y="355"/>
                      </a:lnTo>
                      <a:lnTo>
                        <a:pt x="156" y="341"/>
                      </a:lnTo>
                      <a:lnTo>
                        <a:pt x="133" y="312"/>
                      </a:lnTo>
                      <a:lnTo>
                        <a:pt x="141" y="272"/>
                      </a:lnTo>
                      <a:lnTo>
                        <a:pt x="116" y="263"/>
                      </a:lnTo>
                      <a:lnTo>
                        <a:pt x="116" y="236"/>
                      </a:lnTo>
                      <a:lnTo>
                        <a:pt x="122" y="198"/>
                      </a:lnTo>
                      <a:lnTo>
                        <a:pt x="79" y="169"/>
                      </a:lnTo>
                      <a:lnTo>
                        <a:pt x="49" y="141"/>
                      </a:lnTo>
                      <a:lnTo>
                        <a:pt x="17" y="97"/>
                      </a:lnTo>
                      <a:lnTo>
                        <a:pt x="0" y="49"/>
                      </a:lnTo>
                      <a:lnTo>
                        <a:pt x="10" y="26"/>
                      </a:lnTo>
                      <a:lnTo>
                        <a:pt x="51" y="10"/>
                      </a:lnTo>
                      <a:lnTo>
                        <a:pt x="84" y="0"/>
                      </a:lnTo>
                      <a:lnTo>
                        <a:pt x="103" y="12"/>
                      </a:lnTo>
                      <a:lnTo>
                        <a:pt x="130" y="41"/>
                      </a:lnTo>
                      <a:lnTo>
                        <a:pt x="136" y="51"/>
                      </a:lnTo>
                      <a:lnTo>
                        <a:pt x="163" y="41"/>
                      </a:lnTo>
                      <a:lnTo>
                        <a:pt x="194" y="41"/>
                      </a:lnTo>
                      <a:lnTo>
                        <a:pt x="212" y="63"/>
                      </a:lnTo>
                      <a:lnTo>
                        <a:pt x="230" y="91"/>
                      </a:lnTo>
                      <a:lnTo>
                        <a:pt x="235" y="107"/>
                      </a:lnTo>
                      <a:lnTo>
                        <a:pt x="243" y="115"/>
                      </a:lnTo>
                      <a:lnTo>
                        <a:pt x="278" y="93"/>
                      </a:lnTo>
                      <a:lnTo>
                        <a:pt x="313" y="81"/>
                      </a:lnTo>
                      <a:lnTo>
                        <a:pt x="351" y="81"/>
                      </a:lnTo>
                      <a:lnTo>
                        <a:pt x="383" y="86"/>
                      </a:lnTo>
                      <a:lnTo>
                        <a:pt x="416" y="97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2" name="Freeform 33"/>
                <p:cNvSpPr>
                  <a:spLocks/>
                </p:cNvSpPr>
                <p:nvPr/>
              </p:nvSpPr>
              <p:spPr bwMode="auto">
                <a:xfrm>
                  <a:off x="4567" y="2105"/>
                  <a:ext cx="224" cy="97"/>
                </a:xfrm>
                <a:custGeom>
                  <a:avLst/>
                  <a:gdLst>
                    <a:gd name="T0" fmla="*/ 26 w 224"/>
                    <a:gd name="T1" fmla="*/ 34 h 97"/>
                    <a:gd name="T2" fmla="*/ 48 w 224"/>
                    <a:gd name="T3" fmla="*/ 17 h 97"/>
                    <a:gd name="T4" fmla="*/ 77 w 224"/>
                    <a:gd name="T5" fmla="*/ 6 h 97"/>
                    <a:gd name="T6" fmla="*/ 108 w 224"/>
                    <a:gd name="T7" fmla="*/ 0 h 97"/>
                    <a:gd name="T8" fmla="*/ 139 w 224"/>
                    <a:gd name="T9" fmla="*/ 2 h 97"/>
                    <a:gd name="T10" fmla="*/ 165 w 224"/>
                    <a:gd name="T11" fmla="*/ 10 h 97"/>
                    <a:gd name="T12" fmla="*/ 189 w 224"/>
                    <a:gd name="T13" fmla="*/ 29 h 97"/>
                    <a:gd name="T14" fmla="*/ 207 w 224"/>
                    <a:gd name="T15" fmla="*/ 45 h 97"/>
                    <a:gd name="T16" fmla="*/ 215 w 224"/>
                    <a:gd name="T17" fmla="*/ 64 h 97"/>
                    <a:gd name="T18" fmla="*/ 223 w 224"/>
                    <a:gd name="T19" fmla="*/ 96 h 97"/>
                    <a:gd name="T20" fmla="*/ 203 w 224"/>
                    <a:gd name="T21" fmla="*/ 82 h 97"/>
                    <a:gd name="T22" fmla="*/ 180 w 224"/>
                    <a:gd name="T23" fmla="*/ 72 h 97"/>
                    <a:gd name="T24" fmla="*/ 151 w 224"/>
                    <a:gd name="T25" fmla="*/ 59 h 97"/>
                    <a:gd name="T26" fmla="*/ 121 w 224"/>
                    <a:gd name="T27" fmla="*/ 54 h 97"/>
                    <a:gd name="T28" fmla="*/ 81 w 224"/>
                    <a:gd name="T29" fmla="*/ 54 h 97"/>
                    <a:gd name="T30" fmla="*/ 56 w 224"/>
                    <a:gd name="T31" fmla="*/ 55 h 97"/>
                    <a:gd name="T32" fmla="*/ 38 w 224"/>
                    <a:gd name="T33" fmla="*/ 61 h 97"/>
                    <a:gd name="T34" fmla="*/ 15 w 224"/>
                    <a:gd name="T35" fmla="*/ 69 h 97"/>
                    <a:gd name="T36" fmla="*/ 0 w 224"/>
                    <a:gd name="T37" fmla="*/ 78 h 97"/>
                    <a:gd name="T38" fmla="*/ 15 w 224"/>
                    <a:gd name="T39" fmla="*/ 51 h 97"/>
                    <a:gd name="T40" fmla="*/ 26 w 224"/>
                    <a:gd name="T41" fmla="*/ 34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4"/>
                    <a:gd name="T64" fmla="*/ 0 h 97"/>
                    <a:gd name="T65" fmla="*/ 224 w 224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4" h="97">
                      <a:moveTo>
                        <a:pt x="26" y="34"/>
                      </a:moveTo>
                      <a:lnTo>
                        <a:pt x="48" y="17"/>
                      </a:lnTo>
                      <a:lnTo>
                        <a:pt x="77" y="6"/>
                      </a:lnTo>
                      <a:lnTo>
                        <a:pt x="108" y="0"/>
                      </a:lnTo>
                      <a:lnTo>
                        <a:pt x="139" y="2"/>
                      </a:lnTo>
                      <a:lnTo>
                        <a:pt x="165" y="10"/>
                      </a:lnTo>
                      <a:lnTo>
                        <a:pt x="189" y="29"/>
                      </a:lnTo>
                      <a:lnTo>
                        <a:pt x="207" y="45"/>
                      </a:lnTo>
                      <a:lnTo>
                        <a:pt x="215" y="64"/>
                      </a:lnTo>
                      <a:lnTo>
                        <a:pt x="223" y="96"/>
                      </a:lnTo>
                      <a:lnTo>
                        <a:pt x="203" y="82"/>
                      </a:lnTo>
                      <a:lnTo>
                        <a:pt x="180" y="72"/>
                      </a:lnTo>
                      <a:lnTo>
                        <a:pt x="151" y="59"/>
                      </a:lnTo>
                      <a:lnTo>
                        <a:pt x="121" y="54"/>
                      </a:lnTo>
                      <a:lnTo>
                        <a:pt x="81" y="54"/>
                      </a:lnTo>
                      <a:lnTo>
                        <a:pt x="56" y="55"/>
                      </a:lnTo>
                      <a:lnTo>
                        <a:pt x="38" y="61"/>
                      </a:lnTo>
                      <a:lnTo>
                        <a:pt x="15" y="69"/>
                      </a:lnTo>
                      <a:lnTo>
                        <a:pt x="0" y="78"/>
                      </a:lnTo>
                      <a:lnTo>
                        <a:pt x="15" y="51"/>
                      </a:lnTo>
                      <a:lnTo>
                        <a:pt x="26" y="3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grpSp>
              <p:nvGrpSpPr>
                <p:cNvPr id="19" name="Group 34"/>
                <p:cNvGrpSpPr>
                  <a:grpSpLocks/>
                </p:cNvGrpSpPr>
                <p:nvPr/>
              </p:nvGrpSpPr>
              <p:grpSpPr bwMode="auto">
                <a:xfrm>
                  <a:off x="4775" y="2319"/>
                  <a:ext cx="70" cy="342"/>
                  <a:chOff x="4775" y="2319"/>
                  <a:chExt cx="70" cy="342"/>
                </a:xfrm>
              </p:grpSpPr>
              <p:sp>
                <p:nvSpPr>
                  <p:cNvPr id="57" name="Freeform 35"/>
                  <p:cNvSpPr>
                    <a:spLocks/>
                  </p:cNvSpPr>
                  <p:nvPr/>
                </p:nvSpPr>
                <p:spPr bwMode="auto">
                  <a:xfrm>
                    <a:off x="4775" y="2319"/>
                    <a:ext cx="59" cy="342"/>
                  </a:xfrm>
                  <a:custGeom>
                    <a:avLst/>
                    <a:gdLst>
                      <a:gd name="T0" fmla="*/ 0 w 59"/>
                      <a:gd name="T1" fmla="*/ 0 h 342"/>
                      <a:gd name="T2" fmla="*/ 27 w 59"/>
                      <a:gd name="T3" fmla="*/ 51 h 342"/>
                      <a:gd name="T4" fmla="*/ 33 w 59"/>
                      <a:gd name="T5" fmla="*/ 76 h 342"/>
                      <a:gd name="T6" fmla="*/ 25 w 59"/>
                      <a:gd name="T7" fmla="*/ 81 h 342"/>
                      <a:gd name="T8" fmla="*/ 33 w 59"/>
                      <a:gd name="T9" fmla="*/ 102 h 342"/>
                      <a:gd name="T10" fmla="*/ 33 w 59"/>
                      <a:gd name="T11" fmla="*/ 129 h 342"/>
                      <a:gd name="T12" fmla="*/ 30 w 59"/>
                      <a:gd name="T13" fmla="*/ 141 h 342"/>
                      <a:gd name="T14" fmla="*/ 41 w 59"/>
                      <a:gd name="T15" fmla="*/ 153 h 342"/>
                      <a:gd name="T16" fmla="*/ 48 w 59"/>
                      <a:gd name="T17" fmla="*/ 181 h 342"/>
                      <a:gd name="T18" fmla="*/ 44 w 59"/>
                      <a:gd name="T19" fmla="*/ 202 h 342"/>
                      <a:gd name="T20" fmla="*/ 27 w 59"/>
                      <a:gd name="T21" fmla="*/ 232 h 342"/>
                      <a:gd name="T22" fmla="*/ 44 w 59"/>
                      <a:gd name="T23" fmla="*/ 248 h 342"/>
                      <a:gd name="T24" fmla="*/ 58 w 59"/>
                      <a:gd name="T25" fmla="*/ 280 h 342"/>
                      <a:gd name="T26" fmla="*/ 58 w 59"/>
                      <a:gd name="T27" fmla="*/ 309 h 342"/>
                      <a:gd name="T28" fmla="*/ 58 w 59"/>
                      <a:gd name="T29" fmla="*/ 341 h 34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9"/>
                      <a:gd name="T46" fmla="*/ 0 h 342"/>
                      <a:gd name="T47" fmla="*/ 59 w 59"/>
                      <a:gd name="T48" fmla="*/ 342 h 34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9" h="342">
                        <a:moveTo>
                          <a:pt x="0" y="0"/>
                        </a:moveTo>
                        <a:lnTo>
                          <a:pt x="27" y="51"/>
                        </a:lnTo>
                        <a:lnTo>
                          <a:pt x="33" y="76"/>
                        </a:lnTo>
                        <a:lnTo>
                          <a:pt x="25" y="81"/>
                        </a:lnTo>
                        <a:lnTo>
                          <a:pt x="33" y="102"/>
                        </a:lnTo>
                        <a:lnTo>
                          <a:pt x="33" y="129"/>
                        </a:lnTo>
                        <a:lnTo>
                          <a:pt x="30" y="141"/>
                        </a:lnTo>
                        <a:lnTo>
                          <a:pt x="41" y="153"/>
                        </a:lnTo>
                        <a:lnTo>
                          <a:pt x="48" y="181"/>
                        </a:lnTo>
                        <a:lnTo>
                          <a:pt x="44" y="202"/>
                        </a:lnTo>
                        <a:lnTo>
                          <a:pt x="27" y="232"/>
                        </a:lnTo>
                        <a:lnTo>
                          <a:pt x="44" y="248"/>
                        </a:lnTo>
                        <a:lnTo>
                          <a:pt x="58" y="280"/>
                        </a:lnTo>
                        <a:lnTo>
                          <a:pt x="58" y="309"/>
                        </a:lnTo>
                        <a:lnTo>
                          <a:pt x="58" y="34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  <p:sp>
                <p:nvSpPr>
                  <p:cNvPr id="58" name="Freeform 36"/>
                  <p:cNvSpPr>
                    <a:spLocks/>
                  </p:cNvSpPr>
                  <p:nvPr/>
                </p:nvSpPr>
                <p:spPr bwMode="auto">
                  <a:xfrm>
                    <a:off x="4803" y="2322"/>
                    <a:ext cx="42" cy="55"/>
                  </a:xfrm>
                  <a:custGeom>
                    <a:avLst/>
                    <a:gdLst>
                      <a:gd name="T0" fmla="*/ 5 w 42"/>
                      <a:gd name="T1" fmla="*/ 0 h 55"/>
                      <a:gd name="T2" fmla="*/ 0 w 42"/>
                      <a:gd name="T3" fmla="*/ 53 h 55"/>
                      <a:gd name="T4" fmla="*/ 41 w 42"/>
                      <a:gd name="T5" fmla="*/ 16 h 55"/>
                      <a:gd name="T6" fmla="*/ 13 w 42"/>
                      <a:gd name="T7" fmla="*/ 53 h 55"/>
                      <a:gd name="T8" fmla="*/ 41 w 42"/>
                      <a:gd name="T9" fmla="*/ 54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55"/>
                      <a:gd name="T17" fmla="*/ 42 w 42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55">
                        <a:moveTo>
                          <a:pt x="5" y="0"/>
                        </a:moveTo>
                        <a:lnTo>
                          <a:pt x="0" y="53"/>
                        </a:lnTo>
                        <a:lnTo>
                          <a:pt x="41" y="16"/>
                        </a:lnTo>
                        <a:lnTo>
                          <a:pt x="13" y="53"/>
                        </a:lnTo>
                        <a:lnTo>
                          <a:pt x="41" y="5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  <p:grpSp>
              <p:nvGrpSpPr>
                <p:cNvPr id="20" name="Group 37"/>
                <p:cNvGrpSpPr>
                  <a:grpSpLocks/>
                </p:cNvGrpSpPr>
                <p:nvPr/>
              </p:nvGrpSpPr>
              <p:grpSpPr bwMode="auto">
                <a:xfrm>
                  <a:off x="4483" y="2263"/>
                  <a:ext cx="218" cy="340"/>
                  <a:chOff x="4483" y="2263"/>
                  <a:chExt cx="218" cy="340"/>
                </a:xfrm>
              </p:grpSpPr>
              <p:sp>
                <p:nvSpPr>
                  <p:cNvPr id="55" name="Freeform 38"/>
                  <p:cNvSpPr>
                    <a:spLocks/>
                  </p:cNvSpPr>
                  <p:nvPr/>
                </p:nvSpPr>
                <p:spPr bwMode="auto">
                  <a:xfrm>
                    <a:off x="4483" y="2270"/>
                    <a:ext cx="141" cy="209"/>
                  </a:xfrm>
                  <a:custGeom>
                    <a:avLst/>
                    <a:gdLst>
                      <a:gd name="T0" fmla="*/ 0 w 141"/>
                      <a:gd name="T1" fmla="*/ 0 h 209"/>
                      <a:gd name="T2" fmla="*/ 23 w 141"/>
                      <a:gd name="T3" fmla="*/ 66 h 209"/>
                      <a:gd name="T4" fmla="*/ 48 w 141"/>
                      <a:gd name="T5" fmla="*/ 116 h 209"/>
                      <a:gd name="T6" fmla="*/ 90 w 141"/>
                      <a:gd name="T7" fmla="*/ 160 h 209"/>
                      <a:gd name="T8" fmla="*/ 126 w 141"/>
                      <a:gd name="T9" fmla="*/ 196 h 209"/>
                      <a:gd name="T10" fmla="*/ 140 w 141"/>
                      <a:gd name="T11" fmla="*/ 206 h 209"/>
                      <a:gd name="T12" fmla="*/ 112 w 141"/>
                      <a:gd name="T13" fmla="*/ 208 h 209"/>
                      <a:gd name="T14" fmla="*/ 100 w 141"/>
                      <a:gd name="T15" fmla="*/ 208 h 209"/>
                      <a:gd name="T16" fmla="*/ 83 w 141"/>
                      <a:gd name="T17" fmla="*/ 206 h 209"/>
                      <a:gd name="T18" fmla="*/ 67 w 141"/>
                      <a:gd name="T19" fmla="*/ 192 h 209"/>
                      <a:gd name="T20" fmla="*/ 53 w 141"/>
                      <a:gd name="T21" fmla="*/ 183 h 209"/>
                      <a:gd name="T22" fmla="*/ 50 w 141"/>
                      <a:gd name="T23" fmla="*/ 178 h 20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1"/>
                      <a:gd name="T37" fmla="*/ 0 h 209"/>
                      <a:gd name="T38" fmla="*/ 141 w 141"/>
                      <a:gd name="T39" fmla="*/ 209 h 20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1" h="209">
                        <a:moveTo>
                          <a:pt x="0" y="0"/>
                        </a:moveTo>
                        <a:lnTo>
                          <a:pt x="23" y="66"/>
                        </a:lnTo>
                        <a:lnTo>
                          <a:pt x="48" y="116"/>
                        </a:lnTo>
                        <a:lnTo>
                          <a:pt x="90" y="160"/>
                        </a:lnTo>
                        <a:lnTo>
                          <a:pt x="126" y="196"/>
                        </a:lnTo>
                        <a:lnTo>
                          <a:pt x="140" y="206"/>
                        </a:lnTo>
                        <a:lnTo>
                          <a:pt x="112" y="208"/>
                        </a:lnTo>
                        <a:lnTo>
                          <a:pt x="100" y="208"/>
                        </a:lnTo>
                        <a:lnTo>
                          <a:pt x="83" y="206"/>
                        </a:lnTo>
                        <a:lnTo>
                          <a:pt x="67" y="192"/>
                        </a:lnTo>
                        <a:lnTo>
                          <a:pt x="53" y="183"/>
                        </a:lnTo>
                        <a:lnTo>
                          <a:pt x="50" y="1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  <p:sp>
                <p:nvSpPr>
                  <p:cNvPr id="56" name="Freeform 39"/>
                  <p:cNvSpPr>
                    <a:spLocks/>
                  </p:cNvSpPr>
                  <p:nvPr/>
                </p:nvSpPr>
                <p:spPr bwMode="auto">
                  <a:xfrm>
                    <a:off x="4553" y="2263"/>
                    <a:ext cx="148" cy="340"/>
                  </a:xfrm>
                  <a:custGeom>
                    <a:avLst/>
                    <a:gdLst>
                      <a:gd name="T0" fmla="*/ 84 w 148"/>
                      <a:gd name="T1" fmla="*/ 0 h 340"/>
                      <a:gd name="T2" fmla="*/ 147 w 148"/>
                      <a:gd name="T3" fmla="*/ 29 h 340"/>
                      <a:gd name="T4" fmla="*/ 89 w 148"/>
                      <a:gd name="T5" fmla="*/ 43 h 340"/>
                      <a:gd name="T6" fmla="*/ 135 w 148"/>
                      <a:gd name="T7" fmla="*/ 46 h 340"/>
                      <a:gd name="T8" fmla="*/ 102 w 148"/>
                      <a:gd name="T9" fmla="*/ 62 h 340"/>
                      <a:gd name="T10" fmla="*/ 137 w 148"/>
                      <a:gd name="T11" fmla="*/ 82 h 340"/>
                      <a:gd name="T12" fmla="*/ 111 w 148"/>
                      <a:gd name="T13" fmla="*/ 98 h 340"/>
                      <a:gd name="T14" fmla="*/ 128 w 148"/>
                      <a:gd name="T15" fmla="*/ 115 h 340"/>
                      <a:gd name="T16" fmla="*/ 125 w 148"/>
                      <a:gd name="T17" fmla="*/ 129 h 340"/>
                      <a:gd name="T18" fmla="*/ 121 w 148"/>
                      <a:gd name="T19" fmla="*/ 162 h 340"/>
                      <a:gd name="T20" fmla="*/ 112 w 148"/>
                      <a:gd name="T21" fmla="*/ 183 h 340"/>
                      <a:gd name="T22" fmla="*/ 114 w 148"/>
                      <a:gd name="T23" fmla="*/ 204 h 340"/>
                      <a:gd name="T24" fmla="*/ 119 w 148"/>
                      <a:gd name="T25" fmla="*/ 215 h 340"/>
                      <a:gd name="T26" fmla="*/ 125 w 148"/>
                      <a:gd name="T27" fmla="*/ 229 h 340"/>
                      <a:gd name="T28" fmla="*/ 127 w 148"/>
                      <a:gd name="T29" fmla="*/ 252 h 340"/>
                      <a:gd name="T30" fmla="*/ 127 w 148"/>
                      <a:gd name="T31" fmla="*/ 278 h 340"/>
                      <a:gd name="T32" fmla="*/ 125 w 148"/>
                      <a:gd name="T33" fmla="*/ 297 h 340"/>
                      <a:gd name="T34" fmla="*/ 112 w 148"/>
                      <a:gd name="T35" fmla="*/ 311 h 340"/>
                      <a:gd name="T36" fmla="*/ 86 w 148"/>
                      <a:gd name="T37" fmla="*/ 331 h 340"/>
                      <a:gd name="T38" fmla="*/ 54 w 148"/>
                      <a:gd name="T39" fmla="*/ 338 h 340"/>
                      <a:gd name="T40" fmla="*/ 27 w 148"/>
                      <a:gd name="T41" fmla="*/ 339 h 340"/>
                      <a:gd name="T42" fmla="*/ 11 w 148"/>
                      <a:gd name="T43" fmla="*/ 338 h 340"/>
                      <a:gd name="T44" fmla="*/ 0 w 148"/>
                      <a:gd name="T45" fmla="*/ 333 h 340"/>
                      <a:gd name="T46" fmla="*/ 0 w 148"/>
                      <a:gd name="T47" fmla="*/ 319 h 340"/>
                      <a:gd name="T48" fmla="*/ 7 w 148"/>
                      <a:gd name="T49" fmla="*/ 306 h 34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48"/>
                      <a:gd name="T76" fmla="*/ 0 h 340"/>
                      <a:gd name="T77" fmla="*/ 148 w 148"/>
                      <a:gd name="T78" fmla="*/ 340 h 34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48" h="340">
                        <a:moveTo>
                          <a:pt x="84" y="0"/>
                        </a:moveTo>
                        <a:lnTo>
                          <a:pt x="147" y="29"/>
                        </a:lnTo>
                        <a:lnTo>
                          <a:pt x="89" y="43"/>
                        </a:lnTo>
                        <a:lnTo>
                          <a:pt x="135" y="46"/>
                        </a:lnTo>
                        <a:lnTo>
                          <a:pt x="102" y="62"/>
                        </a:lnTo>
                        <a:lnTo>
                          <a:pt x="137" y="82"/>
                        </a:lnTo>
                        <a:lnTo>
                          <a:pt x="111" y="98"/>
                        </a:lnTo>
                        <a:lnTo>
                          <a:pt x="128" y="115"/>
                        </a:lnTo>
                        <a:lnTo>
                          <a:pt x="125" y="129"/>
                        </a:lnTo>
                        <a:lnTo>
                          <a:pt x="121" y="162"/>
                        </a:lnTo>
                        <a:lnTo>
                          <a:pt x="112" y="183"/>
                        </a:lnTo>
                        <a:lnTo>
                          <a:pt x="114" y="204"/>
                        </a:lnTo>
                        <a:lnTo>
                          <a:pt x="119" y="215"/>
                        </a:lnTo>
                        <a:lnTo>
                          <a:pt x="125" y="229"/>
                        </a:lnTo>
                        <a:lnTo>
                          <a:pt x="127" y="252"/>
                        </a:lnTo>
                        <a:lnTo>
                          <a:pt x="127" y="278"/>
                        </a:lnTo>
                        <a:lnTo>
                          <a:pt x="125" y="297"/>
                        </a:lnTo>
                        <a:lnTo>
                          <a:pt x="112" y="311"/>
                        </a:lnTo>
                        <a:lnTo>
                          <a:pt x="86" y="331"/>
                        </a:lnTo>
                        <a:lnTo>
                          <a:pt x="54" y="338"/>
                        </a:lnTo>
                        <a:lnTo>
                          <a:pt x="27" y="339"/>
                        </a:lnTo>
                        <a:lnTo>
                          <a:pt x="11" y="338"/>
                        </a:lnTo>
                        <a:lnTo>
                          <a:pt x="0" y="333"/>
                        </a:lnTo>
                        <a:lnTo>
                          <a:pt x="0" y="319"/>
                        </a:lnTo>
                        <a:lnTo>
                          <a:pt x="7" y="30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</p:grp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4272" y="1955"/>
                <a:ext cx="186" cy="171"/>
              </a:xfrm>
              <a:custGeom>
                <a:avLst/>
                <a:gdLst>
                  <a:gd name="T0" fmla="*/ 3 w 186"/>
                  <a:gd name="T1" fmla="*/ 37 h 171"/>
                  <a:gd name="T2" fmla="*/ 47 w 186"/>
                  <a:gd name="T3" fmla="*/ 14 h 171"/>
                  <a:gd name="T4" fmla="*/ 92 w 186"/>
                  <a:gd name="T5" fmla="*/ 0 h 171"/>
                  <a:gd name="T6" fmla="*/ 124 w 186"/>
                  <a:gd name="T7" fmla="*/ 0 h 171"/>
                  <a:gd name="T8" fmla="*/ 149 w 186"/>
                  <a:gd name="T9" fmla="*/ 10 h 171"/>
                  <a:gd name="T10" fmla="*/ 145 w 186"/>
                  <a:gd name="T11" fmla="*/ 40 h 171"/>
                  <a:gd name="T12" fmla="*/ 161 w 186"/>
                  <a:gd name="T13" fmla="*/ 49 h 171"/>
                  <a:gd name="T14" fmla="*/ 170 w 186"/>
                  <a:gd name="T15" fmla="*/ 69 h 171"/>
                  <a:gd name="T16" fmla="*/ 173 w 186"/>
                  <a:gd name="T17" fmla="*/ 97 h 171"/>
                  <a:gd name="T18" fmla="*/ 185 w 186"/>
                  <a:gd name="T19" fmla="*/ 124 h 171"/>
                  <a:gd name="T20" fmla="*/ 159 w 186"/>
                  <a:gd name="T21" fmla="*/ 111 h 171"/>
                  <a:gd name="T22" fmla="*/ 131 w 186"/>
                  <a:gd name="T23" fmla="*/ 118 h 171"/>
                  <a:gd name="T24" fmla="*/ 95 w 186"/>
                  <a:gd name="T25" fmla="*/ 125 h 171"/>
                  <a:gd name="T26" fmla="*/ 78 w 186"/>
                  <a:gd name="T27" fmla="*/ 148 h 171"/>
                  <a:gd name="T28" fmla="*/ 75 w 186"/>
                  <a:gd name="T29" fmla="*/ 163 h 171"/>
                  <a:gd name="T30" fmla="*/ 61 w 186"/>
                  <a:gd name="T31" fmla="*/ 170 h 171"/>
                  <a:gd name="T32" fmla="*/ 47 w 186"/>
                  <a:gd name="T33" fmla="*/ 162 h 171"/>
                  <a:gd name="T34" fmla="*/ 35 w 186"/>
                  <a:gd name="T35" fmla="*/ 150 h 171"/>
                  <a:gd name="T36" fmla="*/ 35 w 186"/>
                  <a:gd name="T37" fmla="*/ 127 h 171"/>
                  <a:gd name="T38" fmla="*/ 28 w 186"/>
                  <a:gd name="T39" fmla="*/ 104 h 171"/>
                  <a:gd name="T40" fmla="*/ 56 w 186"/>
                  <a:gd name="T41" fmla="*/ 79 h 171"/>
                  <a:gd name="T42" fmla="*/ 23 w 186"/>
                  <a:gd name="T43" fmla="*/ 104 h 171"/>
                  <a:gd name="T44" fmla="*/ 7 w 186"/>
                  <a:gd name="T45" fmla="*/ 94 h 171"/>
                  <a:gd name="T46" fmla="*/ 0 w 186"/>
                  <a:gd name="T47" fmla="*/ 69 h 171"/>
                  <a:gd name="T48" fmla="*/ 0 w 186"/>
                  <a:gd name="T49" fmla="*/ 53 h 171"/>
                  <a:gd name="T50" fmla="*/ 3 w 186"/>
                  <a:gd name="T51" fmla="*/ 37 h 1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6"/>
                  <a:gd name="T79" fmla="*/ 0 h 171"/>
                  <a:gd name="T80" fmla="*/ 186 w 186"/>
                  <a:gd name="T81" fmla="*/ 171 h 1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6" h="171">
                    <a:moveTo>
                      <a:pt x="3" y="37"/>
                    </a:moveTo>
                    <a:lnTo>
                      <a:pt x="47" y="14"/>
                    </a:lnTo>
                    <a:lnTo>
                      <a:pt x="92" y="0"/>
                    </a:lnTo>
                    <a:lnTo>
                      <a:pt x="124" y="0"/>
                    </a:lnTo>
                    <a:lnTo>
                      <a:pt x="149" y="10"/>
                    </a:lnTo>
                    <a:lnTo>
                      <a:pt x="145" y="40"/>
                    </a:lnTo>
                    <a:lnTo>
                      <a:pt x="161" y="49"/>
                    </a:lnTo>
                    <a:lnTo>
                      <a:pt x="170" y="69"/>
                    </a:lnTo>
                    <a:lnTo>
                      <a:pt x="173" y="97"/>
                    </a:lnTo>
                    <a:lnTo>
                      <a:pt x="185" y="124"/>
                    </a:lnTo>
                    <a:lnTo>
                      <a:pt x="159" y="111"/>
                    </a:lnTo>
                    <a:lnTo>
                      <a:pt x="131" y="118"/>
                    </a:lnTo>
                    <a:lnTo>
                      <a:pt x="95" y="125"/>
                    </a:lnTo>
                    <a:lnTo>
                      <a:pt x="78" y="148"/>
                    </a:lnTo>
                    <a:lnTo>
                      <a:pt x="75" y="163"/>
                    </a:lnTo>
                    <a:lnTo>
                      <a:pt x="61" y="170"/>
                    </a:lnTo>
                    <a:lnTo>
                      <a:pt x="47" y="162"/>
                    </a:lnTo>
                    <a:lnTo>
                      <a:pt x="35" y="150"/>
                    </a:lnTo>
                    <a:lnTo>
                      <a:pt x="35" y="127"/>
                    </a:lnTo>
                    <a:lnTo>
                      <a:pt x="28" y="104"/>
                    </a:lnTo>
                    <a:lnTo>
                      <a:pt x="56" y="79"/>
                    </a:lnTo>
                    <a:lnTo>
                      <a:pt x="23" y="104"/>
                    </a:lnTo>
                    <a:lnTo>
                      <a:pt x="7" y="9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3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600"/>
              </a:p>
            </p:txBody>
          </p:sp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4774" y="2605"/>
                <a:ext cx="165" cy="601"/>
                <a:chOff x="4774" y="2605"/>
                <a:chExt cx="165" cy="601"/>
              </a:xfrm>
            </p:grpSpPr>
            <p:sp>
              <p:nvSpPr>
                <p:cNvPr id="48" name="Freeform 42"/>
                <p:cNvSpPr>
                  <a:spLocks/>
                </p:cNvSpPr>
                <p:nvPr/>
              </p:nvSpPr>
              <p:spPr bwMode="auto">
                <a:xfrm>
                  <a:off x="4820" y="3006"/>
                  <a:ext cx="90" cy="200"/>
                </a:xfrm>
                <a:custGeom>
                  <a:avLst/>
                  <a:gdLst>
                    <a:gd name="T0" fmla="*/ 15 w 90"/>
                    <a:gd name="T1" fmla="*/ 25 h 200"/>
                    <a:gd name="T2" fmla="*/ 8 w 90"/>
                    <a:gd name="T3" fmla="*/ 69 h 200"/>
                    <a:gd name="T4" fmla="*/ 8 w 90"/>
                    <a:gd name="T5" fmla="*/ 86 h 200"/>
                    <a:gd name="T6" fmla="*/ 10 w 90"/>
                    <a:gd name="T7" fmla="*/ 109 h 200"/>
                    <a:gd name="T8" fmla="*/ 6 w 90"/>
                    <a:gd name="T9" fmla="*/ 135 h 200"/>
                    <a:gd name="T10" fmla="*/ 6 w 90"/>
                    <a:gd name="T11" fmla="*/ 156 h 200"/>
                    <a:gd name="T12" fmla="*/ 0 w 90"/>
                    <a:gd name="T13" fmla="*/ 178 h 200"/>
                    <a:gd name="T14" fmla="*/ 4 w 90"/>
                    <a:gd name="T15" fmla="*/ 189 h 200"/>
                    <a:gd name="T16" fmla="*/ 17 w 90"/>
                    <a:gd name="T17" fmla="*/ 199 h 200"/>
                    <a:gd name="T18" fmla="*/ 32 w 90"/>
                    <a:gd name="T19" fmla="*/ 199 h 200"/>
                    <a:gd name="T20" fmla="*/ 45 w 90"/>
                    <a:gd name="T21" fmla="*/ 194 h 200"/>
                    <a:gd name="T22" fmla="*/ 53 w 90"/>
                    <a:gd name="T23" fmla="*/ 182 h 200"/>
                    <a:gd name="T24" fmla="*/ 66 w 90"/>
                    <a:gd name="T25" fmla="*/ 148 h 200"/>
                    <a:gd name="T26" fmla="*/ 72 w 90"/>
                    <a:gd name="T27" fmla="*/ 117 h 200"/>
                    <a:gd name="T28" fmla="*/ 85 w 90"/>
                    <a:gd name="T29" fmla="*/ 81 h 200"/>
                    <a:gd name="T30" fmla="*/ 89 w 90"/>
                    <a:gd name="T31" fmla="*/ 33 h 200"/>
                    <a:gd name="T32" fmla="*/ 85 w 90"/>
                    <a:gd name="T33" fmla="*/ 0 h 200"/>
                    <a:gd name="T34" fmla="*/ 21 w 90"/>
                    <a:gd name="T35" fmla="*/ 0 h 200"/>
                    <a:gd name="T36" fmla="*/ 15 w 90"/>
                    <a:gd name="T37" fmla="*/ 25 h 2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0"/>
                    <a:gd name="T58" fmla="*/ 0 h 200"/>
                    <a:gd name="T59" fmla="*/ 90 w 90"/>
                    <a:gd name="T60" fmla="*/ 200 h 20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0" h="200">
                      <a:moveTo>
                        <a:pt x="15" y="25"/>
                      </a:moveTo>
                      <a:lnTo>
                        <a:pt x="8" y="69"/>
                      </a:lnTo>
                      <a:lnTo>
                        <a:pt x="8" y="86"/>
                      </a:lnTo>
                      <a:lnTo>
                        <a:pt x="10" y="109"/>
                      </a:lnTo>
                      <a:lnTo>
                        <a:pt x="6" y="135"/>
                      </a:lnTo>
                      <a:lnTo>
                        <a:pt x="6" y="156"/>
                      </a:lnTo>
                      <a:lnTo>
                        <a:pt x="0" y="178"/>
                      </a:lnTo>
                      <a:lnTo>
                        <a:pt x="4" y="189"/>
                      </a:lnTo>
                      <a:lnTo>
                        <a:pt x="17" y="199"/>
                      </a:lnTo>
                      <a:lnTo>
                        <a:pt x="32" y="199"/>
                      </a:lnTo>
                      <a:lnTo>
                        <a:pt x="45" y="194"/>
                      </a:lnTo>
                      <a:lnTo>
                        <a:pt x="53" y="182"/>
                      </a:lnTo>
                      <a:lnTo>
                        <a:pt x="66" y="148"/>
                      </a:lnTo>
                      <a:lnTo>
                        <a:pt x="72" y="117"/>
                      </a:lnTo>
                      <a:lnTo>
                        <a:pt x="85" y="81"/>
                      </a:lnTo>
                      <a:lnTo>
                        <a:pt x="89" y="33"/>
                      </a:lnTo>
                      <a:lnTo>
                        <a:pt x="85" y="0"/>
                      </a:lnTo>
                      <a:lnTo>
                        <a:pt x="21" y="0"/>
                      </a:lnTo>
                      <a:lnTo>
                        <a:pt x="15" y="25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49" name="Freeform 43"/>
                <p:cNvSpPr>
                  <a:spLocks/>
                </p:cNvSpPr>
                <p:nvPr/>
              </p:nvSpPr>
              <p:spPr bwMode="auto">
                <a:xfrm>
                  <a:off x="4774" y="2704"/>
                  <a:ext cx="142" cy="478"/>
                </a:xfrm>
                <a:custGeom>
                  <a:avLst/>
                  <a:gdLst>
                    <a:gd name="T0" fmla="*/ 57 w 142"/>
                    <a:gd name="T1" fmla="*/ 10 h 478"/>
                    <a:gd name="T2" fmla="*/ 47 w 142"/>
                    <a:gd name="T3" fmla="*/ 46 h 478"/>
                    <a:gd name="T4" fmla="*/ 36 w 142"/>
                    <a:gd name="T5" fmla="*/ 108 h 478"/>
                    <a:gd name="T6" fmla="*/ 39 w 142"/>
                    <a:gd name="T7" fmla="*/ 135 h 478"/>
                    <a:gd name="T8" fmla="*/ 45 w 142"/>
                    <a:gd name="T9" fmla="*/ 185 h 478"/>
                    <a:gd name="T10" fmla="*/ 64 w 142"/>
                    <a:gd name="T11" fmla="*/ 232 h 478"/>
                    <a:gd name="T12" fmla="*/ 72 w 142"/>
                    <a:gd name="T13" fmla="*/ 253 h 478"/>
                    <a:gd name="T14" fmla="*/ 70 w 142"/>
                    <a:gd name="T15" fmla="*/ 275 h 478"/>
                    <a:gd name="T16" fmla="*/ 61 w 142"/>
                    <a:gd name="T17" fmla="*/ 289 h 478"/>
                    <a:gd name="T18" fmla="*/ 44 w 142"/>
                    <a:gd name="T19" fmla="*/ 302 h 478"/>
                    <a:gd name="T20" fmla="*/ 22 w 142"/>
                    <a:gd name="T21" fmla="*/ 330 h 478"/>
                    <a:gd name="T22" fmla="*/ 5 w 142"/>
                    <a:gd name="T23" fmla="*/ 351 h 478"/>
                    <a:gd name="T24" fmla="*/ 1 w 142"/>
                    <a:gd name="T25" fmla="*/ 367 h 478"/>
                    <a:gd name="T26" fmla="*/ 0 w 142"/>
                    <a:gd name="T27" fmla="*/ 383 h 478"/>
                    <a:gd name="T28" fmla="*/ 3 w 142"/>
                    <a:gd name="T29" fmla="*/ 399 h 478"/>
                    <a:gd name="T30" fmla="*/ 8 w 142"/>
                    <a:gd name="T31" fmla="*/ 408 h 478"/>
                    <a:gd name="T32" fmla="*/ 24 w 142"/>
                    <a:gd name="T33" fmla="*/ 411 h 478"/>
                    <a:gd name="T34" fmla="*/ 39 w 142"/>
                    <a:gd name="T35" fmla="*/ 401 h 478"/>
                    <a:gd name="T36" fmla="*/ 49 w 142"/>
                    <a:gd name="T37" fmla="*/ 377 h 478"/>
                    <a:gd name="T38" fmla="*/ 62 w 142"/>
                    <a:gd name="T39" fmla="*/ 356 h 478"/>
                    <a:gd name="T40" fmla="*/ 73 w 142"/>
                    <a:gd name="T41" fmla="*/ 342 h 478"/>
                    <a:gd name="T42" fmla="*/ 77 w 142"/>
                    <a:gd name="T43" fmla="*/ 371 h 478"/>
                    <a:gd name="T44" fmla="*/ 81 w 142"/>
                    <a:gd name="T45" fmla="*/ 383 h 478"/>
                    <a:gd name="T46" fmla="*/ 82 w 142"/>
                    <a:gd name="T47" fmla="*/ 390 h 478"/>
                    <a:gd name="T48" fmla="*/ 87 w 142"/>
                    <a:gd name="T49" fmla="*/ 404 h 478"/>
                    <a:gd name="T50" fmla="*/ 77 w 142"/>
                    <a:gd name="T51" fmla="*/ 426 h 478"/>
                    <a:gd name="T52" fmla="*/ 56 w 142"/>
                    <a:gd name="T53" fmla="*/ 450 h 478"/>
                    <a:gd name="T54" fmla="*/ 31 w 142"/>
                    <a:gd name="T55" fmla="*/ 450 h 478"/>
                    <a:gd name="T56" fmla="*/ 8 w 142"/>
                    <a:gd name="T57" fmla="*/ 450 h 478"/>
                    <a:gd name="T58" fmla="*/ 6 w 142"/>
                    <a:gd name="T59" fmla="*/ 462 h 478"/>
                    <a:gd name="T60" fmla="*/ 16 w 142"/>
                    <a:gd name="T61" fmla="*/ 472 h 478"/>
                    <a:gd name="T62" fmla="*/ 28 w 142"/>
                    <a:gd name="T63" fmla="*/ 477 h 478"/>
                    <a:gd name="T64" fmla="*/ 49 w 142"/>
                    <a:gd name="T65" fmla="*/ 477 h 478"/>
                    <a:gd name="T66" fmla="*/ 81 w 142"/>
                    <a:gd name="T67" fmla="*/ 473 h 478"/>
                    <a:gd name="T68" fmla="*/ 103 w 142"/>
                    <a:gd name="T69" fmla="*/ 452 h 478"/>
                    <a:gd name="T70" fmla="*/ 122 w 142"/>
                    <a:gd name="T71" fmla="*/ 423 h 478"/>
                    <a:gd name="T72" fmla="*/ 131 w 142"/>
                    <a:gd name="T73" fmla="*/ 406 h 478"/>
                    <a:gd name="T74" fmla="*/ 139 w 142"/>
                    <a:gd name="T75" fmla="*/ 381 h 478"/>
                    <a:gd name="T76" fmla="*/ 141 w 142"/>
                    <a:gd name="T77" fmla="*/ 346 h 478"/>
                    <a:gd name="T78" fmla="*/ 136 w 142"/>
                    <a:gd name="T79" fmla="*/ 317 h 478"/>
                    <a:gd name="T80" fmla="*/ 129 w 142"/>
                    <a:gd name="T81" fmla="*/ 302 h 478"/>
                    <a:gd name="T82" fmla="*/ 127 w 142"/>
                    <a:gd name="T83" fmla="*/ 281 h 478"/>
                    <a:gd name="T84" fmla="*/ 115 w 142"/>
                    <a:gd name="T85" fmla="*/ 258 h 478"/>
                    <a:gd name="T86" fmla="*/ 115 w 142"/>
                    <a:gd name="T87" fmla="*/ 197 h 478"/>
                    <a:gd name="T88" fmla="*/ 118 w 142"/>
                    <a:gd name="T89" fmla="*/ 148 h 478"/>
                    <a:gd name="T90" fmla="*/ 126 w 142"/>
                    <a:gd name="T91" fmla="*/ 103 h 478"/>
                    <a:gd name="T92" fmla="*/ 126 w 142"/>
                    <a:gd name="T93" fmla="*/ 53 h 478"/>
                    <a:gd name="T94" fmla="*/ 118 w 142"/>
                    <a:gd name="T95" fmla="*/ 13 h 478"/>
                    <a:gd name="T96" fmla="*/ 116 w 142"/>
                    <a:gd name="T97" fmla="*/ 0 h 478"/>
                    <a:gd name="T98" fmla="*/ 61 w 142"/>
                    <a:gd name="T99" fmla="*/ 0 h 478"/>
                    <a:gd name="T100" fmla="*/ 57 w 142"/>
                    <a:gd name="T101" fmla="*/ 10 h 47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478"/>
                    <a:gd name="T155" fmla="*/ 142 w 142"/>
                    <a:gd name="T156" fmla="*/ 478 h 47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478">
                      <a:moveTo>
                        <a:pt x="57" y="10"/>
                      </a:moveTo>
                      <a:lnTo>
                        <a:pt x="47" y="46"/>
                      </a:lnTo>
                      <a:lnTo>
                        <a:pt x="36" y="108"/>
                      </a:lnTo>
                      <a:lnTo>
                        <a:pt x="39" y="135"/>
                      </a:lnTo>
                      <a:lnTo>
                        <a:pt x="45" y="185"/>
                      </a:lnTo>
                      <a:lnTo>
                        <a:pt x="64" y="232"/>
                      </a:lnTo>
                      <a:lnTo>
                        <a:pt x="72" y="253"/>
                      </a:lnTo>
                      <a:lnTo>
                        <a:pt x="70" y="275"/>
                      </a:lnTo>
                      <a:lnTo>
                        <a:pt x="61" y="289"/>
                      </a:lnTo>
                      <a:lnTo>
                        <a:pt x="44" y="302"/>
                      </a:lnTo>
                      <a:lnTo>
                        <a:pt x="22" y="330"/>
                      </a:lnTo>
                      <a:lnTo>
                        <a:pt x="5" y="351"/>
                      </a:lnTo>
                      <a:lnTo>
                        <a:pt x="1" y="367"/>
                      </a:lnTo>
                      <a:lnTo>
                        <a:pt x="0" y="383"/>
                      </a:lnTo>
                      <a:lnTo>
                        <a:pt x="3" y="399"/>
                      </a:lnTo>
                      <a:lnTo>
                        <a:pt x="8" y="408"/>
                      </a:lnTo>
                      <a:lnTo>
                        <a:pt x="24" y="411"/>
                      </a:lnTo>
                      <a:lnTo>
                        <a:pt x="39" y="401"/>
                      </a:lnTo>
                      <a:lnTo>
                        <a:pt x="49" y="377"/>
                      </a:lnTo>
                      <a:lnTo>
                        <a:pt x="62" y="356"/>
                      </a:lnTo>
                      <a:lnTo>
                        <a:pt x="73" y="342"/>
                      </a:lnTo>
                      <a:lnTo>
                        <a:pt x="77" y="371"/>
                      </a:lnTo>
                      <a:lnTo>
                        <a:pt x="81" y="383"/>
                      </a:lnTo>
                      <a:lnTo>
                        <a:pt x="82" y="390"/>
                      </a:lnTo>
                      <a:lnTo>
                        <a:pt x="87" y="404"/>
                      </a:lnTo>
                      <a:lnTo>
                        <a:pt x="77" y="426"/>
                      </a:lnTo>
                      <a:lnTo>
                        <a:pt x="56" y="450"/>
                      </a:lnTo>
                      <a:lnTo>
                        <a:pt x="31" y="450"/>
                      </a:lnTo>
                      <a:lnTo>
                        <a:pt x="8" y="450"/>
                      </a:lnTo>
                      <a:lnTo>
                        <a:pt x="6" y="462"/>
                      </a:lnTo>
                      <a:lnTo>
                        <a:pt x="16" y="472"/>
                      </a:lnTo>
                      <a:lnTo>
                        <a:pt x="28" y="477"/>
                      </a:lnTo>
                      <a:lnTo>
                        <a:pt x="49" y="477"/>
                      </a:lnTo>
                      <a:lnTo>
                        <a:pt x="81" y="473"/>
                      </a:lnTo>
                      <a:lnTo>
                        <a:pt x="103" y="452"/>
                      </a:lnTo>
                      <a:lnTo>
                        <a:pt x="122" y="423"/>
                      </a:lnTo>
                      <a:lnTo>
                        <a:pt x="131" y="406"/>
                      </a:lnTo>
                      <a:lnTo>
                        <a:pt x="139" y="381"/>
                      </a:lnTo>
                      <a:lnTo>
                        <a:pt x="141" y="346"/>
                      </a:lnTo>
                      <a:lnTo>
                        <a:pt x="136" y="317"/>
                      </a:lnTo>
                      <a:lnTo>
                        <a:pt x="129" y="302"/>
                      </a:lnTo>
                      <a:lnTo>
                        <a:pt x="127" y="281"/>
                      </a:lnTo>
                      <a:lnTo>
                        <a:pt x="115" y="258"/>
                      </a:lnTo>
                      <a:lnTo>
                        <a:pt x="115" y="197"/>
                      </a:lnTo>
                      <a:lnTo>
                        <a:pt x="118" y="148"/>
                      </a:lnTo>
                      <a:lnTo>
                        <a:pt x="126" y="103"/>
                      </a:lnTo>
                      <a:lnTo>
                        <a:pt x="126" y="53"/>
                      </a:lnTo>
                      <a:lnTo>
                        <a:pt x="118" y="13"/>
                      </a:lnTo>
                      <a:lnTo>
                        <a:pt x="116" y="0"/>
                      </a:lnTo>
                      <a:lnTo>
                        <a:pt x="61" y="0"/>
                      </a:lnTo>
                      <a:lnTo>
                        <a:pt x="57" y="10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  <p:sp>
              <p:nvSpPr>
                <p:cNvPr id="50" name="Freeform 44"/>
                <p:cNvSpPr>
                  <a:spLocks/>
                </p:cNvSpPr>
                <p:nvPr/>
              </p:nvSpPr>
              <p:spPr bwMode="auto">
                <a:xfrm>
                  <a:off x="4782" y="2605"/>
                  <a:ext cx="157" cy="128"/>
                </a:xfrm>
                <a:custGeom>
                  <a:avLst/>
                  <a:gdLst>
                    <a:gd name="T0" fmla="*/ 18 w 157"/>
                    <a:gd name="T1" fmla="*/ 16 h 128"/>
                    <a:gd name="T2" fmla="*/ 53 w 157"/>
                    <a:gd name="T3" fmla="*/ 26 h 128"/>
                    <a:gd name="T4" fmla="*/ 78 w 157"/>
                    <a:gd name="T5" fmla="*/ 32 h 128"/>
                    <a:gd name="T6" fmla="*/ 103 w 157"/>
                    <a:gd name="T7" fmla="*/ 23 h 128"/>
                    <a:gd name="T8" fmla="*/ 118 w 157"/>
                    <a:gd name="T9" fmla="*/ 12 h 128"/>
                    <a:gd name="T10" fmla="*/ 142 w 157"/>
                    <a:gd name="T11" fmla="*/ 0 h 128"/>
                    <a:gd name="T12" fmla="*/ 151 w 157"/>
                    <a:gd name="T13" fmla="*/ 21 h 128"/>
                    <a:gd name="T14" fmla="*/ 156 w 157"/>
                    <a:gd name="T15" fmla="*/ 55 h 128"/>
                    <a:gd name="T16" fmla="*/ 126 w 157"/>
                    <a:gd name="T17" fmla="*/ 78 h 128"/>
                    <a:gd name="T18" fmla="*/ 131 w 157"/>
                    <a:gd name="T19" fmla="*/ 107 h 128"/>
                    <a:gd name="T20" fmla="*/ 113 w 157"/>
                    <a:gd name="T21" fmla="*/ 120 h 128"/>
                    <a:gd name="T22" fmla="*/ 81 w 157"/>
                    <a:gd name="T23" fmla="*/ 126 h 128"/>
                    <a:gd name="T24" fmla="*/ 54 w 157"/>
                    <a:gd name="T25" fmla="*/ 127 h 128"/>
                    <a:gd name="T26" fmla="*/ 32 w 157"/>
                    <a:gd name="T27" fmla="*/ 120 h 128"/>
                    <a:gd name="T28" fmla="*/ 9 w 157"/>
                    <a:gd name="T29" fmla="*/ 102 h 128"/>
                    <a:gd name="T30" fmla="*/ 0 w 157"/>
                    <a:gd name="T31" fmla="*/ 89 h 128"/>
                    <a:gd name="T32" fmla="*/ 13 w 157"/>
                    <a:gd name="T33" fmla="*/ 60 h 128"/>
                    <a:gd name="T34" fmla="*/ 2 w 157"/>
                    <a:gd name="T35" fmla="*/ 39 h 128"/>
                    <a:gd name="T36" fmla="*/ 18 w 157"/>
                    <a:gd name="T37" fmla="*/ 16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7"/>
                    <a:gd name="T58" fmla="*/ 0 h 128"/>
                    <a:gd name="T59" fmla="*/ 157 w 157"/>
                    <a:gd name="T60" fmla="*/ 128 h 1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7" h="128">
                      <a:moveTo>
                        <a:pt x="18" y="16"/>
                      </a:moveTo>
                      <a:lnTo>
                        <a:pt x="53" y="26"/>
                      </a:lnTo>
                      <a:lnTo>
                        <a:pt x="78" y="32"/>
                      </a:lnTo>
                      <a:lnTo>
                        <a:pt x="103" y="23"/>
                      </a:lnTo>
                      <a:lnTo>
                        <a:pt x="118" y="12"/>
                      </a:lnTo>
                      <a:lnTo>
                        <a:pt x="142" y="0"/>
                      </a:lnTo>
                      <a:lnTo>
                        <a:pt x="151" y="21"/>
                      </a:lnTo>
                      <a:lnTo>
                        <a:pt x="156" y="55"/>
                      </a:lnTo>
                      <a:lnTo>
                        <a:pt x="126" y="78"/>
                      </a:lnTo>
                      <a:lnTo>
                        <a:pt x="131" y="107"/>
                      </a:lnTo>
                      <a:lnTo>
                        <a:pt x="113" y="120"/>
                      </a:lnTo>
                      <a:lnTo>
                        <a:pt x="81" y="126"/>
                      </a:lnTo>
                      <a:lnTo>
                        <a:pt x="54" y="127"/>
                      </a:lnTo>
                      <a:lnTo>
                        <a:pt x="32" y="120"/>
                      </a:lnTo>
                      <a:lnTo>
                        <a:pt x="9" y="102"/>
                      </a:lnTo>
                      <a:lnTo>
                        <a:pt x="0" y="89"/>
                      </a:lnTo>
                      <a:lnTo>
                        <a:pt x="13" y="60"/>
                      </a:lnTo>
                      <a:lnTo>
                        <a:pt x="2" y="39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600"/>
                </a:p>
              </p:txBody>
            </p:sp>
          </p:grpSp>
          <p:grpSp>
            <p:nvGrpSpPr>
              <p:cNvPr id="22" name="Group 45"/>
              <p:cNvGrpSpPr>
                <a:grpSpLocks/>
              </p:cNvGrpSpPr>
              <p:nvPr/>
            </p:nvGrpSpPr>
            <p:grpSpPr bwMode="auto">
              <a:xfrm>
                <a:off x="4792" y="1548"/>
                <a:ext cx="305" cy="430"/>
                <a:chOff x="4792" y="1548"/>
                <a:chExt cx="305" cy="430"/>
              </a:xfrm>
            </p:grpSpPr>
            <p:sp>
              <p:nvSpPr>
                <p:cNvPr id="4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933" y="1715"/>
                  <a:ext cx="95" cy="5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sp>
              <p:nvSpPr>
                <p:cNvPr id="4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792" y="1548"/>
                  <a:ext cx="59" cy="7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sp>
              <p:nvSpPr>
                <p:cNvPr id="4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980" y="1972"/>
                  <a:ext cx="117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120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525016" y="1268760"/>
            <a:ext cx="48390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Connaissances clients : comportement d'achat 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Scores : cross-</a:t>
            </a:r>
            <a:r>
              <a:rPr lang="fr-FR" sz="1200" dirty="0" err="1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sell</a:t>
            </a: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, up-</a:t>
            </a:r>
            <a:r>
              <a:rPr lang="fr-FR" sz="1200" dirty="0" err="1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sell</a:t>
            </a: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, rétention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Segmentation, </a:t>
            </a:r>
            <a:r>
              <a:rPr lang="fr-FR" sz="1200" dirty="0" err="1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profiling</a:t>
            </a:r>
            <a:endParaRPr lang="fr-FR" sz="1200" dirty="0" smtClean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Ciblage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endParaRPr lang="fr-FR" sz="1400" dirty="0" smtClean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Offres ciblées de produits/ services  personnalisés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Clubs exclusifs ...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endParaRPr lang="fr-FR" sz="1400" dirty="0" smtClean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Bandeaux publicitaires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Campagnes Marketing</a:t>
            </a:r>
          </a:p>
          <a:p>
            <a:pPr marL="685800" lvl="2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Ø"/>
            </a:pPr>
            <a:r>
              <a: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Espaces de vente</a:t>
            </a:r>
          </a:p>
          <a:p>
            <a:pPr marL="342900" indent="-342900">
              <a:spcBef>
                <a:spcPct val="20000"/>
              </a:spcBef>
            </a:pPr>
            <a:endParaRPr lang="fr-FR" sz="3200" dirty="0"/>
          </a:p>
          <a:p>
            <a:pPr marL="0" lvl="1"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Blip>
                <a:blip r:embed="rId3"/>
              </a:buBlip>
              <a:defRPr/>
            </a:pPr>
            <a:endParaRPr lang="fr-FR" sz="16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84200" y="152400"/>
            <a:ext cx="9156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lvl="1" indent="-4140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defRPr/>
            </a:pPr>
            <a:r>
              <a:rPr lang="fr-FR" sz="24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Exemple : Identification / acquisition des meilleurs clients</a:t>
            </a:r>
          </a:p>
        </p:txBody>
      </p:sp>
      <p:grpSp>
        <p:nvGrpSpPr>
          <p:cNvPr id="118" name="Groupe 117"/>
          <p:cNvGrpSpPr/>
          <p:nvPr/>
        </p:nvGrpSpPr>
        <p:grpSpPr>
          <a:xfrm>
            <a:off x="381000" y="692696"/>
            <a:ext cx="7239092" cy="5688632"/>
            <a:chOff x="381000" y="692696"/>
            <a:chExt cx="7239092" cy="5688632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381000" y="692696"/>
              <a:ext cx="4839072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indent="-414000">
                <a:spcBef>
                  <a:spcPts val="600"/>
                </a:spcBef>
                <a:buClr>
                  <a:srgbClr val="F18B2E"/>
                </a:buClr>
                <a:buSzPct val="110000"/>
                <a:buBlip>
                  <a:blip r:embed="rId3"/>
                </a:buBlip>
              </a:pPr>
              <a:r>
                <a:rPr lang="fr-FR" sz="1600" b="1" dirty="0" smtClean="0">
                  <a:solidFill>
                    <a:srgbClr val="463436"/>
                  </a:solidFill>
                  <a:latin typeface="Arial" pitchFamily="34" charset="0"/>
                  <a:cs typeface="Arial" pitchFamily="34" charset="0"/>
                </a:rPr>
                <a:t>Pour valoriser le "capital client", il faut :</a:t>
              </a:r>
            </a:p>
            <a:p>
              <a:pPr marL="285750" lvl="1">
                <a:spcBef>
                  <a:spcPts val="600"/>
                </a:spcBef>
                <a:buClr>
                  <a:srgbClr val="F18B2E"/>
                </a:buClr>
                <a:buSzPct val="110000"/>
                <a:buFont typeface="Wingdings" pitchFamily="2" charset="2"/>
                <a:buChar char="v"/>
              </a:pPr>
              <a:r>
                <a:rPr lang="fr-FR" sz="1400" b="1" dirty="0" smtClean="0">
                  <a:solidFill>
                    <a:srgbClr val="463436"/>
                  </a:solidFill>
                  <a:latin typeface="Arial" pitchFamily="34" charset="0"/>
                  <a:cs typeface="Arial" pitchFamily="34" charset="0"/>
                </a:rPr>
                <a:t>Connaître les clients</a:t>
              </a:r>
            </a:p>
            <a:p>
              <a:pPr marL="685800" lvl="2">
                <a:spcBef>
                  <a:spcPts val="600"/>
                </a:spcBef>
                <a:buClr>
                  <a:srgbClr val="F18B2E"/>
                </a:buClr>
                <a:buSzPct val="110000"/>
                <a:buFont typeface="Wingdings" pitchFamily="2" charset="2"/>
                <a:buChar char="Ø"/>
              </a:pPr>
              <a:endPara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lvl="1">
                <a:spcBef>
                  <a:spcPts val="600"/>
                </a:spcBef>
                <a:buClr>
                  <a:srgbClr val="F18B2E"/>
                </a:buClr>
                <a:buSzPct val="110000"/>
                <a:buFont typeface="Wingdings" pitchFamily="2" charset="2"/>
                <a:buChar char="v"/>
              </a:pPr>
              <a:endParaRPr lang="fr-FR" sz="12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lvl="1">
                <a:spcBef>
                  <a:spcPts val="600"/>
                </a:spcBef>
                <a:buClr>
                  <a:srgbClr val="F18B2E"/>
                </a:buClr>
                <a:buSzPct val="110000"/>
                <a:buFont typeface="Wingdings" pitchFamily="2" charset="2"/>
                <a:buChar char="v"/>
              </a:pPr>
              <a:endParaRPr lang="fr-FR" sz="12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lvl="1">
                <a:spcBef>
                  <a:spcPts val="600"/>
                </a:spcBef>
                <a:buClr>
                  <a:srgbClr val="F18B2E"/>
                </a:buClr>
                <a:buSzPct val="110000"/>
                <a:buFont typeface="Wingdings" pitchFamily="2" charset="2"/>
                <a:buChar char="v"/>
              </a:pPr>
              <a:endParaRPr lang="fr-FR" sz="12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lvl="1">
                <a:spcBef>
                  <a:spcPts val="600"/>
                </a:spcBef>
                <a:buClr>
                  <a:srgbClr val="F18B2E"/>
                </a:buClr>
                <a:buSzPct val="110000"/>
                <a:buFont typeface="Wingdings" pitchFamily="2" charset="2"/>
                <a:buChar char="v"/>
              </a:pPr>
              <a:r>
                <a:rPr lang="fr-FR" sz="1400" b="1" dirty="0" smtClean="0">
                  <a:solidFill>
                    <a:srgbClr val="463436"/>
                  </a:solidFill>
                  <a:latin typeface="Arial" pitchFamily="34" charset="0"/>
                  <a:cs typeface="Arial" pitchFamily="34" charset="0"/>
                </a:rPr>
                <a:t>Adapter l'offre</a:t>
              </a:r>
            </a:p>
            <a:p>
              <a:pPr marL="685800" lvl="2">
                <a:spcBef>
                  <a:spcPts val="600"/>
                </a:spcBef>
                <a:buClr>
                  <a:srgbClr val="F18B2E"/>
                </a:buClr>
                <a:buSzPct val="110000"/>
                <a:buFont typeface="Wingdings" pitchFamily="2" charset="2"/>
                <a:buChar char="Ø"/>
              </a:pPr>
              <a:endPara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endParaRPr>
            </a:p>
            <a:p>
              <a:pPr marL="685800" lvl="2">
                <a:spcBef>
                  <a:spcPts val="600"/>
                </a:spcBef>
                <a:buClr>
                  <a:srgbClr val="F18B2E"/>
                </a:buClr>
                <a:buSzPct val="110000"/>
              </a:pPr>
              <a:endParaRPr lang="fr-FR" sz="1200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lvl="1">
                <a:spcBef>
                  <a:spcPts val="600"/>
                </a:spcBef>
                <a:buClr>
                  <a:srgbClr val="F18B2E"/>
                </a:buClr>
                <a:buSzPct val="110000"/>
                <a:buFont typeface="Wingdings" pitchFamily="2" charset="2"/>
                <a:buChar char="v"/>
              </a:pPr>
              <a:r>
                <a:rPr lang="fr-FR" sz="1400" b="1" dirty="0" smtClean="0">
                  <a:solidFill>
                    <a:srgbClr val="463436"/>
                  </a:solidFill>
                  <a:latin typeface="Arial" pitchFamily="34" charset="0"/>
                  <a:cs typeface="Arial" pitchFamily="34" charset="0"/>
                </a:rPr>
                <a:t>Mesurer les impacts économiques</a:t>
              </a:r>
            </a:p>
            <a:p>
              <a:pPr marL="342900" indent="-342900">
                <a:spcBef>
                  <a:spcPct val="20000"/>
                </a:spcBef>
              </a:pPr>
              <a:endParaRPr lang="fr-FR" sz="3200" dirty="0"/>
            </a:p>
            <a:p>
              <a:pPr marL="0" lvl="1" indent="-414000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18B2E"/>
                </a:buClr>
                <a:buSzPct val="110000"/>
                <a:buBlip>
                  <a:blip r:embed="rId3"/>
                </a:buBlip>
                <a:defRPr/>
              </a:pPr>
              <a:endParaRPr lang="fr-FR" sz="16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pSp>
          <p:nvGrpSpPr>
            <p:cNvPr id="115" name="Groupe 114"/>
            <p:cNvGrpSpPr/>
            <p:nvPr/>
          </p:nvGrpSpPr>
          <p:grpSpPr>
            <a:xfrm>
              <a:off x="2987824" y="3861048"/>
              <a:ext cx="4632268" cy="1646543"/>
              <a:chOff x="2987824" y="3861048"/>
              <a:chExt cx="4632268" cy="1646543"/>
            </a:xfrm>
          </p:grpSpPr>
          <p:grpSp>
            <p:nvGrpSpPr>
              <p:cNvPr id="32" name="Group 4"/>
              <p:cNvGrpSpPr>
                <a:grpSpLocks/>
              </p:cNvGrpSpPr>
              <p:nvPr/>
            </p:nvGrpSpPr>
            <p:grpSpPr bwMode="auto">
              <a:xfrm>
                <a:off x="2987824" y="4059291"/>
                <a:ext cx="2957760" cy="1448300"/>
                <a:chOff x="319" y="1402"/>
                <a:chExt cx="3296" cy="1673"/>
              </a:xfrm>
            </p:grpSpPr>
            <p:sp>
              <p:nvSpPr>
                <p:cNvPr id="106" name="Rectangle 5"/>
                <p:cNvSpPr>
                  <a:spLocks noChangeArrowheads="1"/>
                </p:cNvSpPr>
                <p:nvPr/>
              </p:nvSpPr>
              <p:spPr bwMode="auto">
                <a:xfrm>
                  <a:off x="341" y="2470"/>
                  <a:ext cx="1245" cy="6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sz="1400" b="1">
                      <a:solidFill>
                        <a:srgbClr val="000080"/>
                      </a:solidFill>
                    </a:rPr>
                    <a:t>Coûts / activité</a:t>
                  </a:r>
                </a:p>
              </p:txBody>
            </p:sp>
            <p:sp>
              <p:nvSpPr>
                <p:cNvPr id="107" name="Rectangle 6"/>
                <p:cNvSpPr>
                  <a:spLocks noChangeArrowheads="1"/>
                </p:cNvSpPr>
                <p:nvPr/>
              </p:nvSpPr>
              <p:spPr bwMode="auto">
                <a:xfrm>
                  <a:off x="2166" y="1941"/>
                  <a:ext cx="1449" cy="6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sz="1400" b="1" dirty="0">
                      <a:solidFill>
                        <a:srgbClr val="000080"/>
                      </a:solidFill>
                    </a:rPr>
                    <a:t>Profitabilité Client</a:t>
                  </a:r>
                </a:p>
              </p:txBody>
            </p:sp>
            <p:sp>
              <p:nvSpPr>
                <p:cNvPr id="108" name="AutoShape 7"/>
                <p:cNvSpPr>
                  <a:spLocks noChangeArrowheads="1"/>
                </p:cNvSpPr>
                <p:nvPr/>
              </p:nvSpPr>
              <p:spPr bwMode="auto">
                <a:xfrm rot="1740000">
                  <a:off x="1644" y="1684"/>
                  <a:ext cx="582" cy="222"/>
                </a:xfrm>
                <a:prstGeom prst="rightArrow">
                  <a:avLst>
                    <a:gd name="adj1" fmla="val 50000"/>
                    <a:gd name="adj2" fmla="val 131117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109" name="AutoShape 8"/>
                <p:cNvSpPr>
                  <a:spLocks noChangeArrowheads="1"/>
                </p:cNvSpPr>
                <p:nvPr/>
              </p:nvSpPr>
              <p:spPr bwMode="auto">
                <a:xfrm rot="9060000" flipH="1">
                  <a:off x="1644" y="2410"/>
                  <a:ext cx="582" cy="222"/>
                </a:xfrm>
                <a:prstGeom prst="rightArrow">
                  <a:avLst>
                    <a:gd name="adj1" fmla="val 50000"/>
                    <a:gd name="adj2" fmla="val 131117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110" name="Rectangle 9"/>
                <p:cNvSpPr>
                  <a:spLocks noChangeArrowheads="1"/>
                </p:cNvSpPr>
                <p:nvPr/>
              </p:nvSpPr>
              <p:spPr bwMode="auto">
                <a:xfrm>
                  <a:off x="319" y="1402"/>
                  <a:ext cx="1260" cy="60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sz="1400" b="1" dirty="0">
                      <a:solidFill>
                        <a:srgbClr val="000080"/>
                      </a:solidFill>
                    </a:rPr>
                    <a:t>Historique des ventes</a:t>
                  </a:r>
                </a:p>
              </p:txBody>
            </p:sp>
          </p:grpSp>
          <p:grpSp>
            <p:nvGrpSpPr>
              <p:cNvPr id="37" name="Group 17"/>
              <p:cNvGrpSpPr>
                <a:grpSpLocks/>
              </p:cNvGrpSpPr>
              <p:nvPr/>
            </p:nvGrpSpPr>
            <p:grpSpPr bwMode="auto">
              <a:xfrm>
                <a:off x="6840270" y="4053231"/>
                <a:ext cx="241395" cy="62330"/>
                <a:chOff x="4591" y="1275"/>
                <a:chExt cx="269" cy="72"/>
              </a:xfrm>
            </p:grpSpPr>
            <p:sp>
              <p:nvSpPr>
                <p:cNvPr id="100" name="Freeform 18"/>
                <p:cNvSpPr>
                  <a:spLocks/>
                </p:cNvSpPr>
                <p:nvPr/>
              </p:nvSpPr>
              <p:spPr bwMode="auto">
                <a:xfrm>
                  <a:off x="4836" y="1275"/>
                  <a:ext cx="24" cy="72"/>
                </a:xfrm>
                <a:custGeom>
                  <a:avLst/>
                  <a:gdLst>
                    <a:gd name="T0" fmla="*/ 1 w 24"/>
                    <a:gd name="T1" fmla="*/ 4 h 72"/>
                    <a:gd name="T2" fmla="*/ 9 w 24"/>
                    <a:gd name="T3" fmla="*/ 1 h 72"/>
                    <a:gd name="T4" fmla="*/ 13 w 24"/>
                    <a:gd name="T5" fmla="*/ 0 h 72"/>
                    <a:gd name="T6" fmla="*/ 16 w 24"/>
                    <a:gd name="T7" fmla="*/ 0 h 72"/>
                    <a:gd name="T8" fmla="*/ 18 w 24"/>
                    <a:gd name="T9" fmla="*/ 1 h 72"/>
                    <a:gd name="T10" fmla="*/ 20 w 24"/>
                    <a:gd name="T11" fmla="*/ 2 h 72"/>
                    <a:gd name="T12" fmla="*/ 23 w 24"/>
                    <a:gd name="T13" fmla="*/ 5 h 72"/>
                    <a:gd name="T14" fmla="*/ 23 w 24"/>
                    <a:gd name="T15" fmla="*/ 9 h 72"/>
                    <a:gd name="T16" fmla="*/ 23 w 24"/>
                    <a:gd name="T17" fmla="*/ 15 h 72"/>
                    <a:gd name="T18" fmla="*/ 21 w 24"/>
                    <a:gd name="T19" fmla="*/ 18 h 72"/>
                    <a:gd name="T20" fmla="*/ 19 w 24"/>
                    <a:gd name="T21" fmla="*/ 23 h 72"/>
                    <a:gd name="T22" fmla="*/ 17 w 24"/>
                    <a:gd name="T23" fmla="*/ 26 h 72"/>
                    <a:gd name="T24" fmla="*/ 15 w 24"/>
                    <a:gd name="T25" fmla="*/ 29 h 72"/>
                    <a:gd name="T26" fmla="*/ 13 w 24"/>
                    <a:gd name="T27" fmla="*/ 35 h 72"/>
                    <a:gd name="T28" fmla="*/ 13 w 24"/>
                    <a:gd name="T29" fmla="*/ 38 h 72"/>
                    <a:gd name="T30" fmla="*/ 13 w 24"/>
                    <a:gd name="T31" fmla="*/ 45 h 72"/>
                    <a:gd name="T32" fmla="*/ 13 w 24"/>
                    <a:gd name="T33" fmla="*/ 49 h 72"/>
                    <a:gd name="T34" fmla="*/ 14 w 24"/>
                    <a:gd name="T35" fmla="*/ 55 h 72"/>
                    <a:gd name="T36" fmla="*/ 13 w 24"/>
                    <a:gd name="T37" fmla="*/ 58 h 72"/>
                    <a:gd name="T38" fmla="*/ 12 w 24"/>
                    <a:gd name="T39" fmla="*/ 63 h 72"/>
                    <a:gd name="T40" fmla="*/ 9 w 24"/>
                    <a:gd name="T41" fmla="*/ 66 h 72"/>
                    <a:gd name="T42" fmla="*/ 6 w 24"/>
                    <a:gd name="T43" fmla="*/ 68 h 72"/>
                    <a:gd name="T44" fmla="*/ 0 w 24"/>
                    <a:gd name="T45" fmla="*/ 71 h 72"/>
                    <a:gd name="T46" fmla="*/ 1 w 24"/>
                    <a:gd name="T47" fmla="*/ 4 h 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4"/>
                    <a:gd name="T73" fmla="*/ 0 h 72"/>
                    <a:gd name="T74" fmla="*/ 24 w 24"/>
                    <a:gd name="T75" fmla="*/ 72 h 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4" h="72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20" y="2"/>
                      </a:lnTo>
                      <a:lnTo>
                        <a:pt x="23" y="5"/>
                      </a:lnTo>
                      <a:lnTo>
                        <a:pt x="23" y="9"/>
                      </a:lnTo>
                      <a:lnTo>
                        <a:pt x="23" y="15"/>
                      </a:lnTo>
                      <a:lnTo>
                        <a:pt x="21" y="18"/>
                      </a:lnTo>
                      <a:lnTo>
                        <a:pt x="19" y="23"/>
                      </a:lnTo>
                      <a:lnTo>
                        <a:pt x="17" y="26"/>
                      </a:lnTo>
                      <a:lnTo>
                        <a:pt x="15" y="29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3" y="45"/>
                      </a:lnTo>
                      <a:lnTo>
                        <a:pt x="13" y="49"/>
                      </a:lnTo>
                      <a:lnTo>
                        <a:pt x="14" y="55"/>
                      </a:lnTo>
                      <a:lnTo>
                        <a:pt x="13" y="58"/>
                      </a:lnTo>
                      <a:lnTo>
                        <a:pt x="12" y="63"/>
                      </a:lnTo>
                      <a:lnTo>
                        <a:pt x="9" y="66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101" name="Freeform 19"/>
                <p:cNvSpPr>
                  <a:spLocks/>
                </p:cNvSpPr>
                <p:nvPr/>
              </p:nvSpPr>
              <p:spPr bwMode="auto">
                <a:xfrm>
                  <a:off x="4591" y="1275"/>
                  <a:ext cx="25" cy="72"/>
                </a:xfrm>
                <a:custGeom>
                  <a:avLst/>
                  <a:gdLst>
                    <a:gd name="T0" fmla="*/ 24 w 25"/>
                    <a:gd name="T1" fmla="*/ 4 h 72"/>
                    <a:gd name="T2" fmla="*/ 14 w 25"/>
                    <a:gd name="T3" fmla="*/ 1 h 72"/>
                    <a:gd name="T4" fmla="*/ 9 w 25"/>
                    <a:gd name="T5" fmla="*/ 0 h 72"/>
                    <a:gd name="T6" fmla="*/ 6 w 25"/>
                    <a:gd name="T7" fmla="*/ 0 h 72"/>
                    <a:gd name="T8" fmla="*/ 4 w 25"/>
                    <a:gd name="T9" fmla="*/ 1 h 72"/>
                    <a:gd name="T10" fmla="*/ 2 w 25"/>
                    <a:gd name="T11" fmla="*/ 2 h 72"/>
                    <a:gd name="T12" fmla="*/ 1 w 25"/>
                    <a:gd name="T13" fmla="*/ 5 h 72"/>
                    <a:gd name="T14" fmla="*/ 0 w 25"/>
                    <a:gd name="T15" fmla="*/ 9 h 72"/>
                    <a:gd name="T16" fmla="*/ 0 w 25"/>
                    <a:gd name="T17" fmla="*/ 15 h 72"/>
                    <a:gd name="T18" fmla="*/ 1 w 25"/>
                    <a:gd name="T19" fmla="*/ 18 h 72"/>
                    <a:gd name="T20" fmla="*/ 3 w 25"/>
                    <a:gd name="T21" fmla="*/ 23 h 72"/>
                    <a:gd name="T22" fmla="*/ 6 w 25"/>
                    <a:gd name="T23" fmla="*/ 26 h 72"/>
                    <a:gd name="T24" fmla="*/ 7 w 25"/>
                    <a:gd name="T25" fmla="*/ 29 h 72"/>
                    <a:gd name="T26" fmla="*/ 9 w 25"/>
                    <a:gd name="T27" fmla="*/ 35 h 72"/>
                    <a:gd name="T28" fmla="*/ 9 w 25"/>
                    <a:gd name="T29" fmla="*/ 38 h 72"/>
                    <a:gd name="T30" fmla="*/ 9 w 25"/>
                    <a:gd name="T31" fmla="*/ 45 h 72"/>
                    <a:gd name="T32" fmla="*/ 9 w 25"/>
                    <a:gd name="T33" fmla="*/ 49 h 72"/>
                    <a:gd name="T34" fmla="*/ 8 w 25"/>
                    <a:gd name="T35" fmla="*/ 55 h 72"/>
                    <a:gd name="T36" fmla="*/ 9 w 25"/>
                    <a:gd name="T37" fmla="*/ 58 h 72"/>
                    <a:gd name="T38" fmla="*/ 10 w 25"/>
                    <a:gd name="T39" fmla="*/ 63 h 72"/>
                    <a:gd name="T40" fmla="*/ 14 w 25"/>
                    <a:gd name="T41" fmla="*/ 66 h 72"/>
                    <a:gd name="T42" fmla="*/ 17 w 25"/>
                    <a:gd name="T43" fmla="*/ 68 h 72"/>
                    <a:gd name="T44" fmla="*/ 24 w 25"/>
                    <a:gd name="T45" fmla="*/ 71 h 72"/>
                    <a:gd name="T46" fmla="*/ 24 w 25"/>
                    <a:gd name="T47" fmla="*/ 4 h 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5"/>
                    <a:gd name="T73" fmla="*/ 0 h 72"/>
                    <a:gd name="T74" fmla="*/ 25 w 25"/>
                    <a:gd name="T75" fmla="*/ 72 h 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5" h="72">
                      <a:moveTo>
                        <a:pt x="24" y="4"/>
                      </a:moveTo>
                      <a:lnTo>
                        <a:pt x="14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3" y="23"/>
                      </a:lnTo>
                      <a:lnTo>
                        <a:pt x="6" y="26"/>
                      </a:lnTo>
                      <a:lnTo>
                        <a:pt x="7" y="29"/>
                      </a:lnTo>
                      <a:lnTo>
                        <a:pt x="9" y="35"/>
                      </a:lnTo>
                      <a:lnTo>
                        <a:pt x="9" y="38"/>
                      </a:lnTo>
                      <a:lnTo>
                        <a:pt x="9" y="45"/>
                      </a:lnTo>
                      <a:lnTo>
                        <a:pt x="9" y="49"/>
                      </a:lnTo>
                      <a:lnTo>
                        <a:pt x="8" y="55"/>
                      </a:lnTo>
                      <a:lnTo>
                        <a:pt x="9" y="58"/>
                      </a:lnTo>
                      <a:lnTo>
                        <a:pt x="10" y="63"/>
                      </a:lnTo>
                      <a:lnTo>
                        <a:pt x="14" y="66"/>
                      </a:lnTo>
                      <a:lnTo>
                        <a:pt x="17" y="68"/>
                      </a:lnTo>
                      <a:lnTo>
                        <a:pt x="24" y="71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</p:grp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6906676" y="4222041"/>
                <a:ext cx="113070" cy="64927"/>
              </a:xfrm>
              <a:prstGeom prst="rect">
                <a:avLst/>
              </a:prstGeom>
              <a:solidFill>
                <a:srgbClr val="FFC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6823220" y="3938960"/>
                <a:ext cx="209987" cy="309051"/>
              </a:xfrm>
              <a:custGeom>
                <a:avLst/>
                <a:gdLst>
                  <a:gd name="T0" fmla="*/ 15 w 234"/>
                  <a:gd name="T1" fmla="*/ 72 h 357"/>
                  <a:gd name="T2" fmla="*/ 5 w 234"/>
                  <a:gd name="T3" fmla="*/ 103 h 357"/>
                  <a:gd name="T4" fmla="*/ 1 w 234"/>
                  <a:gd name="T5" fmla="*/ 143 h 357"/>
                  <a:gd name="T6" fmla="*/ 0 w 234"/>
                  <a:gd name="T7" fmla="*/ 182 h 357"/>
                  <a:gd name="T8" fmla="*/ 1 w 234"/>
                  <a:gd name="T9" fmla="*/ 225 h 357"/>
                  <a:gd name="T10" fmla="*/ 6 w 234"/>
                  <a:gd name="T11" fmla="*/ 259 h 357"/>
                  <a:gd name="T12" fmla="*/ 20 w 234"/>
                  <a:gd name="T13" fmla="*/ 289 h 357"/>
                  <a:gd name="T14" fmla="*/ 37 w 234"/>
                  <a:gd name="T15" fmla="*/ 313 h 357"/>
                  <a:gd name="T16" fmla="*/ 63 w 234"/>
                  <a:gd name="T17" fmla="*/ 335 h 357"/>
                  <a:gd name="T18" fmla="*/ 90 w 234"/>
                  <a:gd name="T19" fmla="*/ 349 h 357"/>
                  <a:gd name="T20" fmla="*/ 104 w 234"/>
                  <a:gd name="T21" fmla="*/ 354 h 357"/>
                  <a:gd name="T22" fmla="*/ 122 w 234"/>
                  <a:gd name="T23" fmla="*/ 354 h 357"/>
                  <a:gd name="T24" fmla="*/ 142 w 234"/>
                  <a:gd name="T25" fmla="*/ 350 h 357"/>
                  <a:gd name="T26" fmla="*/ 161 w 234"/>
                  <a:gd name="T27" fmla="*/ 341 h 357"/>
                  <a:gd name="T28" fmla="*/ 179 w 234"/>
                  <a:gd name="T29" fmla="*/ 328 h 357"/>
                  <a:gd name="T30" fmla="*/ 194 w 234"/>
                  <a:gd name="T31" fmla="*/ 312 h 357"/>
                  <a:gd name="T32" fmla="*/ 208 w 234"/>
                  <a:gd name="T33" fmla="*/ 293 h 357"/>
                  <a:gd name="T34" fmla="*/ 219 w 234"/>
                  <a:gd name="T35" fmla="*/ 278 h 357"/>
                  <a:gd name="T36" fmla="*/ 224 w 234"/>
                  <a:gd name="T37" fmla="*/ 264 h 357"/>
                  <a:gd name="T38" fmla="*/ 228 w 234"/>
                  <a:gd name="T39" fmla="*/ 243 h 357"/>
                  <a:gd name="T40" fmla="*/ 231 w 234"/>
                  <a:gd name="T41" fmla="*/ 216 h 357"/>
                  <a:gd name="T42" fmla="*/ 233 w 234"/>
                  <a:gd name="T43" fmla="*/ 190 h 357"/>
                  <a:gd name="T44" fmla="*/ 231 w 234"/>
                  <a:gd name="T45" fmla="*/ 157 h 357"/>
                  <a:gd name="T46" fmla="*/ 229 w 234"/>
                  <a:gd name="T47" fmla="*/ 129 h 357"/>
                  <a:gd name="T48" fmla="*/ 227 w 234"/>
                  <a:gd name="T49" fmla="*/ 105 h 357"/>
                  <a:gd name="T50" fmla="*/ 222 w 234"/>
                  <a:gd name="T51" fmla="*/ 84 h 357"/>
                  <a:gd name="T52" fmla="*/ 215 w 234"/>
                  <a:gd name="T53" fmla="*/ 68 h 357"/>
                  <a:gd name="T54" fmla="*/ 206 w 234"/>
                  <a:gd name="T55" fmla="*/ 52 h 357"/>
                  <a:gd name="T56" fmla="*/ 196 w 234"/>
                  <a:gd name="T57" fmla="*/ 40 h 357"/>
                  <a:gd name="T58" fmla="*/ 184 w 234"/>
                  <a:gd name="T59" fmla="*/ 27 h 357"/>
                  <a:gd name="T60" fmla="*/ 169 w 234"/>
                  <a:gd name="T61" fmla="*/ 17 h 357"/>
                  <a:gd name="T62" fmla="*/ 151 w 234"/>
                  <a:gd name="T63" fmla="*/ 7 h 357"/>
                  <a:gd name="T64" fmla="*/ 128 w 234"/>
                  <a:gd name="T65" fmla="*/ 1 h 357"/>
                  <a:gd name="T66" fmla="*/ 98 w 234"/>
                  <a:gd name="T67" fmla="*/ 1 h 357"/>
                  <a:gd name="T68" fmla="*/ 68 w 234"/>
                  <a:gd name="T69" fmla="*/ 12 h 357"/>
                  <a:gd name="T70" fmla="*/ 44 w 234"/>
                  <a:gd name="T71" fmla="*/ 30 h 357"/>
                  <a:gd name="T72" fmla="*/ 22 w 234"/>
                  <a:gd name="T73" fmla="*/ 56 h 3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4"/>
                  <a:gd name="T112" fmla="*/ 0 h 357"/>
                  <a:gd name="T113" fmla="*/ 234 w 234"/>
                  <a:gd name="T114" fmla="*/ 357 h 3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4" h="357">
                    <a:moveTo>
                      <a:pt x="22" y="56"/>
                    </a:moveTo>
                    <a:lnTo>
                      <a:pt x="15" y="72"/>
                    </a:lnTo>
                    <a:lnTo>
                      <a:pt x="8" y="87"/>
                    </a:lnTo>
                    <a:lnTo>
                      <a:pt x="5" y="103"/>
                    </a:lnTo>
                    <a:lnTo>
                      <a:pt x="2" y="122"/>
                    </a:lnTo>
                    <a:lnTo>
                      <a:pt x="1" y="143"/>
                    </a:lnTo>
                    <a:lnTo>
                      <a:pt x="0" y="163"/>
                    </a:lnTo>
                    <a:lnTo>
                      <a:pt x="0" y="182"/>
                    </a:lnTo>
                    <a:lnTo>
                      <a:pt x="0" y="206"/>
                    </a:lnTo>
                    <a:lnTo>
                      <a:pt x="1" y="225"/>
                    </a:lnTo>
                    <a:lnTo>
                      <a:pt x="3" y="244"/>
                    </a:lnTo>
                    <a:lnTo>
                      <a:pt x="6" y="259"/>
                    </a:lnTo>
                    <a:lnTo>
                      <a:pt x="11" y="275"/>
                    </a:lnTo>
                    <a:lnTo>
                      <a:pt x="20" y="289"/>
                    </a:lnTo>
                    <a:lnTo>
                      <a:pt x="26" y="300"/>
                    </a:lnTo>
                    <a:lnTo>
                      <a:pt x="37" y="313"/>
                    </a:lnTo>
                    <a:lnTo>
                      <a:pt x="49" y="324"/>
                    </a:lnTo>
                    <a:lnTo>
                      <a:pt x="63" y="335"/>
                    </a:lnTo>
                    <a:lnTo>
                      <a:pt x="76" y="343"/>
                    </a:lnTo>
                    <a:lnTo>
                      <a:pt x="90" y="349"/>
                    </a:lnTo>
                    <a:lnTo>
                      <a:pt x="96" y="352"/>
                    </a:lnTo>
                    <a:lnTo>
                      <a:pt x="104" y="354"/>
                    </a:lnTo>
                    <a:lnTo>
                      <a:pt x="115" y="356"/>
                    </a:lnTo>
                    <a:lnTo>
                      <a:pt x="122" y="354"/>
                    </a:lnTo>
                    <a:lnTo>
                      <a:pt x="132" y="353"/>
                    </a:lnTo>
                    <a:lnTo>
                      <a:pt x="142" y="350"/>
                    </a:lnTo>
                    <a:lnTo>
                      <a:pt x="151" y="347"/>
                    </a:lnTo>
                    <a:lnTo>
                      <a:pt x="161" y="341"/>
                    </a:lnTo>
                    <a:lnTo>
                      <a:pt x="170" y="334"/>
                    </a:lnTo>
                    <a:lnTo>
                      <a:pt x="179" y="328"/>
                    </a:lnTo>
                    <a:lnTo>
                      <a:pt x="187" y="320"/>
                    </a:lnTo>
                    <a:lnTo>
                      <a:pt x="194" y="312"/>
                    </a:lnTo>
                    <a:lnTo>
                      <a:pt x="199" y="303"/>
                    </a:lnTo>
                    <a:lnTo>
                      <a:pt x="208" y="293"/>
                    </a:lnTo>
                    <a:lnTo>
                      <a:pt x="213" y="285"/>
                    </a:lnTo>
                    <a:lnTo>
                      <a:pt x="219" y="278"/>
                    </a:lnTo>
                    <a:lnTo>
                      <a:pt x="221" y="271"/>
                    </a:lnTo>
                    <a:lnTo>
                      <a:pt x="224" y="264"/>
                    </a:lnTo>
                    <a:lnTo>
                      <a:pt x="226" y="254"/>
                    </a:lnTo>
                    <a:lnTo>
                      <a:pt x="228" y="243"/>
                    </a:lnTo>
                    <a:lnTo>
                      <a:pt x="230" y="229"/>
                    </a:lnTo>
                    <a:lnTo>
                      <a:pt x="231" y="216"/>
                    </a:lnTo>
                    <a:lnTo>
                      <a:pt x="233" y="203"/>
                    </a:lnTo>
                    <a:lnTo>
                      <a:pt x="233" y="190"/>
                    </a:lnTo>
                    <a:lnTo>
                      <a:pt x="231" y="171"/>
                    </a:lnTo>
                    <a:lnTo>
                      <a:pt x="231" y="157"/>
                    </a:lnTo>
                    <a:lnTo>
                      <a:pt x="230" y="144"/>
                    </a:lnTo>
                    <a:lnTo>
                      <a:pt x="229" y="129"/>
                    </a:lnTo>
                    <a:lnTo>
                      <a:pt x="228" y="117"/>
                    </a:lnTo>
                    <a:lnTo>
                      <a:pt x="227" y="105"/>
                    </a:lnTo>
                    <a:lnTo>
                      <a:pt x="225" y="95"/>
                    </a:lnTo>
                    <a:lnTo>
                      <a:pt x="222" y="84"/>
                    </a:lnTo>
                    <a:lnTo>
                      <a:pt x="219" y="75"/>
                    </a:lnTo>
                    <a:lnTo>
                      <a:pt x="215" y="68"/>
                    </a:lnTo>
                    <a:lnTo>
                      <a:pt x="212" y="63"/>
                    </a:lnTo>
                    <a:lnTo>
                      <a:pt x="206" y="52"/>
                    </a:lnTo>
                    <a:lnTo>
                      <a:pt x="201" y="45"/>
                    </a:lnTo>
                    <a:lnTo>
                      <a:pt x="196" y="40"/>
                    </a:lnTo>
                    <a:lnTo>
                      <a:pt x="191" y="33"/>
                    </a:lnTo>
                    <a:lnTo>
                      <a:pt x="184" y="27"/>
                    </a:lnTo>
                    <a:lnTo>
                      <a:pt x="178" y="22"/>
                    </a:lnTo>
                    <a:lnTo>
                      <a:pt x="169" y="17"/>
                    </a:lnTo>
                    <a:lnTo>
                      <a:pt x="162" y="12"/>
                    </a:lnTo>
                    <a:lnTo>
                      <a:pt x="151" y="7"/>
                    </a:lnTo>
                    <a:lnTo>
                      <a:pt x="140" y="4"/>
                    </a:lnTo>
                    <a:lnTo>
                      <a:pt x="128" y="1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83" y="6"/>
                    </a:lnTo>
                    <a:lnTo>
                      <a:pt x="68" y="12"/>
                    </a:lnTo>
                    <a:lnTo>
                      <a:pt x="55" y="21"/>
                    </a:lnTo>
                    <a:lnTo>
                      <a:pt x="44" y="30"/>
                    </a:lnTo>
                    <a:lnTo>
                      <a:pt x="32" y="42"/>
                    </a:lnTo>
                    <a:lnTo>
                      <a:pt x="22" y="56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6919239" y="4170965"/>
                <a:ext cx="86148" cy="19045"/>
              </a:xfrm>
              <a:custGeom>
                <a:avLst/>
                <a:gdLst>
                  <a:gd name="T0" fmla="*/ 0 w 96"/>
                  <a:gd name="T1" fmla="*/ 14 h 22"/>
                  <a:gd name="T2" fmla="*/ 3 w 96"/>
                  <a:gd name="T3" fmla="*/ 12 h 22"/>
                  <a:gd name="T4" fmla="*/ 7 w 96"/>
                  <a:gd name="T5" fmla="*/ 7 h 22"/>
                  <a:gd name="T6" fmla="*/ 16 w 96"/>
                  <a:gd name="T7" fmla="*/ 4 h 22"/>
                  <a:gd name="T8" fmla="*/ 25 w 96"/>
                  <a:gd name="T9" fmla="*/ 1 h 22"/>
                  <a:gd name="T10" fmla="*/ 35 w 96"/>
                  <a:gd name="T11" fmla="*/ 0 h 22"/>
                  <a:gd name="T12" fmla="*/ 44 w 96"/>
                  <a:gd name="T13" fmla="*/ 0 h 22"/>
                  <a:gd name="T14" fmla="*/ 49 w 96"/>
                  <a:gd name="T15" fmla="*/ 1 h 22"/>
                  <a:gd name="T16" fmla="*/ 53 w 96"/>
                  <a:gd name="T17" fmla="*/ 0 h 22"/>
                  <a:gd name="T18" fmla="*/ 58 w 96"/>
                  <a:gd name="T19" fmla="*/ 0 h 22"/>
                  <a:gd name="T20" fmla="*/ 64 w 96"/>
                  <a:gd name="T21" fmla="*/ 1 h 22"/>
                  <a:gd name="T22" fmla="*/ 71 w 96"/>
                  <a:gd name="T23" fmla="*/ 2 h 22"/>
                  <a:gd name="T24" fmla="*/ 77 w 96"/>
                  <a:gd name="T25" fmla="*/ 4 h 22"/>
                  <a:gd name="T26" fmla="*/ 85 w 96"/>
                  <a:gd name="T27" fmla="*/ 6 h 22"/>
                  <a:gd name="T28" fmla="*/ 89 w 96"/>
                  <a:gd name="T29" fmla="*/ 9 h 22"/>
                  <a:gd name="T30" fmla="*/ 92 w 96"/>
                  <a:gd name="T31" fmla="*/ 12 h 22"/>
                  <a:gd name="T32" fmla="*/ 95 w 96"/>
                  <a:gd name="T33" fmla="*/ 16 h 22"/>
                  <a:gd name="T34" fmla="*/ 95 w 96"/>
                  <a:gd name="T35" fmla="*/ 17 h 22"/>
                  <a:gd name="T36" fmla="*/ 85 w 96"/>
                  <a:gd name="T37" fmla="*/ 19 h 22"/>
                  <a:gd name="T38" fmla="*/ 70 w 96"/>
                  <a:gd name="T39" fmla="*/ 21 h 22"/>
                  <a:gd name="T40" fmla="*/ 55 w 96"/>
                  <a:gd name="T41" fmla="*/ 21 h 22"/>
                  <a:gd name="T42" fmla="*/ 39 w 96"/>
                  <a:gd name="T43" fmla="*/ 21 h 22"/>
                  <a:gd name="T44" fmla="*/ 19 w 96"/>
                  <a:gd name="T45" fmla="*/ 19 h 22"/>
                  <a:gd name="T46" fmla="*/ 5 w 96"/>
                  <a:gd name="T47" fmla="*/ 18 h 22"/>
                  <a:gd name="T48" fmla="*/ 2 w 96"/>
                  <a:gd name="T49" fmla="*/ 17 h 22"/>
                  <a:gd name="T50" fmla="*/ 0 w 96"/>
                  <a:gd name="T51" fmla="*/ 14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6"/>
                  <a:gd name="T79" fmla="*/ 0 h 22"/>
                  <a:gd name="T80" fmla="*/ 96 w 96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6" h="22">
                    <a:moveTo>
                      <a:pt x="0" y="14"/>
                    </a:moveTo>
                    <a:lnTo>
                      <a:pt x="3" y="12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5" y="1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64" y="1"/>
                    </a:lnTo>
                    <a:lnTo>
                      <a:pt x="71" y="2"/>
                    </a:lnTo>
                    <a:lnTo>
                      <a:pt x="77" y="4"/>
                    </a:lnTo>
                    <a:lnTo>
                      <a:pt x="85" y="6"/>
                    </a:lnTo>
                    <a:lnTo>
                      <a:pt x="89" y="9"/>
                    </a:lnTo>
                    <a:lnTo>
                      <a:pt x="92" y="12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85" y="19"/>
                    </a:lnTo>
                    <a:lnTo>
                      <a:pt x="70" y="21"/>
                    </a:lnTo>
                    <a:lnTo>
                      <a:pt x="55" y="21"/>
                    </a:lnTo>
                    <a:lnTo>
                      <a:pt x="39" y="21"/>
                    </a:lnTo>
                    <a:lnTo>
                      <a:pt x="19" y="19"/>
                    </a:lnTo>
                    <a:lnTo>
                      <a:pt x="5" y="18"/>
                    </a:lnTo>
                    <a:lnTo>
                      <a:pt x="2" y="1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6801683" y="3910392"/>
                <a:ext cx="244087" cy="166212"/>
              </a:xfrm>
              <a:custGeom>
                <a:avLst/>
                <a:gdLst>
                  <a:gd name="T0" fmla="*/ 8 w 272"/>
                  <a:gd name="T1" fmla="*/ 182 h 192"/>
                  <a:gd name="T2" fmla="*/ 6 w 272"/>
                  <a:gd name="T3" fmla="*/ 167 h 192"/>
                  <a:gd name="T4" fmla="*/ 9 w 272"/>
                  <a:gd name="T5" fmla="*/ 157 h 192"/>
                  <a:gd name="T6" fmla="*/ 7 w 272"/>
                  <a:gd name="T7" fmla="*/ 144 h 192"/>
                  <a:gd name="T8" fmla="*/ 6 w 272"/>
                  <a:gd name="T9" fmla="*/ 133 h 192"/>
                  <a:gd name="T10" fmla="*/ 6 w 272"/>
                  <a:gd name="T11" fmla="*/ 126 h 192"/>
                  <a:gd name="T12" fmla="*/ 11 w 272"/>
                  <a:gd name="T13" fmla="*/ 119 h 192"/>
                  <a:gd name="T14" fmla="*/ 7 w 272"/>
                  <a:gd name="T15" fmla="*/ 102 h 192"/>
                  <a:gd name="T16" fmla="*/ 12 w 272"/>
                  <a:gd name="T17" fmla="*/ 98 h 192"/>
                  <a:gd name="T18" fmla="*/ 20 w 272"/>
                  <a:gd name="T19" fmla="*/ 94 h 192"/>
                  <a:gd name="T20" fmla="*/ 19 w 272"/>
                  <a:gd name="T21" fmla="*/ 84 h 192"/>
                  <a:gd name="T22" fmla="*/ 24 w 272"/>
                  <a:gd name="T23" fmla="*/ 78 h 192"/>
                  <a:gd name="T24" fmla="*/ 22 w 272"/>
                  <a:gd name="T25" fmla="*/ 66 h 192"/>
                  <a:gd name="T26" fmla="*/ 23 w 272"/>
                  <a:gd name="T27" fmla="*/ 58 h 192"/>
                  <a:gd name="T28" fmla="*/ 30 w 272"/>
                  <a:gd name="T29" fmla="*/ 45 h 192"/>
                  <a:gd name="T30" fmla="*/ 33 w 272"/>
                  <a:gd name="T31" fmla="*/ 36 h 192"/>
                  <a:gd name="T32" fmla="*/ 46 w 272"/>
                  <a:gd name="T33" fmla="*/ 41 h 192"/>
                  <a:gd name="T34" fmla="*/ 51 w 272"/>
                  <a:gd name="T35" fmla="*/ 24 h 192"/>
                  <a:gd name="T36" fmla="*/ 59 w 272"/>
                  <a:gd name="T37" fmla="*/ 34 h 192"/>
                  <a:gd name="T38" fmla="*/ 71 w 272"/>
                  <a:gd name="T39" fmla="*/ 19 h 192"/>
                  <a:gd name="T40" fmla="*/ 90 w 272"/>
                  <a:gd name="T41" fmla="*/ 8 h 192"/>
                  <a:gd name="T42" fmla="*/ 125 w 272"/>
                  <a:gd name="T43" fmla="*/ 1 h 192"/>
                  <a:gd name="T44" fmla="*/ 150 w 272"/>
                  <a:gd name="T45" fmla="*/ 0 h 192"/>
                  <a:gd name="T46" fmla="*/ 157 w 272"/>
                  <a:gd name="T47" fmla="*/ 6 h 192"/>
                  <a:gd name="T48" fmla="*/ 170 w 272"/>
                  <a:gd name="T49" fmla="*/ 11 h 192"/>
                  <a:gd name="T50" fmla="*/ 191 w 272"/>
                  <a:gd name="T51" fmla="*/ 8 h 192"/>
                  <a:gd name="T52" fmla="*/ 188 w 272"/>
                  <a:gd name="T53" fmla="*/ 16 h 192"/>
                  <a:gd name="T54" fmla="*/ 208 w 272"/>
                  <a:gd name="T55" fmla="*/ 17 h 192"/>
                  <a:gd name="T56" fmla="*/ 207 w 272"/>
                  <a:gd name="T57" fmla="*/ 24 h 192"/>
                  <a:gd name="T58" fmla="*/ 218 w 272"/>
                  <a:gd name="T59" fmla="*/ 28 h 192"/>
                  <a:gd name="T60" fmla="*/ 236 w 272"/>
                  <a:gd name="T61" fmla="*/ 36 h 192"/>
                  <a:gd name="T62" fmla="*/ 235 w 272"/>
                  <a:gd name="T63" fmla="*/ 44 h 192"/>
                  <a:gd name="T64" fmla="*/ 236 w 272"/>
                  <a:gd name="T65" fmla="*/ 51 h 192"/>
                  <a:gd name="T66" fmla="*/ 254 w 272"/>
                  <a:gd name="T67" fmla="*/ 57 h 192"/>
                  <a:gd name="T68" fmla="*/ 254 w 272"/>
                  <a:gd name="T69" fmla="*/ 71 h 192"/>
                  <a:gd name="T70" fmla="*/ 260 w 272"/>
                  <a:gd name="T71" fmla="*/ 88 h 192"/>
                  <a:gd name="T72" fmla="*/ 258 w 272"/>
                  <a:gd name="T73" fmla="*/ 107 h 192"/>
                  <a:gd name="T74" fmla="*/ 258 w 272"/>
                  <a:gd name="T75" fmla="*/ 128 h 192"/>
                  <a:gd name="T76" fmla="*/ 258 w 272"/>
                  <a:gd name="T77" fmla="*/ 151 h 192"/>
                  <a:gd name="T78" fmla="*/ 245 w 272"/>
                  <a:gd name="T79" fmla="*/ 189 h 192"/>
                  <a:gd name="T80" fmla="*/ 222 w 272"/>
                  <a:gd name="T81" fmla="*/ 93 h 192"/>
                  <a:gd name="T82" fmla="*/ 178 w 272"/>
                  <a:gd name="T83" fmla="*/ 77 h 192"/>
                  <a:gd name="T84" fmla="*/ 125 w 272"/>
                  <a:gd name="T85" fmla="*/ 64 h 192"/>
                  <a:gd name="T86" fmla="*/ 71 w 272"/>
                  <a:gd name="T87" fmla="*/ 65 h 192"/>
                  <a:gd name="T88" fmla="*/ 57 w 272"/>
                  <a:gd name="T89" fmla="*/ 73 h 192"/>
                  <a:gd name="T90" fmla="*/ 43 w 272"/>
                  <a:gd name="T91" fmla="*/ 92 h 192"/>
                  <a:gd name="T92" fmla="*/ 33 w 272"/>
                  <a:gd name="T93" fmla="*/ 122 h 192"/>
                  <a:gd name="T94" fmla="*/ 22 w 272"/>
                  <a:gd name="T95" fmla="*/ 144 h 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2"/>
                  <a:gd name="T145" fmla="*/ 0 h 192"/>
                  <a:gd name="T146" fmla="*/ 272 w 272"/>
                  <a:gd name="T147" fmla="*/ 192 h 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2" h="192">
                    <a:moveTo>
                      <a:pt x="16" y="191"/>
                    </a:moveTo>
                    <a:lnTo>
                      <a:pt x="12" y="187"/>
                    </a:lnTo>
                    <a:lnTo>
                      <a:pt x="8" y="182"/>
                    </a:lnTo>
                    <a:lnTo>
                      <a:pt x="12" y="178"/>
                    </a:lnTo>
                    <a:lnTo>
                      <a:pt x="9" y="173"/>
                    </a:lnTo>
                    <a:lnTo>
                      <a:pt x="6" y="167"/>
                    </a:lnTo>
                    <a:lnTo>
                      <a:pt x="4" y="163"/>
                    </a:lnTo>
                    <a:lnTo>
                      <a:pt x="11" y="163"/>
                    </a:lnTo>
                    <a:lnTo>
                      <a:pt x="9" y="157"/>
                    </a:lnTo>
                    <a:lnTo>
                      <a:pt x="5" y="151"/>
                    </a:lnTo>
                    <a:lnTo>
                      <a:pt x="0" y="145"/>
                    </a:lnTo>
                    <a:lnTo>
                      <a:pt x="7" y="144"/>
                    </a:lnTo>
                    <a:lnTo>
                      <a:pt x="5" y="138"/>
                    </a:lnTo>
                    <a:lnTo>
                      <a:pt x="2" y="132"/>
                    </a:lnTo>
                    <a:lnTo>
                      <a:pt x="6" y="133"/>
                    </a:lnTo>
                    <a:lnTo>
                      <a:pt x="10" y="135"/>
                    </a:lnTo>
                    <a:lnTo>
                      <a:pt x="9" y="131"/>
                    </a:lnTo>
                    <a:lnTo>
                      <a:pt x="6" y="126"/>
                    </a:lnTo>
                    <a:lnTo>
                      <a:pt x="9" y="126"/>
                    </a:lnTo>
                    <a:lnTo>
                      <a:pt x="8" y="118"/>
                    </a:lnTo>
                    <a:lnTo>
                      <a:pt x="11" y="119"/>
                    </a:lnTo>
                    <a:lnTo>
                      <a:pt x="11" y="114"/>
                    </a:lnTo>
                    <a:lnTo>
                      <a:pt x="10" y="109"/>
                    </a:lnTo>
                    <a:lnTo>
                      <a:pt x="7" y="102"/>
                    </a:lnTo>
                    <a:lnTo>
                      <a:pt x="11" y="103"/>
                    </a:lnTo>
                    <a:lnTo>
                      <a:pt x="16" y="104"/>
                    </a:lnTo>
                    <a:lnTo>
                      <a:pt x="12" y="98"/>
                    </a:lnTo>
                    <a:lnTo>
                      <a:pt x="19" y="99"/>
                    </a:lnTo>
                    <a:lnTo>
                      <a:pt x="24" y="101"/>
                    </a:lnTo>
                    <a:lnTo>
                      <a:pt x="20" y="94"/>
                    </a:lnTo>
                    <a:lnTo>
                      <a:pt x="17" y="89"/>
                    </a:lnTo>
                    <a:lnTo>
                      <a:pt x="14" y="84"/>
                    </a:lnTo>
                    <a:lnTo>
                      <a:pt x="19" y="84"/>
                    </a:lnTo>
                    <a:lnTo>
                      <a:pt x="23" y="84"/>
                    </a:lnTo>
                    <a:lnTo>
                      <a:pt x="29" y="83"/>
                    </a:lnTo>
                    <a:lnTo>
                      <a:pt x="24" y="78"/>
                    </a:lnTo>
                    <a:lnTo>
                      <a:pt x="20" y="75"/>
                    </a:lnTo>
                    <a:lnTo>
                      <a:pt x="25" y="73"/>
                    </a:lnTo>
                    <a:lnTo>
                      <a:pt x="22" y="66"/>
                    </a:lnTo>
                    <a:lnTo>
                      <a:pt x="20" y="62"/>
                    </a:lnTo>
                    <a:lnTo>
                      <a:pt x="18" y="57"/>
                    </a:lnTo>
                    <a:lnTo>
                      <a:pt x="23" y="58"/>
                    </a:lnTo>
                    <a:lnTo>
                      <a:pt x="29" y="59"/>
                    </a:lnTo>
                    <a:lnTo>
                      <a:pt x="30" y="53"/>
                    </a:lnTo>
                    <a:lnTo>
                      <a:pt x="30" y="45"/>
                    </a:lnTo>
                    <a:lnTo>
                      <a:pt x="29" y="39"/>
                    </a:lnTo>
                    <a:lnTo>
                      <a:pt x="23" y="31"/>
                    </a:lnTo>
                    <a:lnTo>
                      <a:pt x="33" y="36"/>
                    </a:lnTo>
                    <a:lnTo>
                      <a:pt x="36" y="37"/>
                    </a:lnTo>
                    <a:lnTo>
                      <a:pt x="42" y="41"/>
                    </a:lnTo>
                    <a:lnTo>
                      <a:pt x="46" y="41"/>
                    </a:lnTo>
                    <a:lnTo>
                      <a:pt x="46" y="36"/>
                    </a:lnTo>
                    <a:lnTo>
                      <a:pt x="48" y="31"/>
                    </a:lnTo>
                    <a:lnTo>
                      <a:pt x="51" y="24"/>
                    </a:lnTo>
                    <a:lnTo>
                      <a:pt x="53" y="28"/>
                    </a:lnTo>
                    <a:lnTo>
                      <a:pt x="56" y="31"/>
                    </a:lnTo>
                    <a:lnTo>
                      <a:pt x="59" y="34"/>
                    </a:lnTo>
                    <a:lnTo>
                      <a:pt x="62" y="29"/>
                    </a:lnTo>
                    <a:lnTo>
                      <a:pt x="65" y="24"/>
                    </a:lnTo>
                    <a:lnTo>
                      <a:pt x="71" y="19"/>
                    </a:lnTo>
                    <a:lnTo>
                      <a:pt x="76" y="14"/>
                    </a:lnTo>
                    <a:lnTo>
                      <a:pt x="83" y="11"/>
                    </a:lnTo>
                    <a:lnTo>
                      <a:pt x="90" y="8"/>
                    </a:lnTo>
                    <a:lnTo>
                      <a:pt x="101" y="6"/>
                    </a:lnTo>
                    <a:lnTo>
                      <a:pt x="115" y="3"/>
                    </a:lnTo>
                    <a:lnTo>
                      <a:pt x="125" y="1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1" y="3"/>
                    </a:lnTo>
                    <a:lnTo>
                      <a:pt x="157" y="6"/>
                    </a:lnTo>
                    <a:lnTo>
                      <a:pt x="156" y="8"/>
                    </a:lnTo>
                    <a:lnTo>
                      <a:pt x="163" y="11"/>
                    </a:lnTo>
                    <a:lnTo>
                      <a:pt x="170" y="11"/>
                    </a:lnTo>
                    <a:lnTo>
                      <a:pt x="178" y="11"/>
                    </a:lnTo>
                    <a:lnTo>
                      <a:pt x="185" y="9"/>
                    </a:lnTo>
                    <a:lnTo>
                      <a:pt x="191" y="8"/>
                    </a:lnTo>
                    <a:lnTo>
                      <a:pt x="201" y="9"/>
                    </a:lnTo>
                    <a:lnTo>
                      <a:pt x="195" y="12"/>
                    </a:lnTo>
                    <a:lnTo>
                      <a:pt x="188" y="16"/>
                    </a:lnTo>
                    <a:lnTo>
                      <a:pt x="195" y="17"/>
                    </a:lnTo>
                    <a:lnTo>
                      <a:pt x="200" y="16"/>
                    </a:lnTo>
                    <a:lnTo>
                      <a:pt x="208" y="17"/>
                    </a:lnTo>
                    <a:lnTo>
                      <a:pt x="220" y="21"/>
                    </a:lnTo>
                    <a:lnTo>
                      <a:pt x="212" y="23"/>
                    </a:lnTo>
                    <a:lnTo>
                      <a:pt x="207" y="24"/>
                    </a:lnTo>
                    <a:lnTo>
                      <a:pt x="202" y="26"/>
                    </a:lnTo>
                    <a:lnTo>
                      <a:pt x="211" y="27"/>
                    </a:lnTo>
                    <a:lnTo>
                      <a:pt x="218" y="28"/>
                    </a:lnTo>
                    <a:lnTo>
                      <a:pt x="222" y="29"/>
                    </a:lnTo>
                    <a:lnTo>
                      <a:pt x="228" y="32"/>
                    </a:lnTo>
                    <a:lnTo>
                      <a:pt x="236" y="36"/>
                    </a:lnTo>
                    <a:lnTo>
                      <a:pt x="248" y="39"/>
                    </a:lnTo>
                    <a:lnTo>
                      <a:pt x="240" y="42"/>
                    </a:lnTo>
                    <a:lnTo>
                      <a:pt x="235" y="44"/>
                    </a:lnTo>
                    <a:lnTo>
                      <a:pt x="232" y="47"/>
                    </a:lnTo>
                    <a:lnTo>
                      <a:pt x="231" y="51"/>
                    </a:lnTo>
                    <a:lnTo>
                      <a:pt x="236" y="51"/>
                    </a:lnTo>
                    <a:lnTo>
                      <a:pt x="241" y="53"/>
                    </a:lnTo>
                    <a:lnTo>
                      <a:pt x="247" y="55"/>
                    </a:lnTo>
                    <a:lnTo>
                      <a:pt x="254" y="57"/>
                    </a:lnTo>
                    <a:lnTo>
                      <a:pt x="260" y="57"/>
                    </a:lnTo>
                    <a:lnTo>
                      <a:pt x="255" y="62"/>
                    </a:lnTo>
                    <a:lnTo>
                      <a:pt x="254" y="71"/>
                    </a:lnTo>
                    <a:lnTo>
                      <a:pt x="256" y="77"/>
                    </a:lnTo>
                    <a:lnTo>
                      <a:pt x="259" y="83"/>
                    </a:lnTo>
                    <a:lnTo>
                      <a:pt x="260" y="88"/>
                    </a:lnTo>
                    <a:lnTo>
                      <a:pt x="255" y="98"/>
                    </a:lnTo>
                    <a:lnTo>
                      <a:pt x="271" y="97"/>
                    </a:lnTo>
                    <a:lnTo>
                      <a:pt x="258" y="107"/>
                    </a:lnTo>
                    <a:lnTo>
                      <a:pt x="253" y="113"/>
                    </a:lnTo>
                    <a:lnTo>
                      <a:pt x="251" y="123"/>
                    </a:lnTo>
                    <a:lnTo>
                      <a:pt x="258" y="128"/>
                    </a:lnTo>
                    <a:lnTo>
                      <a:pt x="254" y="135"/>
                    </a:lnTo>
                    <a:lnTo>
                      <a:pt x="253" y="143"/>
                    </a:lnTo>
                    <a:lnTo>
                      <a:pt x="258" y="151"/>
                    </a:lnTo>
                    <a:lnTo>
                      <a:pt x="251" y="162"/>
                    </a:lnTo>
                    <a:lnTo>
                      <a:pt x="248" y="168"/>
                    </a:lnTo>
                    <a:lnTo>
                      <a:pt x="245" y="189"/>
                    </a:lnTo>
                    <a:lnTo>
                      <a:pt x="240" y="139"/>
                    </a:lnTo>
                    <a:lnTo>
                      <a:pt x="234" y="121"/>
                    </a:lnTo>
                    <a:lnTo>
                      <a:pt x="222" y="93"/>
                    </a:lnTo>
                    <a:lnTo>
                      <a:pt x="211" y="84"/>
                    </a:lnTo>
                    <a:lnTo>
                      <a:pt x="195" y="78"/>
                    </a:lnTo>
                    <a:lnTo>
                      <a:pt x="178" y="77"/>
                    </a:lnTo>
                    <a:lnTo>
                      <a:pt x="159" y="73"/>
                    </a:lnTo>
                    <a:lnTo>
                      <a:pt x="143" y="68"/>
                    </a:lnTo>
                    <a:lnTo>
                      <a:pt x="125" y="64"/>
                    </a:lnTo>
                    <a:lnTo>
                      <a:pt x="107" y="63"/>
                    </a:lnTo>
                    <a:lnTo>
                      <a:pt x="75" y="62"/>
                    </a:lnTo>
                    <a:lnTo>
                      <a:pt x="71" y="65"/>
                    </a:lnTo>
                    <a:lnTo>
                      <a:pt x="65" y="69"/>
                    </a:lnTo>
                    <a:lnTo>
                      <a:pt x="61" y="73"/>
                    </a:lnTo>
                    <a:lnTo>
                      <a:pt x="57" y="73"/>
                    </a:lnTo>
                    <a:lnTo>
                      <a:pt x="52" y="75"/>
                    </a:lnTo>
                    <a:lnTo>
                      <a:pt x="48" y="84"/>
                    </a:lnTo>
                    <a:lnTo>
                      <a:pt x="43" y="92"/>
                    </a:lnTo>
                    <a:lnTo>
                      <a:pt x="42" y="104"/>
                    </a:lnTo>
                    <a:lnTo>
                      <a:pt x="37" y="112"/>
                    </a:lnTo>
                    <a:lnTo>
                      <a:pt x="33" y="122"/>
                    </a:lnTo>
                    <a:lnTo>
                      <a:pt x="29" y="128"/>
                    </a:lnTo>
                    <a:lnTo>
                      <a:pt x="25" y="135"/>
                    </a:lnTo>
                    <a:lnTo>
                      <a:pt x="22" y="144"/>
                    </a:lnTo>
                    <a:lnTo>
                      <a:pt x="20" y="154"/>
                    </a:lnTo>
                    <a:lnTo>
                      <a:pt x="16" y="19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400"/>
              </a:p>
            </p:txBody>
          </p: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>
                <a:off x="6909368" y="4074008"/>
                <a:ext cx="103199" cy="14717"/>
                <a:chOff x="4668" y="1299"/>
                <a:chExt cx="115" cy="17"/>
              </a:xfrm>
            </p:grpSpPr>
            <p:grpSp>
              <p:nvGrpSpPr>
                <p:cNvPr id="94" name="Group 25"/>
                <p:cNvGrpSpPr>
                  <a:grpSpLocks/>
                </p:cNvGrpSpPr>
                <p:nvPr/>
              </p:nvGrpSpPr>
              <p:grpSpPr bwMode="auto">
                <a:xfrm>
                  <a:off x="4668" y="1299"/>
                  <a:ext cx="20" cy="17"/>
                  <a:chOff x="4668" y="1299"/>
                  <a:chExt cx="20" cy="17"/>
                </a:xfrm>
              </p:grpSpPr>
              <p:sp>
                <p:nvSpPr>
                  <p:cNvPr id="98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299"/>
                    <a:ext cx="16" cy="16"/>
                  </a:xfrm>
                  <a:prstGeom prst="ellipse">
                    <a:avLst/>
                  </a:prstGeom>
                  <a:solidFill>
                    <a:srgbClr val="4040FF"/>
                  </a:solidFill>
                  <a:ln w="127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400"/>
                  </a:p>
                </p:txBody>
              </p:sp>
              <p:sp>
                <p:nvSpPr>
                  <p:cNvPr id="9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672" y="1300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400"/>
                  </a:p>
                </p:txBody>
              </p:sp>
            </p:grpSp>
            <p:grpSp>
              <p:nvGrpSpPr>
                <p:cNvPr id="95" name="Group 28"/>
                <p:cNvGrpSpPr>
                  <a:grpSpLocks/>
                </p:cNvGrpSpPr>
                <p:nvPr/>
              </p:nvGrpSpPr>
              <p:grpSpPr bwMode="auto">
                <a:xfrm>
                  <a:off x="4763" y="1299"/>
                  <a:ext cx="20" cy="17"/>
                  <a:chOff x="4763" y="1299"/>
                  <a:chExt cx="20" cy="17"/>
                </a:xfrm>
              </p:grpSpPr>
              <p:sp>
                <p:nvSpPr>
                  <p:cNvPr id="96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763" y="1299"/>
                    <a:ext cx="16" cy="16"/>
                  </a:xfrm>
                  <a:prstGeom prst="ellipse">
                    <a:avLst/>
                  </a:prstGeom>
                  <a:solidFill>
                    <a:srgbClr val="4040FF"/>
                  </a:solidFill>
                  <a:ln w="12700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400"/>
                  </a:p>
                </p:txBody>
              </p:sp>
              <p:sp>
                <p:nvSpPr>
                  <p:cNvPr id="9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767" y="1300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400"/>
                  </a:p>
                </p:txBody>
              </p:sp>
            </p:grpSp>
          </p:grpSp>
          <p:sp>
            <p:nvSpPr>
              <p:cNvPr id="43" name="Arc 31"/>
              <p:cNvSpPr>
                <a:spLocks/>
              </p:cNvSpPr>
              <p:nvPr/>
            </p:nvSpPr>
            <p:spPr bwMode="auto">
              <a:xfrm>
                <a:off x="6937187" y="4127681"/>
                <a:ext cx="51151" cy="25971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600"/>
                  <a:gd name="T11" fmla="*/ 43200 w 432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600" fill="none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200" h="21600" stroke="0" extrusionOk="0">
                    <a:moveTo>
                      <a:pt x="43200" y="0"/>
                    </a:moveTo>
                    <a:cubicBezTo>
                      <a:pt x="43200" y="11929"/>
                      <a:pt x="33529" y="21600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grpSp>
            <p:nvGrpSpPr>
              <p:cNvPr id="44" name="Group 32"/>
              <p:cNvGrpSpPr>
                <a:grpSpLocks/>
              </p:cNvGrpSpPr>
              <p:nvPr/>
            </p:nvGrpSpPr>
            <p:grpSpPr bwMode="auto">
              <a:xfrm>
                <a:off x="6889626" y="4016872"/>
                <a:ext cx="148068" cy="41553"/>
                <a:chOff x="4646" y="1233"/>
                <a:chExt cx="165" cy="48"/>
              </a:xfrm>
            </p:grpSpPr>
            <p:sp>
              <p:nvSpPr>
                <p:cNvPr id="92" name="Freeform 33"/>
                <p:cNvSpPr>
                  <a:spLocks/>
                </p:cNvSpPr>
                <p:nvPr/>
              </p:nvSpPr>
              <p:spPr bwMode="auto">
                <a:xfrm>
                  <a:off x="4646" y="1233"/>
                  <a:ext cx="52" cy="45"/>
                </a:xfrm>
                <a:custGeom>
                  <a:avLst/>
                  <a:gdLst>
                    <a:gd name="T0" fmla="*/ 43 w 52"/>
                    <a:gd name="T1" fmla="*/ 3 h 45"/>
                    <a:gd name="T2" fmla="*/ 37 w 52"/>
                    <a:gd name="T3" fmla="*/ 5 h 45"/>
                    <a:gd name="T4" fmla="*/ 32 w 52"/>
                    <a:gd name="T5" fmla="*/ 7 h 45"/>
                    <a:gd name="T6" fmla="*/ 29 w 52"/>
                    <a:gd name="T7" fmla="*/ 10 h 45"/>
                    <a:gd name="T8" fmla="*/ 26 w 52"/>
                    <a:gd name="T9" fmla="*/ 13 h 45"/>
                    <a:gd name="T10" fmla="*/ 22 w 52"/>
                    <a:gd name="T11" fmla="*/ 19 h 45"/>
                    <a:gd name="T12" fmla="*/ 19 w 52"/>
                    <a:gd name="T13" fmla="*/ 24 h 45"/>
                    <a:gd name="T14" fmla="*/ 16 w 52"/>
                    <a:gd name="T15" fmla="*/ 29 h 45"/>
                    <a:gd name="T16" fmla="*/ 14 w 52"/>
                    <a:gd name="T17" fmla="*/ 32 h 45"/>
                    <a:gd name="T18" fmla="*/ 10 w 52"/>
                    <a:gd name="T19" fmla="*/ 37 h 45"/>
                    <a:gd name="T20" fmla="*/ 0 w 52"/>
                    <a:gd name="T21" fmla="*/ 44 h 45"/>
                    <a:gd name="T22" fmla="*/ 7 w 52"/>
                    <a:gd name="T23" fmla="*/ 42 h 45"/>
                    <a:gd name="T24" fmla="*/ 11 w 52"/>
                    <a:gd name="T25" fmla="*/ 40 h 45"/>
                    <a:gd name="T26" fmla="*/ 16 w 52"/>
                    <a:gd name="T27" fmla="*/ 38 h 45"/>
                    <a:gd name="T28" fmla="*/ 21 w 52"/>
                    <a:gd name="T29" fmla="*/ 33 h 45"/>
                    <a:gd name="T30" fmla="*/ 23 w 52"/>
                    <a:gd name="T31" fmla="*/ 30 h 45"/>
                    <a:gd name="T32" fmla="*/ 28 w 52"/>
                    <a:gd name="T33" fmla="*/ 24 h 45"/>
                    <a:gd name="T34" fmla="*/ 29 w 52"/>
                    <a:gd name="T35" fmla="*/ 20 h 45"/>
                    <a:gd name="T36" fmla="*/ 32 w 52"/>
                    <a:gd name="T37" fmla="*/ 15 h 45"/>
                    <a:gd name="T38" fmla="*/ 35 w 52"/>
                    <a:gd name="T39" fmla="*/ 11 h 45"/>
                    <a:gd name="T40" fmla="*/ 39 w 52"/>
                    <a:gd name="T41" fmla="*/ 9 h 45"/>
                    <a:gd name="T42" fmla="*/ 44 w 52"/>
                    <a:gd name="T43" fmla="*/ 6 h 45"/>
                    <a:gd name="T44" fmla="*/ 47 w 52"/>
                    <a:gd name="T45" fmla="*/ 4 h 45"/>
                    <a:gd name="T46" fmla="*/ 51 w 52"/>
                    <a:gd name="T47" fmla="*/ 0 h 45"/>
                    <a:gd name="T48" fmla="*/ 43 w 52"/>
                    <a:gd name="T49" fmla="*/ 3 h 4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2"/>
                    <a:gd name="T76" fmla="*/ 0 h 45"/>
                    <a:gd name="T77" fmla="*/ 52 w 52"/>
                    <a:gd name="T78" fmla="*/ 45 h 4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2" h="45">
                      <a:moveTo>
                        <a:pt x="43" y="3"/>
                      </a:moveTo>
                      <a:lnTo>
                        <a:pt x="37" y="5"/>
                      </a:lnTo>
                      <a:lnTo>
                        <a:pt x="32" y="7"/>
                      </a:lnTo>
                      <a:lnTo>
                        <a:pt x="29" y="10"/>
                      </a:lnTo>
                      <a:lnTo>
                        <a:pt x="26" y="13"/>
                      </a:lnTo>
                      <a:lnTo>
                        <a:pt x="22" y="19"/>
                      </a:lnTo>
                      <a:lnTo>
                        <a:pt x="19" y="24"/>
                      </a:lnTo>
                      <a:lnTo>
                        <a:pt x="16" y="29"/>
                      </a:lnTo>
                      <a:lnTo>
                        <a:pt x="14" y="32"/>
                      </a:lnTo>
                      <a:lnTo>
                        <a:pt x="10" y="37"/>
                      </a:lnTo>
                      <a:lnTo>
                        <a:pt x="0" y="44"/>
                      </a:lnTo>
                      <a:lnTo>
                        <a:pt x="7" y="42"/>
                      </a:lnTo>
                      <a:lnTo>
                        <a:pt x="11" y="40"/>
                      </a:lnTo>
                      <a:lnTo>
                        <a:pt x="16" y="38"/>
                      </a:lnTo>
                      <a:lnTo>
                        <a:pt x="21" y="33"/>
                      </a:lnTo>
                      <a:lnTo>
                        <a:pt x="23" y="30"/>
                      </a:lnTo>
                      <a:lnTo>
                        <a:pt x="28" y="24"/>
                      </a:lnTo>
                      <a:lnTo>
                        <a:pt x="29" y="20"/>
                      </a:lnTo>
                      <a:lnTo>
                        <a:pt x="32" y="15"/>
                      </a:lnTo>
                      <a:lnTo>
                        <a:pt x="35" y="11"/>
                      </a:lnTo>
                      <a:lnTo>
                        <a:pt x="39" y="9"/>
                      </a:lnTo>
                      <a:lnTo>
                        <a:pt x="44" y="6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43" y="3"/>
                      </a:lnTo>
                    </a:path>
                  </a:pathLst>
                </a:custGeom>
                <a:solidFill>
                  <a:srgbClr val="201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93" name="Freeform 34"/>
                <p:cNvSpPr>
                  <a:spLocks/>
                </p:cNvSpPr>
                <p:nvPr/>
              </p:nvSpPr>
              <p:spPr bwMode="auto">
                <a:xfrm>
                  <a:off x="4760" y="1237"/>
                  <a:ext cx="51" cy="44"/>
                </a:xfrm>
                <a:custGeom>
                  <a:avLst/>
                  <a:gdLst>
                    <a:gd name="T0" fmla="*/ 6 w 51"/>
                    <a:gd name="T1" fmla="*/ 3 h 44"/>
                    <a:gd name="T2" fmla="*/ 13 w 51"/>
                    <a:gd name="T3" fmla="*/ 5 h 44"/>
                    <a:gd name="T4" fmla="*/ 17 w 51"/>
                    <a:gd name="T5" fmla="*/ 6 h 44"/>
                    <a:gd name="T6" fmla="*/ 20 w 51"/>
                    <a:gd name="T7" fmla="*/ 9 h 44"/>
                    <a:gd name="T8" fmla="*/ 23 w 51"/>
                    <a:gd name="T9" fmla="*/ 13 h 44"/>
                    <a:gd name="T10" fmla="*/ 27 w 51"/>
                    <a:gd name="T11" fmla="*/ 18 h 44"/>
                    <a:gd name="T12" fmla="*/ 30 w 51"/>
                    <a:gd name="T13" fmla="*/ 24 h 44"/>
                    <a:gd name="T14" fmla="*/ 33 w 51"/>
                    <a:gd name="T15" fmla="*/ 28 h 44"/>
                    <a:gd name="T16" fmla="*/ 35 w 51"/>
                    <a:gd name="T17" fmla="*/ 31 h 44"/>
                    <a:gd name="T18" fmla="*/ 39 w 51"/>
                    <a:gd name="T19" fmla="*/ 36 h 44"/>
                    <a:gd name="T20" fmla="*/ 50 w 51"/>
                    <a:gd name="T21" fmla="*/ 43 h 44"/>
                    <a:gd name="T22" fmla="*/ 43 w 51"/>
                    <a:gd name="T23" fmla="*/ 41 h 44"/>
                    <a:gd name="T24" fmla="*/ 39 w 51"/>
                    <a:gd name="T25" fmla="*/ 39 h 44"/>
                    <a:gd name="T26" fmla="*/ 33 w 51"/>
                    <a:gd name="T27" fmla="*/ 36 h 44"/>
                    <a:gd name="T28" fmla="*/ 29 w 51"/>
                    <a:gd name="T29" fmla="*/ 33 h 44"/>
                    <a:gd name="T30" fmla="*/ 26 w 51"/>
                    <a:gd name="T31" fmla="*/ 29 h 44"/>
                    <a:gd name="T32" fmla="*/ 22 w 51"/>
                    <a:gd name="T33" fmla="*/ 23 h 44"/>
                    <a:gd name="T34" fmla="*/ 20 w 51"/>
                    <a:gd name="T35" fmla="*/ 19 h 44"/>
                    <a:gd name="T36" fmla="*/ 17 w 51"/>
                    <a:gd name="T37" fmla="*/ 15 h 44"/>
                    <a:gd name="T38" fmla="*/ 14 w 51"/>
                    <a:gd name="T39" fmla="*/ 11 h 44"/>
                    <a:gd name="T40" fmla="*/ 10 w 51"/>
                    <a:gd name="T41" fmla="*/ 8 h 44"/>
                    <a:gd name="T42" fmla="*/ 6 w 51"/>
                    <a:gd name="T43" fmla="*/ 6 h 44"/>
                    <a:gd name="T44" fmla="*/ 2 w 51"/>
                    <a:gd name="T45" fmla="*/ 4 h 44"/>
                    <a:gd name="T46" fmla="*/ 0 w 51"/>
                    <a:gd name="T47" fmla="*/ 0 h 44"/>
                    <a:gd name="T48" fmla="*/ 6 w 51"/>
                    <a:gd name="T49" fmla="*/ 3 h 4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1"/>
                    <a:gd name="T76" fmla="*/ 0 h 44"/>
                    <a:gd name="T77" fmla="*/ 51 w 51"/>
                    <a:gd name="T78" fmla="*/ 44 h 4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1" h="44">
                      <a:moveTo>
                        <a:pt x="6" y="3"/>
                      </a:moveTo>
                      <a:lnTo>
                        <a:pt x="13" y="5"/>
                      </a:lnTo>
                      <a:lnTo>
                        <a:pt x="17" y="6"/>
                      </a:lnTo>
                      <a:lnTo>
                        <a:pt x="20" y="9"/>
                      </a:lnTo>
                      <a:lnTo>
                        <a:pt x="23" y="13"/>
                      </a:lnTo>
                      <a:lnTo>
                        <a:pt x="27" y="18"/>
                      </a:lnTo>
                      <a:lnTo>
                        <a:pt x="30" y="24"/>
                      </a:lnTo>
                      <a:lnTo>
                        <a:pt x="33" y="28"/>
                      </a:lnTo>
                      <a:lnTo>
                        <a:pt x="35" y="31"/>
                      </a:lnTo>
                      <a:lnTo>
                        <a:pt x="39" y="36"/>
                      </a:lnTo>
                      <a:lnTo>
                        <a:pt x="50" y="43"/>
                      </a:lnTo>
                      <a:lnTo>
                        <a:pt x="43" y="41"/>
                      </a:lnTo>
                      <a:lnTo>
                        <a:pt x="39" y="39"/>
                      </a:lnTo>
                      <a:lnTo>
                        <a:pt x="33" y="36"/>
                      </a:lnTo>
                      <a:lnTo>
                        <a:pt x="29" y="33"/>
                      </a:lnTo>
                      <a:lnTo>
                        <a:pt x="26" y="29"/>
                      </a:lnTo>
                      <a:lnTo>
                        <a:pt x="22" y="23"/>
                      </a:lnTo>
                      <a:lnTo>
                        <a:pt x="20" y="19"/>
                      </a:lnTo>
                      <a:lnTo>
                        <a:pt x="17" y="15"/>
                      </a:lnTo>
                      <a:lnTo>
                        <a:pt x="14" y="11"/>
                      </a:lnTo>
                      <a:lnTo>
                        <a:pt x="10" y="8"/>
                      </a:lnTo>
                      <a:lnTo>
                        <a:pt x="6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201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45" name="Group 35"/>
              <p:cNvGrpSpPr>
                <a:grpSpLocks/>
              </p:cNvGrpSpPr>
              <p:nvPr/>
            </p:nvGrpSpPr>
            <p:grpSpPr bwMode="auto">
              <a:xfrm>
                <a:off x="6859115" y="4052365"/>
                <a:ext cx="212679" cy="58001"/>
                <a:chOff x="4612" y="1274"/>
                <a:chExt cx="237" cy="67"/>
              </a:xfrm>
            </p:grpSpPr>
            <p:grpSp>
              <p:nvGrpSpPr>
                <p:cNvPr id="86" name="Group 36"/>
                <p:cNvGrpSpPr>
                  <a:grpSpLocks/>
                </p:cNvGrpSpPr>
                <p:nvPr/>
              </p:nvGrpSpPr>
              <p:grpSpPr bwMode="auto">
                <a:xfrm>
                  <a:off x="4645" y="1274"/>
                  <a:ext cx="162" cy="67"/>
                  <a:chOff x="4645" y="1274"/>
                  <a:chExt cx="162" cy="67"/>
                </a:xfrm>
              </p:grpSpPr>
              <p:sp>
                <p:nvSpPr>
                  <p:cNvPr id="9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1274"/>
                    <a:ext cx="63" cy="67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400"/>
                  </a:p>
                </p:txBody>
              </p:sp>
              <p:sp>
                <p:nvSpPr>
                  <p:cNvPr id="91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1274"/>
                    <a:ext cx="63" cy="67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400"/>
                  </a:p>
                </p:txBody>
              </p:sp>
            </p:grpSp>
            <p:sp>
              <p:nvSpPr>
                <p:cNvPr id="87" name="Arc 39"/>
                <p:cNvSpPr>
                  <a:spLocks/>
                </p:cNvSpPr>
                <p:nvPr/>
              </p:nvSpPr>
              <p:spPr bwMode="auto">
                <a:xfrm>
                  <a:off x="4709" y="1292"/>
                  <a:ext cx="33" cy="22"/>
                </a:xfrm>
                <a:custGeom>
                  <a:avLst/>
                  <a:gdLst>
                    <a:gd name="T0" fmla="*/ 0 w 33334"/>
                    <a:gd name="T1" fmla="*/ 0 h 21600"/>
                    <a:gd name="T2" fmla="*/ 0 w 33334"/>
                    <a:gd name="T3" fmla="*/ 0 h 21600"/>
                    <a:gd name="T4" fmla="*/ 0 w 3333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3334"/>
                    <a:gd name="T10" fmla="*/ 0 h 21600"/>
                    <a:gd name="T11" fmla="*/ 33334 w 3333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34" h="21600" fill="none" extrusionOk="0">
                      <a:moveTo>
                        <a:pt x="0" y="10255"/>
                      </a:moveTo>
                      <a:cubicBezTo>
                        <a:pt x="3934" y="3880"/>
                        <a:pt x="10890" y="-1"/>
                        <a:pt x="18381" y="0"/>
                      </a:cubicBezTo>
                      <a:cubicBezTo>
                        <a:pt x="23954" y="0"/>
                        <a:pt x="29312" y="2154"/>
                        <a:pt x="33334" y="6012"/>
                      </a:cubicBezTo>
                    </a:path>
                    <a:path w="33334" h="21600" stroke="0" extrusionOk="0">
                      <a:moveTo>
                        <a:pt x="0" y="10255"/>
                      </a:moveTo>
                      <a:cubicBezTo>
                        <a:pt x="3934" y="3880"/>
                        <a:pt x="10890" y="-1"/>
                        <a:pt x="18381" y="0"/>
                      </a:cubicBezTo>
                      <a:cubicBezTo>
                        <a:pt x="23954" y="0"/>
                        <a:pt x="29312" y="2154"/>
                        <a:pt x="33334" y="6012"/>
                      </a:cubicBezTo>
                      <a:lnTo>
                        <a:pt x="18381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88" name="Line 40"/>
                <p:cNvSpPr>
                  <a:spLocks noChangeShapeType="1"/>
                </p:cNvSpPr>
                <p:nvPr/>
              </p:nvSpPr>
              <p:spPr bwMode="auto">
                <a:xfrm>
                  <a:off x="4612" y="1292"/>
                  <a:ext cx="36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8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809" y="1281"/>
                  <a:ext cx="4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</p:grp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6956032" y="4204727"/>
                <a:ext cx="17050" cy="16448"/>
              </a:xfrm>
              <a:custGeom>
                <a:avLst/>
                <a:gdLst>
                  <a:gd name="T0" fmla="*/ 0 w 19"/>
                  <a:gd name="T1" fmla="*/ 9 h 19"/>
                  <a:gd name="T2" fmla="*/ 6 w 19"/>
                  <a:gd name="T3" fmla="*/ 0 h 19"/>
                  <a:gd name="T4" fmla="*/ 12 w 19"/>
                  <a:gd name="T5" fmla="*/ 9 h 19"/>
                  <a:gd name="T6" fmla="*/ 18 w 19"/>
                  <a:gd name="T7" fmla="*/ 18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9"/>
                  <a:gd name="T14" fmla="*/ 19 w 19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9">
                    <a:moveTo>
                      <a:pt x="0" y="9"/>
                    </a:moveTo>
                    <a:lnTo>
                      <a:pt x="6" y="0"/>
                    </a:lnTo>
                    <a:lnTo>
                      <a:pt x="12" y="9"/>
                    </a:lnTo>
                    <a:lnTo>
                      <a:pt x="18" y="1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6787324" y="4236757"/>
                <a:ext cx="362541" cy="579147"/>
              </a:xfrm>
              <a:custGeom>
                <a:avLst/>
                <a:gdLst>
                  <a:gd name="T0" fmla="*/ 119 w 404"/>
                  <a:gd name="T1" fmla="*/ 10 h 669"/>
                  <a:gd name="T2" fmla="*/ 80 w 404"/>
                  <a:gd name="T3" fmla="*/ 6 h 669"/>
                  <a:gd name="T4" fmla="*/ 53 w 404"/>
                  <a:gd name="T5" fmla="*/ 2 h 669"/>
                  <a:gd name="T6" fmla="*/ 37 w 404"/>
                  <a:gd name="T7" fmla="*/ 0 h 669"/>
                  <a:gd name="T8" fmla="*/ 37 w 404"/>
                  <a:gd name="T9" fmla="*/ 104 h 669"/>
                  <a:gd name="T10" fmla="*/ 32 w 404"/>
                  <a:gd name="T11" fmla="*/ 195 h 669"/>
                  <a:gd name="T12" fmla="*/ 29 w 404"/>
                  <a:gd name="T13" fmla="*/ 217 h 669"/>
                  <a:gd name="T14" fmla="*/ 17 w 404"/>
                  <a:gd name="T15" fmla="*/ 351 h 669"/>
                  <a:gd name="T16" fmla="*/ 0 w 404"/>
                  <a:gd name="T17" fmla="*/ 430 h 669"/>
                  <a:gd name="T18" fmla="*/ 12 w 404"/>
                  <a:gd name="T19" fmla="*/ 562 h 669"/>
                  <a:gd name="T20" fmla="*/ 24 w 404"/>
                  <a:gd name="T21" fmla="*/ 632 h 669"/>
                  <a:gd name="T22" fmla="*/ 37 w 404"/>
                  <a:gd name="T23" fmla="*/ 650 h 669"/>
                  <a:gd name="T24" fmla="*/ 65 w 404"/>
                  <a:gd name="T25" fmla="*/ 652 h 669"/>
                  <a:gd name="T26" fmla="*/ 140 w 404"/>
                  <a:gd name="T27" fmla="*/ 660 h 669"/>
                  <a:gd name="T28" fmla="*/ 196 w 404"/>
                  <a:gd name="T29" fmla="*/ 668 h 669"/>
                  <a:gd name="T30" fmla="*/ 279 w 404"/>
                  <a:gd name="T31" fmla="*/ 660 h 669"/>
                  <a:gd name="T32" fmla="*/ 359 w 404"/>
                  <a:gd name="T33" fmla="*/ 647 h 669"/>
                  <a:gd name="T34" fmla="*/ 391 w 404"/>
                  <a:gd name="T35" fmla="*/ 640 h 669"/>
                  <a:gd name="T36" fmla="*/ 388 w 404"/>
                  <a:gd name="T37" fmla="*/ 562 h 669"/>
                  <a:gd name="T38" fmla="*/ 403 w 404"/>
                  <a:gd name="T39" fmla="*/ 419 h 669"/>
                  <a:gd name="T40" fmla="*/ 398 w 404"/>
                  <a:gd name="T41" fmla="*/ 311 h 669"/>
                  <a:gd name="T42" fmla="*/ 383 w 404"/>
                  <a:gd name="T43" fmla="*/ 200 h 669"/>
                  <a:gd name="T44" fmla="*/ 356 w 404"/>
                  <a:gd name="T45" fmla="*/ 97 h 669"/>
                  <a:gd name="T46" fmla="*/ 346 w 404"/>
                  <a:gd name="T47" fmla="*/ 22 h 669"/>
                  <a:gd name="T48" fmla="*/ 342 w 404"/>
                  <a:gd name="T49" fmla="*/ 2 h 669"/>
                  <a:gd name="T50" fmla="*/ 276 w 404"/>
                  <a:gd name="T51" fmla="*/ 20 h 669"/>
                  <a:gd name="T52" fmla="*/ 240 w 404"/>
                  <a:gd name="T53" fmla="*/ 36 h 669"/>
                  <a:gd name="T54" fmla="*/ 185 w 404"/>
                  <a:gd name="T55" fmla="*/ 40 h 669"/>
                  <a:gd name="T56" fmla="*/ 142 w 404"/>
                  <a:gd name="T57" fmla="*/ 32 h 669"/>
                  <a:gd name="T58" fmla="*/ 119 w 404"/>
                  <a:gd name="T59" fmla="*/ 10 h 6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4"/>
                  <a:gd name="T91" fmla="*/ 0 h 669"/>
                  <a:gd name="T92" fmla="*/ 404 w 404"/>
                  <a:gd name="T93" fmla="*/ 669 h 6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4" h="669">
                    <a:moveTo>
                      <a:pt x="119" y="10"/>
                    </a:moveTo>
                    <a:lnTo>
                      <a:pt x="80" y="6"/>
                    </a:lnTo>
                    <a:lnTo>
                      <a:pt x="53" y="2"/>
                    </a:lnTo>
                    <a:lnTo>
                      <a:pt x="37" y="0"/>
                    </a:lnTo>
                    <a:lnTo>
                      <a:pt x="37" y="104"/>
                    </a:lnTo>
                    <a:lnTo>
                      <a:pt x="32" y="195"/>
                    </a:lnTo>
                    <a:lnTo>
                      <a:pt x="29" y="217"/>
                    </a:lnTo>
                    <a:lnTo>
                      <a:pt x="17" y="351"/>
                    </a:lnTo>
                    <a:lnTo>
                      <a:pt x="0" y="430"/>
                    </a:lnTo>
                    <a:lnTo>
                      <a:pt x="12" y="562"/>
                    </a:lnTo>
                    <a:lnTo>
                      <a:pt x="24" y="632"/>
                    </a:lnTo>
                    <a:lnTo>
                      <a:pt x="37" y="650"/>
                    </a:lnTo>
                    <a:lnTo>
                      <a:pt x="65" y="652"/>
                    </a:lnTo>
                    <a:lnTo>
                      <a:pt x="140" y="660"/>
                    </a:lnTo>
                    <a:lnTo>
                      <a:pt x="196" y="668"/>
                    </a:lnTo>
                    <a:lnTo>
                      <a:pt x="279" y="660"/>
                    </a:lnTo>
                    <a:lnTo>
                      <a:pt x="359" y="647"/>
                    </a:lnTo>
                    <a:lnTo>
                      <a:pt x="391" y="640"/>
                    </a:lnTo>
                    <a:lnTo>
                      <a:pt x="388" y="562"/>
                    </a:lnTo>
                    <a:lnTo>
                      <a:pt x="403" y="419"/>
                    </a:lnTo>
                    <a:lnTo>
                      <a:pt x="398" y="311"/>
                    </a:lnTo>
                    <a:lnTo>
                      <a:pt x="383" y="200"/>
                    </a:lnTo>
                    <a:lnTo>
                      <a:pt x="356" y="97"/>
                    </a:lnTo>
                    <a:lnTo>
                      <a:pt x="346" y="22"/>
                    </a:lnTo>
                    <a:lnTo>
                      <a:pt x="342" y="2"/>
                    </a:lnTo>
                    <a:lnTo>
                      <a:pt x="276" y="20"/>
                    </a:lnTo>
                    <a:lnTo>
                      <a:pt x="240" y="36"/>
                    </a:lnTo>
                    <a:lnTo>
                      <a:pt x="185" y="40"/>
                    </a:lnTo>
                    <a:lnTo>
                      <a:pt x="142" y="32"/>
                    </a:lnTo>
                    <a:lnTo>
                      <a:pt x="119" y="10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400"/>
              </a:p>
            </p:txBody>
          </p:sp>
          <p:grpSp>
            <p:nvGrpSpPr>
              <p:cNvPr id="48" name="Group 44"/>
              <p:cNvGrpSpPr>
                <a:grpSpLocks/>
              </p:cNvGrpSpPr>
              <p:nvPr/>
            </p:nvGrpSpPr>
            <p:grpSpPr bwMode="auto">
              <a:xfrm>
                <a:off x="6448115" y="4228101"/>
                <a:ext cx="480098" cy="693418"/>
                <a:chOff x="4154" y="1477"/>
                <a:chExt cx="535" cy="801"/>
              </a:xfrm>
            </p:grpSpPr>
            <p:grpSp>
              <p:nvGrpSpPr>
                <p:cNvPr id="81" name="Group 45"/>
                <p:cNvGrpSpPr>
                  <a:grpSpLocks/>
                </p:cNvGrpSpPr>
                <p:nvPr/>
              </p:nvGrpSpPr>
              <p:grpSpPr bwMode="auto">
                <a:xfrm>
                  <a:off x="4154" y="1477"/>
                  <a:ext cx="498" cy="801"/>
                  <a:chOff x="4154" y="1477"/>
                  <a:chExt cx="498" cy="801"/>
                </a:xfrm>
              </p:grpSpPr>
              <p:sp>
                <p:nvSpPr>
                  <p:cNvPr id="84" name="Freeform 46"/>
                  <p:cNvSpPr>
                    <a:spLocks/>
                  </p:cNvSpPr>
                  <p:nvPr/>
                </p:nvSpPr>
                <p:spPr bwMode="auto">
                  <a:xfrm>
                    <a:off x="4154" y="1477"/>
                    <a:ext cx="498" cy="801"/>
                  </a:xfrm>
                  <a:custGeom>
                    <a:avLst/>
                    <a:gdLst>
                      <a:gd name="T0" fmla="*/ 190 w 498"/>
                      <a:gd name="T1" fmla="*/ 298 h 801"/>
                      <a:gd name="T2" fmla="*/ 135 w 498"/>
                      <a:gd name="T3" fmla="*/ 280 h 801"/>
                      <a:gd name="T4" fmla="*/ 47 w 498"/>
                      <a:gd name="T5" fmla="*/ 254 h 801"/>
                      <a:gd name="T6" fmla="*/ 24 w 498"/>
                      <a:gd name="T7" fmla="*/ 267 h 801"/>
                      <a:gd name="T8" fmla="*/ 9 w 498"/>
                      <a:gd name="T9" fmla="*/ 287 h 801"/>
                      <a:gd name="T10" fmla="*/ 2 w 498"/>
                      <a:gd name="T11" fmla="*/ 318 h 801"/>
                      <a:gd name="T12" fmla="*/ 0 w 498"/>
                      <a:gd name="T13" fmla="*/ 348 h 801"/>
                      <a:gd name="T14" fmla="*/ 2 w 498"/>
                      <a:gd name="T15" fmla="*/ 382 h 801"/>
                      <a:gd name="T16" fmla="*/ 66 w 498"/>
                      <a:gd name="T17" fmla="*/ 416 h 801"/>
                      <a:gd name="T18" fmla="*/ 108 w 498"/>
                      <a:gd name="T19" fmla="*/ 438 h 801"/>
                      <a:gd name="T20" fmla="*/ 135 w 498"/>
                      <a:gd name="T21" fmla="*/ 451 h 801"/>
                      <a:gd name="T22" fmla="*/ 189 w 498"/>
                      <a:gd name="T23" fmla="*/ 467 h 801"/>
                      <a:gd name="T24" fmla="*/ 293 w 498"/>
                      <a:gd name="T25" fmla="*/ 489 h 801"/>
                      <a:gd name="T26" fmla="*/ 311 w 498"/>
                      <a:gd name="T27" fmla="*/ 478 h 801"/>
                      <a:gd name="T28" fmla="*/ 331 w 498"/>
                      <a:gd name="T29" fmla="*/ 433 h 801"/>
                      <a:gd name="T30" fmla="*/ 337 w 498"/>
                      <a:gd name="T31" fmla="*/ 505 h 801"/>
                      <a:gd name="T32" fmla="*/ 331 w 498"/>
                      <a:gd name="T33" fmla="*/ 565 h 801"/>
                      <a:gd name="T34" fmla="*/ 330 w 498"/>
                      <a:gd name="T35" fmla="*/ 608 h 801"/>
                      <a:gd name="T36" fmla="*/ 322 w 498"/>
                      <a:gd name="T37" fmla="*/ 658 h 801"/>
                      <a:gd name="T38" fmla="*/ 318 w 498"/>
                      <a:gd name="T39" fmla="*/ 741 h 801"/>
                      <a:gd name="T40" fmla="*/ 351 w 498"/>
                      <a:gd name="T41" fmla="*/ 758 h 801"/>
                      <a:gd name="T42" fmla="*/ 389 w 498"/>
                      <a:gd name="T43" fmla="*/ 768 h 801"/>
                      <a:gd name="T44" fmla="*/ 424 w 498"/>
                      <a:gd name="T45" fmla="*/ 782 h 801"/>
                      <a:gd name="T46" fmla="*/ 466 w 498"/>
                      <a:gd name="T47" fmla="*/ 795 h 801"/>
                      <a:gd name="T48" fmla="*/ 483 w 498"/>
                      <a:gd name="T49" fmla="*/ 707 h 801"/>
                      <a:gd name="T50" fmla="*/ 475 w 498"/>
                      <a:gd name="T51" fmla="*/ 658 h 801"/>
                      <a:gd name="T52" fmla="*/ 472 w 498"/>
                      <a:gd name="T53" fmla="*/ 596 h 801"/>
                      <a:gd name="T54" fmla="*/ 484 w 498"/>
                      <a:gd name="T55" fmla="*/ 386 h 801"/>
                      <a:gd name="T56" fmla="*/ 455 w 498"/>
                      <a:gd name="T57" fmla="*/ 22 h 801"/>
                      <a:gd name="T58" fmla="*/ 376 w 498"/>
                      <a:gd name="T59" fmla="*/ 6 h 801"/>
                      <a:gd name="T60" fmla="*/ 352 w 498"/>
                      <a:gd name="T61" fmla="*/ 0 h 801"/>
                      <a:gd name="T62" fmla="*/ 333 w 498"/>
                      <a:gd name="T63" fmla="*/ 1 h 801"/>
                      <a:gd name="T64" fmla="*/ 315 w 498"/>
                      <a:gd name="T65" fmla="*/ 8 h 801"/>
                      <a:gd name="T66" fmla="*/ 295 w 498"/>
                      <a:gd name="T67" fmla="*/ 26 h 801"/>
                      <a:gd name="T68" fmla="*/ 287 w 498"/>
                      <a:gd name="T69" fmla="*/ 51 h 801"/>
                      <a:gd name="T70" fmla="*/ 284 w 498"/>
                      <a:gd name="T71" fmla="*/ 94 h 801"/>
                      <a:gd name="T72" fmla="*/ 243 w 498"/>
                      <a:gd name="T73" fmla="*/ 279 h 801"/>
                      <a:gd name="T74" fmla="*/ 224 w 498"/>
                      <a:gd name="T75" fmla="*/ 299 h 80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498"/>
                      <a:gd name="T115" fmla="*/ 0 h 801"/>
                      <a:gd name="T116" fmla="*/ 498 w 498"/>
                      <a:gd name="T117" fmla="*/ 801 h 801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498" h="801">
                        <a:moveTo>
                          <a:pt x="205" y="299"/>
                        </a:moveTo>
                        <a:lnTo>
                          <a:pt x="190" y="298"/>
                        </a:lnTo>
                        <a:lnTo>
                          <a:pt x="169" y="294"/>
                        </a:lnTo>
                        <a:lnTo>
                          <a:pt x="135" y="280"/>
                        </a:lnTo>
                        <a:lnTo>
                          <a:pt x="59" y="252"/>
                        </a:lnTo>
                        <a:lnTo>
                          <a:pt x="47" y="254"/>
                        </a:lnTo>
                        <a:lnTo>
                          <a:pt x="36" y="259"/>
                        </a:lnTo>
                        <a:lnTo>
                          <a:pt x="24" y="267"/>
                        </a:lnTo>
                        <a:lnTo>
                          <a:pt x="17" y="274"/>
                        </a:lnTo>
                        <a:lnTo>
                          <a:pt x="9" y="287"/>
                        </a:lnTo>
                        <a:lnTo>
                          <a:pt x="5" y="300"/>
                        </a:lnTo>
                        <a:lnTo>
                          <a:pt x="2" y="318"/>
                        </a:lnTo>
                        <a:lnTo>
                          <a:pt x="0" y="332"/>
                        </a:lnTo>
                        <a:lnTo>
                          <a:pt x="0" y="348"/>
                        </a:lnTo>
                        <a:lnTo>
                          <a:pt x="0" y="366"/>
                        </a:lnTo>
                        <a:lnTo>
                          <a:pt x="2" y="382"/>
                        </a:lnTo>
                        <a:lnTo>
                          <a:pt x="5" y="396"/>
                        </a:lnTo>
                        <a:lnTo>
                          <a:pt x="66" y="416"/>
                        </a:lnTo>
                        <a:lnTo>
                          <a:pt x="92" y="428"/>
                        </a:lnTo>
                        <a:lnTo>
                          <a:pt x="108" y="438"/>
                        </a:lnTo>
                        <a:lnTo>
                          <a:pt x="123" y="446"/>
                        </a:lnTo>
                        <a:lnTo>
                          <a:pt x="135" y="451"/>
                        </a:lnTo>
                        <a:lnTo>
                          <a:pt x="153" y="457"/>
                        </a:lnTo>
                        <a:lnTo>
                          <a:pt x="189" y="467"/>
                        </a:lnTo>
                        <a:lnTo>
                          <a:pt x="249" y="481"/>
                        </a:lnTo>
                        <a:lnTo>
                          <a:pt x="293" y="489"/>
                        </a:lnTo>
                        <a:lnTo>
                          <a:pt x="305" y="486"/>
                        </a:lnTo>
                        <a:lnTo>
                          <a:pt x="311" y="478"/>
                        </a:lnTo>
                        <a:lnTo>
                          <a:pt x="317" y="465"/>
                        </a:lnTo>
                        <a:lnTo>
                          <a:pt x="331" y="433"/>
                        </a:lnTo>
                        <a:lnTo>
                          <a:pt x="334" y="453"/>
                        </a:lnTo>
                        <a:lnTo>
                          <a:pt x="337" y="505"/>
                        </a:lnTo>
                        <a:lnTo>
                          <a:pt x="335" y="545"/>
                        </a:lnTo>
                        <a:lnTo>
                          <a:pt x="331" y="565"/>
                        </a:lnTo>
                        <a:lnTo>
                          <a:pt x="330" y="587"/>
                        </a:lnTo>
                        <a:lnTo>
                          <a:pt x="330" y="608"/>
                        </a:lnTo>
                        <a:lnTo>
                          <a:pt x="328" y="634"/>
                        </a:lnTo>
                        <a:lnTo>
                          <a:pt x="322" y="658"/>
                        </a:lnTo>
                        <a:lnTo>
                          <a:pt x="308" y="728"/>
                        </a:lnTo>
                        <a:lnTo>
                          <a:pt x="318" y="741"/>
                        </a:lnTo>
                        <a:lnTo>
                          <a:pt x="332" y="749"/>
                        </a:lnTo>
                        <a:lnTo>
                          <a:pt x="351" y="758"/>
                        </a:lnTo>
                        <a:lnTo>
                          <a:pt x="372" y="763"/>
                        </a:lnTo>
                        <a:lnTo>
                          <a:pt x="389" y="768"/>
                        </a:lnTo>
                        <a:lnTo>
                          <a:pt x="407" y="775"/>
                        </a:lnTo>
                        <a:lnTo>
                          <a:pt x="424" y="782"/>
                        </a:lnTo>
                        <a:lnTo>
                          <a:pt x="443" y="788"/>
                        </a:lnTo>
                        <a:lnTo>
                          <a:pt x="466" y="795"/>
                        </a:lnTo>
                        <a:lnTo>
                          <a:pt x="497" y="800"/>
                        </a:lnTo>
                        <a:lnTo>
                          <a:pt x="483" y="707"/>
                        </a:lnTo>
                        <a:lnTo>
                          <a:pt x="477" y="677"/>
                        </a:lnTo>
                        <a:lnTo>
                          <a:pt x="475" y="658"/>
                        </a:lnTo>
                        <a:lnTo>
                          <a:pt x="474" y="639"/>
                        </a:lnTo>
                        <a:lnTo>
                          <a:pt x="472" y="596"/>
                        </a:lnTo>
                        <a:lnTo>
                          <a:pt x="474" y="537"/>
                        </a:lnTo>
                        <a:lnTo>
                          <a:pt x="484" y="386"/>
                        </a:lnTo>
                        <a:lnTo>
                          <a:pt x="477" y="151"/>
                        </a:lnTo>
                        <a:lnTo>
                          <a:pt x="455" y="22"/>
                        </a:lnTo>
                        <a:lnTo>
                          <a:pt x="396" y="11"/>
                        </a:lnTo>
                        <a:lnTo>
                          <a:pt x="376" y="6"/>
                        </a:lnTo>
                        <a:lnTo>
                          <a:pt x="362" y="2"/>
                        </a:lnTo>
                        <a:lnTo>
                          <a:pt x="352" y="0"/>
                        </a:lnTo>
                        <a:lnTo>
                          <a:pt x="342" y="0"/>
                        </a:lnTo>
                        <a:lnTo>
                          <a:pt x="333" y="1"/>
                        </a:lnTo>
                        <a:lnTo>
                          <a:pt x="323" y="3"/>
                        </a:lnTo>
                        <a:lnTo>
                          <a:pt x="315" y="8"/>
                        </a:lnTo>
                        <a:lnTo>
                          <a:pt x="305" y="16"/>
                        </a:lnTo>
                        <a:lnTo>
                          <a:pt x="295" y="26"/>
                        </a:lnTo>
                        <a:lnTo>
                          <a:pt x="290" y="36"/>
                        </a:lnTo>
                        <a:lnTo>
                          <a:pt x="287" y="51"/>
                        </a:lnTo>
                        <a:lnTo>
                          <a:pt x="287" y="70"/>
                        </a:lnTo>
                        <a:lnTo>
                          <a:pt x="284" y="94"/>
                        </a:lnTo>
                        <a:lnTo>
                          <a:pt x="274" y="147"/>
                        </a:lnTo>
                        <a:lnTo>
                          <a:pt x="243" y="279"/>
                        </a:lnTo>
                        <a:lnTo>
                          <a:pt x="238" y="297"/>
                        </a:lnTo>
                        <a:lnTo>
                          <a:pt x="224" y="299"/>
                        </a:lnTo>
                        <a:lnTo>
                          <a:pt x="205" y="299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400"/>
                  </a:p>
                </p:txBody>
              </p:sp>
              <p:sp>
                <p:nvSpPr>
                  <p:cNvPr id="85" name="Freeform 47"/>
                  <p:cNvSpPr>
                    <a:spLocks/>
                  </p:cNvSpPr>
                  <p:nvPr/>
                </p:nvSpPr>
                <p:spPr bwMode="auto">
                  <a:xfrm>
                    <a:off x="4529" y="1690"/>
                    <a:ext cx="55" cy="217"/>
                  </a:xfrm>
                  <a:custGeom>
                    <a:avLst/>
                    <a:gdLst>
                      <a:gd name="T0" fmla="*/ 0 w 55"/>
                      <a:gd name="T1" fmla="*/ 216 h 217"/>
                      <a:gd name="T2" fmla="*/ 19 w 55"/>
                      <a:gd name="T3" fmla="*/ 144 h 217"/>
                      <a:gd name="T4" fmla="*/ 37 w 55"/>
                      <a:gd name="T5" fmla="*/ 72 h 217"/>
                      <a:gd name="T6" fmla="*/ 34 w 55"/>
                      <a:gd name="T7" fmla="*/ 12 h 217"/>
                      <a:gd name="T8" fmla="*/ 54 w 55"/>
                      <a:gd name="T9" fmla="*/ 0 h 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217"/>
                      <a:gd name="T17" fmla="*/ 55 w 55"/>
                      <a:gd name="T18" fmla="*/ 217 h 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217">
                        <a:moveTo>
                          <a:pt x="0" y="216"/>
                        </a:moveTo>
                        <a:lnTo>
                          <a:pt x="19" y="144"/>
                        </a:lnTo>
                        <a:lnTo>
                          <a:pt x="37" y="72"/>
                        </a:lnTo>
                        <a:lnTo>
                          <a:pt x="34" y="12"/>
                        </a:lnTo>
                        <a:lnTo>
                          <a:pt x="5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400"/>
                  </a:p>
                </p:txBody>
              </p:sp>
            </p:grpSp>
            <p:sp>
              <p:nvSpPr>
                <p:cNvPr id="82" name="Freeform 48"/>
                <p:cNvSpPr>
                  <a:spLocks/>
                </p:cNvSpPr>
                <p:nvPr/>
              </p:nvSpPr>
              <p:spPr bwMode="auto">
                <a:xfrm>
                  <a:off x="4433" y="1775"/>
                  <a:ext cx="46" cy="44"/>
                </a:xfrm>
                <a:custGeom>
                  <a:avLst/>
                  <a:gdLst>
                    <a:gd name="T0" fmla="*/ 0 w 46"/>
                    <a:gd name="T1" fmla="*/ 1 h 44"/>
                    <a:gd name="T2" fmla="*/ 21 w 46"/>
                    <a:gd name="T3" fmla="*/ 0 h 44"/>
                    <a:gd name="T4" fmla="*/ 33 w 46"/>
                    <a:gd name="T5" fmla="*/ 5 h 44"/>
                    <a:gd name="T6" fmla="*/ 40 w 46"/>
                    <a:gd name="T7" fmla="*/ 15 h 44"/>
                    <a:gd name="T8" fmla="*/ 45 w 46"/>
                    <a:gd name="T9" fmla="*/ 30 h 44"/>
                    <a:gd name="T10" fmla="*/ 43 w 46"/>
                    <a:gd name="T11" fmla="*/ 43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44"/>
                    <a:gd name="T20" fmla="*/ 46 w 46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44">
                      <a:moveTo>
                        <a:pt x="0" y="1"/>
                      </a:moveTo>
                      <a:lnTo>
                        <a:pt x="21" y="0"/>
                      </a:lnTo>
                      <a:lnTo>
                        <a:pt x="33" y="5"/>
                      </a:lnTo>
                      <a:lnTo>
                        <a:pt x="40" y="15"/>
                      </a:lnTo>
                      <a:lnTo>
                        <a:pt x="45" y="30"/>
                      </a:lnTo>
                      <a:lnTo>
                        <a:pt x="43" y="4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83" name="Freeform 49"/>
                <p:cNvSpPr>
                  <a:spLocks/>
                </p:cNvSpPr>
                <p:nvPr/>
              </p:nvSpPr>
              <p:spPr bwMode="auto">
                <a:xfrm>
                  <a:off x="4585" y="1499"/>
                  <a:ext cx="104" cy="623"/>
                </a:xfrm>
                <a:custGeom>
                  <a:avLst/>
                  <a:gdLst>
                    <a:gd name="T0" fmla="*/ 63 w 104"/>
                    <a:gd name="T1" fmla="*/ 0 h 623"/>
                    <a:gd name="T2" fmla="*/ 47 w 104"/>
                    <a:gd name="T3" fmla="*/ 41 h 623"/>
                    <a:gd name="T4" fmla="*/ 40 w 104"/>
                    <a:gd name="T5" fmla="*/ 56 h 623"/>
                    <a:gd name="T6" fmla="*/ 34 w 104"/>
                    <a:gd name="T7" fmla="*/ 70 h 623"/>
                    <a:gd name="T8" fmla="*/ 22 w 104"/>
                    <a:gd name="T9" fmla="*/ 86 h 623"/>
                    <a:gd name="T10" fmla="*/ 13 w 104"/>
                    <a:gd name="T11" fmla="*/ 97 h 623"/>
                    <a:gd name="T12" fmla="*/ 0 w 104"/>
                    <a:gd name="T13" fmla="*/ 113 h 623"/>
                    <a:gd name="T14" fmla="*/ 47 w 104"/>
                    <a:gd name="T15" fmla="*/ 115 h 623"/>
                    <a:gd name="T16" fmla="*/ 15 w 104"/>
                    <a:gd name="T17" fmla="*/ 161 h 623"/>
                    <a:gd name="T18" fmla="*/ 33 w 104"/>
                    <a:gd name="T19" fmla="*/ 208 h 623"/>
                    <a:gd name="T20" fmla="*/ 39 w 104"/>
                    <a:gd name="T21" fmla="*/ 228 h 623"/>
                    <a:gd name="T22" fmla="*/ 46 w 104"/>
                    <a:gd name="T23" fmla="*/ 249 h 623"/>
                    <a:gd name="T24" fmla="*/ 50 w 104"/>
                    <a:gd name="T25" fmla="*/ 275 h 623"/>
                    <a:gd name="T26" fmla="*/ 60 w 104"/>
                    <a:gd name="T27" fmla="*/ 339 h 623"/>
                    <a:gd name="T28" fmla="*/ 65 w 104"/>
                    <a:gd name="T29" fmla="*/ 373 h 623"/>
                    <a:gd name="T30" fmla="*/ 67 w 104"/>
                    <a:gd name="T31" fmla="*/ 409 h 623"/>
                    <a:gd name="T32" fmla="*/ 68 w 104"/>
                    <a:gd name="T33" fmla="*/ 436 h 623"/>
                    <a:gd name="T34" fmla="*/ 68 w 104"/>
                    <a:gd name="T35" fmla="*/ 512 h 623"/>
                    <a:gd name="T36" fmla="*/ 69 w 104"/>
                    <a:gd name="T37" fmla="*/ 532 h 623"/>
                    <a:gd name="T38" fmla="*/ 72 w 104"/>
                    <a:gd name="T39" fmla="*/ 560 h 623"/>
                    <a:gd name="T40" fmla="*/ 81 w 104"/>
                    <a:gd name="T41" fmla="*/ 622 h 623"/>
                    <a:gd name="T42" fmla="*/ 92 w 104"/>
                    <a:gd name="T43" fmla="*/ 475 h 623"/>
                    <a:gd name="T44" fmla="*/ 95 w 104"/>
                    <a:gd name="T45" fmla="*/ 436 h 623"/>
                    <a:gd name="T46" fmla="*/ 99 w 104"/>
                    <a:gd name="T47" fmla="*/ 382 h 623"/>
                    <a:gd name="T48" fmla="*/ 101 w 104"/>
                    <a:gd name="T49" fmla="*/ 353 h 623"/>
                    <a:gd name="T50" fmla="*/ 103 w 104"/>
                    <a:gd name="T51" fmla="*/ 326 h 623"/>
                    <a:gd name="T52" fmla="*/ 103 w 104"/>
                    <a:gd name="T53" fmla="*/ 289 h 623"/>
                    <a:gd name="T54" fmla="*/ 103 w 104"/>
                    <a:gd name="T55" fmla="*/ 248 h 623"/>
                    <a:gd name="T56" fmla="*/ 103 w 104"/>
                    <a:gd name="T57" fmla="*/ 208 h 623"/>
                    <a:gd name="T58" fmla="*/ 103 w 104"/>
                    <a:gd name="T59" fmla="*/ 183 h 623"/>
                    <a:gd name="T60" fmla="*/ 99 w 104"/>
                    <a:gd name="T61" fmla="*/ 141 h 623"/>
                    <a:gd name="T62" fmla="*/ 98 w 104"/>
                    <a:gd name="T63" fmla="*/ 119 h 623"/>
                    <a:gd name="T64" fmla="*/ 95 w 104"/>
                    <a:gd name="T65" fmla="*/ 93 h 623"/>
                    <a:gd name="T66" fmla="*/ 92 w 104"/>
                    <a:gd name="T67" fmla="*/ 79 h 623"/>
                    <a:gd name="T68" fmla="*/ 89 w 104"/>
                    <a:gd name="T69" fmla="*/ 63 h 623"/>
                    <a:gd name="T70" fmla="*/ 84 w 104"/>
                    <a:gd name="T71" fmla="*/ 51 h 623"/>
                    <a:gd name="T72" fmla="*/ 80 w 104"/>
                    <a:gd name="T73" fmla="*/ 37 h 623"/>
                    <a:gd name="T74" fmla="*/ 63 w 104"/>
                    <a:gd name="T75" fmla="*/ 0 h 6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4"/>
                    <a:gd name="T115" fmla="*/ 0 h 623"/>
                    <a:gd name="T116" fmla="*/ 104 w 104"/>
                    <a:gd name="T117" fmla="*/ 623 h 62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4" h="623">
                      <a:moveTo>
                        <a:pt x="63" y="0"/>
                      </a:moveTo>
                      <a:lnTo>
                        <a:pt x="47" y="41"/>
                      </a:lnTo>
                      <a:lnTo>
                        <a:pt x="40" y="56"/>
                      </a:lnTo>
                      <a:lnTo>
                        <a:pt x="34" y="70"/>
                      </a:lnTo>
                      <a:lnTo>
                        <a:pt x="22" y="86"/>
                      </a:lnTo>
                      <a:lnTo>
                        <a:pt x="13" y="97"/>
                      </a:lnTo>
                      <a:lnTo>
                        <a:pt x="0" y="113"/>
                      </a:lnTo>
                      <a:lnTo>
                        <a:pt x="47" y="115"/>
                      </a:lnTo>
                      <a:lnTo>
                        <a:pt x="15" y="161"/>
                      </a:lnTo>
                      <a:lnTo>
                        <a:pt x="33" y="208"/>
                      </a:lnTo>
                      <a:lnTo>
                        <a:pt x="39" y="228"/>
                      </a:lnTo>
                      <a:lnTo>
                        <a:pt x="46" y="249"/>
                      </a:lnTo>
                      <a:lnTo>
                        <a:pt x="50" y="275"/>
                      </a:lnTo>
                      <a:lnTo>
                        <a:pt x="60" y="339"/>
                      </a:lnTo>
                      <a:lnTo>
                        <a:pt x="65" y="373"/>
                      </a:lnTo>
                      <a:lnTo>
                        <a:pt x="67" y="409"/>
                      </a:lnTo>
                      <a:lnTo>
                        <a:pt x="68" y="436"/>
                      </a:lnTo>
                      <a:lnTo>
                        <a:pt x="68" y="512"/>
                      </a:lnTo>
                      <a:lnTo>
                        <a:pt x="69" y="532"/>
                      </a:lnTo>
                      <a:lnTo>
                        <a:pt x="72" y="560"/>
                      </a:lnTo>
                      <a:lnTo>
                        <a:pt x="81" y="622"/>
                      </a:lnTo>
                      <a:lnTo>
                        <a:pt x="92" y="475"/>
                      </a:lnTo>
                      <a:lnTo>
                        <a:pt x="95" y="436"/>
                      </a:lnTo>
                      <a:lnTo>
                        <a:pt x="99" y="382"/>
                      </a:lnTo>
                      <a:lnTo>
                        <a:pt x="101" y="353"/>
                      </a:lnTo>
                      <a:lnTo>
                        <a:pt x="103" y="326"/>
                      </a:lnTo>
                      <a:lnTo>
                        <a:pt x="103" y="289"/>
                      </a:lnTo>
                      <a:lnTo>
                        <a:pt x="103" y="248"/>
                      </a:lnTo>
                      <a:lnTo>
                        <a:pt x="103" y="208"/>
                      </a:lnTo>
                      <a:lnTo>
                        <a:pt x="103" y="183"/>
                      </a:lnTo>
                      <a:lnTo>
                        <a:pt x="99" y="141"/>
                      </a:lnTo>
                      <a:lnTo>
                        <a:pt x="98" y="119"/>
                      </a:lnTo>
                      <a:lnTo>
                        <a:pt x="95" y="93"/>
                      </a:lnTo>
                      <a:lnTo>
                        <a:pt x="92" y="79"/>
                      </a:lnTo>
                      <a:lnTo>
                        <a:pt x="89" y="63"/>
                      </a:lnTo>
                      <a:lnTo>
                        <a:pt x="84" y="51"/>
                      </a:lnTo>
                      <a:lnTo>
                        <a:pt x="80" y="37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</p:grp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6929110" y="4292162"/>
                <a:ext cx="73585" cy="541056"/>
              </a:xfrm>
              <a:custGeom>
                <a:avLst/>
                <a:gdLst>
                  <a:gd name="T0" fmla="*/ 24 w 82"/>
                  <a:gd name="T1" fmla="*/ 0 h 625"/>
                  <a:gd name="T2" fmla="*/ 11 w 82"/>
                  <a:gd name="T3" fmla="*/ 90 h 625"/>
                  <a:gd name="T4" fmla="*/ 2 w 82"/>
                  <a:gd name="T5" fmla="*/ 208 h 625"/>
                  <a:gd name="T6" fmla="*/ 4 w 82"/>
                  <a:gd name="T7" fmla="*/ 447 h 625"/>
                  <a:gd name="T8" fmla="*/ 0 w 82"/>
                  <a:gd name="T9" fmla="*/ 558 h 625"/>
                  <a:gd name="T10" fmla="*/ 37 w 82"/>
                  <a:gd name="T11" fmla="*/ 624 h 625"/>
                  <a:gd name="T12" fmla="*/ 77 w 82"/>
                  <a:gd name="T13" fmla="*/ 558 h 625"/>
                  <a:gd name="T14" fmla="*/ 76 w 82"/>
                  <a:gd name="T15" fmla="*/ 447 h 625"/>
                  <a:gd name="T16" fmla="*/ 81 w 82"/>
                  <a:gd name="T17" fmla="*/ 205 h 625"/>
                  <a:gd name="T18" fmla="*/ 65 w 82"/>
                  <a:gd name="T19" fmla="*/ 80 h 625"/>
                  <a:gd name="T20" fmla="*/ 46 w 82"/>
                  <a:gd name="T21" fmla="*/ 0 h 625"/>
                  <a:gd name="T22" fmla="*/ 24 w 82"/>
                  <a:gd name="T23" fmla="*/ 0 h 6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"/>
                  <a:gd name="T37" fmla="*/ 0 h 625"/>
                  <a:gd name="T38" fmla="*/ 82 w 82"/>
                  <a:gd name="T39" fmla="*/ 625 h 6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" h="625">
                    <a:moveTo>
                      <a:pt x="24" y="0"/>
                    </a:moveTo>
                    <a:lnTo>
                      <a:pt x="11" y="90"/>
                    </a:lnTo>
                    <a:lnTo>
                      <a:pt x="2" y="208"/>
                    </a:lnTo>
                    <a:lnTo>
                      <a:pt x="4" y="447"/>
                    </a:lnTo>
                    <a:lnTo>
                      <a:pt x="0" y="558"/>
                    </a:lnTo>
                    <a:lnTo>
                      <a:pt x="37" y="624"/>
                    </a:lnTo>
                    <a:lnTo>
                      <a:pt x="77" y="558"/>
                    </a:lnTo>
                    <a:lnTo>
                      <a:pt x="76" y="447"/>
                    </a:lnTo>
                    <a:lnTo>
                      <a:pt x="81" y="205"/>
                    </a:lnTo>
                    <a:lnTo>
                      <a:pt x="65" y="80"/>
                    </a:lnTo>
                    <a:lnTo>
                      <a:pt x="46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E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0" name="Arc 51"/>
              <p:cNvSpPr>
                <a:spLocks/>
              </p:cNvSpPr>
              <p:nvPr/>
            </p:nvSpPr>
            <p:spPr bwMode="auto">
              <a:xfrm>
                <a:off x="6940776" y="4256668"/>
                <a:ext cx="45766" cy="40687"/>
              </a:xfrm>
              <a:custGeom>
                <a:avLst/>
                <a:gdLst>
                  <a:gd name="T0" fmla="*/ 0 w 43200"/>
                  <a:gd name="T1" fmla="*/ 0 h 31912"/>
                  <a:gd name="T2" fmla="*/ 0 w 43200"/>
                  <a:gd name="T3" fmla="*/ 0 h 31912"/>
                  <a:gd name="T4" fmla="*/ 0 w 43200"/>
                  <a:gd name="T5" fmla="*/ 0 h 3191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1912"/>
                  <a:gd name="T11" fmla="*/ 43200 w 43200"/>
                  <a:gd name="T12" fmla="*/ 31912 h 319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1912" fill="none" extrusionOk="0">
                    <a:moveTo>
                      <a:pt x="40579" y="0"/>
                    </a:moveTo>
                    <a:cubicBezTo>
                      <a:pt x="42299" y="3165"/>
                      <a:pt x="43200" y="6710"/>
                      <a:pt x="43200" y="10312"/>
                    </a:cubicBezTo>
                    <a:cubicBezTo>
                      <a:pt x="43200" y="22241"/>
                      <a:pt x="33529" y="31912"/>
                      <a:pt x="21600" y="31912"/>
                    </a:cubicBezTo>
                    <a:cubicBezTo>
                      <a:pt x="9670" y="31912"/>
                      <a:pt x="0" y="22241"/>
                      <a:pt x="0" y="10312"/>
                    </a:cubicBezTo>
                    <a:cubicBezTo>
                      <a:pt x="-1" y="7674"/>
                      <a:pt x="483" y="5058"/>
                      <a:pt x="1425" y="2595"/>
                    </a:cubicBezTo>
                  </a:path>
                  <a:path w="43200" h="31912" stroke="0" extrusionOk="0">
                    <a:moveTo>
                      <a:pt x="40579" y="0"/>
                    </a:moveTo>
                    <a:cubicBezTo>
                      <a:pt x="42299" y="3165"/>
                      <a:pt x="43200" y="6710"/>
                      <a:pt x="43200" y="10312"/>
                    </a:cubicBezTo>
                    <a:cubicBezTo>
                      <a:pt x="43200" y="22241"/>
                      <a:pt x="33529" y="31912"/>
                      <a:pt x="21600" y="31912"/>
                    </a:cubicBezTo>
                    <a:cubicBezTo>
                      <a:pt x="9670" y="31912"/>
                      <a:pt x="0" y="22241"/>
                      <a:pt x="0" y="10312"/>
                    </a:cubicBezTo>
                    <a:cubicBezTo>
                      <a:pt x="-1" y="7674"/>
                      <a:pt x="483" y="5058"/>
                      <a:pt x="1425" y="2595"/>
                    </a:cubicBezTo>
                    <a:lnTo>
                      <a:pt x="21600" y="10312"/>
                    </a:lnTo>
                    <a:close/>
                  </a:path>
                </a:pathLst>
              </a:custGeom>
              <a:solidFill>
                <a:srgbClr val="E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6891420" y="4230698"/>
                <a:ext cx="141786" cy="83972"/>
              </a:xfrm>
              <a:custGeom>
                <a:avLst/>
                <a:gdLst>
                  <a:gd name="T0" fmla="*/ 15 w 158"/>
                  <a:gd name="T1" fmla="*/ 0 h 97"/>
                  <a:gd name="T2" fmla="*/ 78 w 158"/>
                  <a:gd name="T3" fmla="*/ 41 h 97"/>
                  <a:gd name="T4" fmla="*/ 145 w 158"/>
                  <a:gd name="T5" fmla="*/ 0 h 97"/>
                  <a:gd name="T6" fmla="*/ 157 w 158"/>
                  <a:gd name="T7" fmla="*/ 20 h 97"/>
                  <a:gd name="T8" fmla="*/ 112 w 158"/>
                  <a:gd name="T9" fmla="*/ 96 h 97"/>
                  <a:gd name="T10" fmla="*/ 78 w 158"/>
                  <a:gd name="T11" fmla="*/ 44 h 97"/>
                  <a:gd name="T12" fmla="*/ 45 w 158"/>
                  <a:gd name="T13" fmla="*/ 96 h 97"/>
                  <a:gd name="T14" fmla="*/ 0 w 158"/>
                  <a:gd name="T15" fmla="*/ 20 h 97"/>
                  <a:gd name="T16" fmla="*/ 15 w 158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"/>
                  <a:gd name="T28" fmla="*/ 0 h 97"/>
                  <a:gd name="T29" fmla="*/ 158 w 158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" h="97">
                    <a:moveTo>
                      <a:pt x="15" y="0"/>
                    </a:moveTo>
                    <a:lnTo>
                      <a:pt x="78" y="41"/>
                    </a:lnTo>
                    <a:lnTo>
                      <a:pt x="145" y="0"/>
                    </a:lnTo>
                    <a:lnTo>
                      <a:pt x="157" y="20"/>
                    </a:lnTo>
                    <a:lnTo>
                      <a:pt x="112" y="96"/>
                    </a:lnTo>
                    <a:lnTo>
                      <a:pt x="78" y="44"/>
                    </a:lnTo>
                    <a:lnTo>
                      <a:pt x="45" y="96"/>
                    </a:lnTo>
                    <a:lnTo>
                      <a:pt x="0" y="2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6491189" y="4457508"/>
                <a:ext cx="42177" cy="109943"/>
              </a:xfrm>
              <a:custGeom>
                <a:avLst/>
                <a:gdLst>
                  <a:gd name="T0" fmla="*/ 37 w 47"/>
                  <a:gd name="T1" fmla="*/ 0 h 127"/>
                  <a:gd name="T2" fmla="*/ 41 w 47"/>
                  <a:gd name="T3" fmla="*/ 12 h 127"/>
                  <a:gd name="T4" fmla="*/ 43 w 47"/>
                  <a:gd name="T5" fmla="*/ 23 h 127"/>
                  <a:gd name="T6" fmla="*/ 46 w 47"/>
                  <a:gd name="T7" fmla="*/ 38 h 127"/>
                  <a:gd name="T8" fmla="*/ 46 w 47"/>
                  <a:gd name="T9" fmla="*/ 48 h 127"/>
                  <a:gd name="T10" fmla="*/ 46 w 47"/>
                  <a:gd name="T11" fmla="*/ 60 h 127"/>
                  <a:gd name="T12" fmla="*/ 42 w 47"/>
                  <a:gd name="T13" fmla="*/ 76 h 127"/>
                  <a:gd name="T14" fmla="*/ 37 w 47"/>
                  <a:gd name="T15" fmla="*/ 92 h 127"/>
                  <a:gd name="T16" fmla="*/ 32 w 47"/>
                  <a:gd name="T17" fmla="*/ 103 h 127"/>
                  <a:gd name="T18" fmla="*/ 27 w 47"/>
                  <a:gd name="T19" fmla="*/ 113 h 127"/>
                  <a:gd name="T20" fmla="*/ 20 w 47"/>
                  <a:gd name="T21" fmla="*/ 121 h 127"/>
                  <a:gd name="T22" fmla="*/ 12 w 47"/>
                  <a:gd name="T23" fmla="*/ 124 h 127"/>
                  <a:gd name="T24" fmla="*/ 5 w 47"/>
                  <a:gd name="T25" fmla="*/ 126 h 127"/>
                  <a:gd name="T26" fmla="*/ 2 w 47"/>
                  <a:gd name="T27" fmla="*/ 118 h 127"/>
                  <a:gd name="T28" fmla="*/ 2 w 47"/>
                  <a:gd name="T29" fmla="*/ 111 h 127"/>
                  <a:gd name="T30" fmla="*/ 0 w 47"/>
                  <a:gd name="T31" fmla="*/ 100 h 127"/>
                  <a:gd name="T32" fmla="*/ 0 w 47"/>
                  <a:gd name="T33" fmla="*/ 90 h 127"/>
                  <a:gd name="T34" fmla="*/ 3 w 47"/>
                  <a:gd name="T35" fmla="*/ 64 h 127"/>
                  <a:gd name="T36" fmla="*/ 20 w 47"/>
                  <a:gd name="T37" fmla="*/ 6 h 127"/>
                  <a:gd name="T38" fmla="*/ 29 w 47"/>
                  <a:gd name="T39" fmla="*/ 1 h 127"/>
                  <a:gd name="T40" fmla="*/ 37 w 47"/>
                  <a:gd name="T41" fmla="*/ 0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127"/>
                  <a:gd name="T65" fmla="*/ 47 w 47"/>
                  <a:gd name="T66" fmla="*/ 127 h 1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127">
                    <a:moveTo>
                      <a:pt x="37" y="0"/>
                    </a:moveTo>
                    <a:lnTo>
                      <a:pt x="41" y="12"/>
                    </a:lnTo>
                    <a:lnTo>
                      <a:pt x="43" y="23"/>
                    </a:lnTo>
                    <a:lnTo>
                      <a:pt x="46" y="38"/>
                    </a:lnTo>
                    <a:lnTo>
                      <a:pt x="46" y="48"/>
                    </a:lnTo>
                    <a:lnTo>
                      <a:pt x="46" y="60"/>
                    </a:lnTo>
                    <a:lnTo>
                      <a:pt x="42" y="76"/>
                    </a:lnTo>
                    <a:lnTo>
                      <a:pt x="37" y="92"/>
                    </a:lnTo>
                    <a:lnTo>
                      <a:pt x="32" y="103"/>
                    </a:lnTo>
                    <a:lnTo>
                      <a:pt x="27" y="113"/>
                    </a:lnTo>
                    <a:lnTo>
                      <a:pt x="20" y="121"/>
                    </a:lnTo>
                    <a:lnTo>
                      <a:pt x="12" y="124"/>
                    </a:lnTo>
                    <a:lnTo>
                      <a:pt x="5" y="126"/>
                    </a:lnTo>
                    <a:lnTo>
                      <a:pt x="2" y="118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3" y="64"/>
                    </a:lnTo>
                    <a:lnTo>
                      <a:pt x="20" y="6"/>
                    </a:lnTo>
                    <a:lnTo>
                      <a:pt x="29" y="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20202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 sz="1400"/>
              </a:p>
            </p:txBody>
          </p:sp>
          <p:grpSp>
            <p:nvGrpSpPr>
              <p:cNvPr id="53" name="Group 54"/>
              <p:cNvGrpSpPr>
                <a:grpSpLocks/>
              </p:cNvGrpSpPr>
              <p:nvPr/>
            </p:nvGrpSpPr>
            <p:grpSpPr bwMode="auto">
              <a:xfrm>
                <a:off x="6964108" y="4230698"/>
                <a:ext cx="447792" cy="694283"/>
                <a:chOff x="4729" y="1480"/>
                <a:chExt cx="499" cy="802"/>
              </a:xfrm>
            </p:grpSpPr>
            <p:grpSp>
              <p:nvGrpSpPr>
                <p:cNvPr id="75" name="Group 55"/>
                <p:cNvGrpSpPr>
                  <a:grpSpLocks/>
                </p:cNvGrpSpPr>
                <p:nvPr/>
              </p:nvGrpSpPr>
              <p:grpSpPr bwMode="auto">
                <a:xfrm>
                  <a:off x="4729" y="1480"/>
                  <a:ext cx="499" cy="802"/>
                  <a:chOff x="4729" y="1480"/>
                  <a:chExt cx="499" cy="802"/>
                </a:xfrm>
              </p:grpSpPr>
              <p:grpSp>
                <p:nvGrpSpPr>
                  <p:cNvPr id="7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729" y="1480"/>
                    <a:ext cx="499" cy="802"/>
                    <a:chOff x="4729" y="1480"/>
                    <a:chExt cx="499" cy="802"/>
                  </a:xfrm>
                </p:grpSpPr>
                <p:sp>
                  <p:nvSpPr>
                    <p:cNvPr id="7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729" y="1480"/>
                      <a:ext cx="499" cy="802"/>
                    </a:xfrm>
                    <a:custGeom>
                      <a:avLst/>
                      <a:gdLst>
                        <a:gd name="T0" fmla="*/ 306 w 499"/>
                        <a:gd name="T1" fmla="*/ 299 h 802"/>
                        <a:gd name="T2" fmla="*/ 362 w 499"/>
                        <a:gd name="T3" fmla="*/ 281 h 802"/>
                        <a:gd name="T4" fmla="*/ 450 w 499"/>
                        <a:gd name="T5" fmla="*/ 254 h 802"/>
                        <a:gd name="T6" fmla="*/ 473 w 499"/>
                        <a:gd name="T7" fmla="*/ 267 h 802"/>
                        <a:gd name="T8" fmla="*/ 487 w 499"/>
                        <a:gd name="T9" fmla="*/ 287 h 802"/>
                        <a:gd name="T10" fmla="*/ 495 w 499"/>
                        <a:gd name="T11" fmla="*/ 318 h 802"/>
                        <a:gd name="T12" fmla="*/ 498 w 499"/>
                        <a:gd name="T13" fmla="*/ 348 h 802"/>
                        <a:gd name="T14" fmla="*/ 494 w 499"/>
                        <a:gd name="T15" fmla="*/ 382 h 802"/>
                        <a:gd name="T16" fmla="*/ 431 w 499"/>
                        <a:gd name="T17" fmla="*/ 416 h 802"/>
                        <a:gd name="T18" fmla="*/ 388 w 499"/>
                        <a:gd name="T19" fmla="*/ 439 h 802"/>
                        <a:gd name="T20" fmla="*/ 362 w 499"/>
                        <a:gd name="T21" fmla="*/ 451 h 802"/>
                        <a:gd name="T22" fmla="*/ 308 w 499"/>
                        <a:gd name="T23" fmla="*/ 468 h 802"/>
                        <a:gd name="T24" fmla="*/ 203 w 499"/>
                        <a:gd name="T25" fmla="*/ 490 h 802"/>
                        <a:gd name="T26" fmla="*/ 185 w 499"/>
                        <a:gd name="T27" fmla="*/ 478 h 802"/>
                        <a:gd name="T28" fmla="*/ 166 w 499"/>
                        <a:gd name="T29" fmla="*/ 433 h 802"/>
                        <a:gd name="T30" fmla="*/ 160 w 499"/>
                        <a:gd name="T31" fmla="*/ 505 h 802"/>
                        <a:gd name="T32" fmla="*/ 166 w 499"/>
                        <a:gd name="T33" fmla="*/ 566 h 802"/>
                        <a:gd name="T34" fmla="*/ 166 w 499"/>
                        <a:gd name="T35" fmla="*/ 609 h 802"/>
                        <a:gd name="T36" fmla="*/ 174 w 499"/>
                        <a:gd name="T37" fmla="*/ 658 h 802"/>
                        <a:gd name="T38" fmla="*/ 179 w 499"/>
                        <a:gd name="T39" fmla="*/ 742 h 802"/>
                        <a:gd name="T40" fmla="*/ 145 w 499"/>
                        <a:gd name="T41" fmla="*/ 758 h 802"/>
                        <a:gd name="T42" fmla="*/ 108 w 499"/>
                        <a:gd name="T43" fmla="*/ 769 h 802"/>
                        <a:gd name="T44" fmla="*/ 73 w 499"/>
                        <a:gd name="T45" fmla="*/ 783 h 802"/>
                        <a:gd name="T46" fmla="*/ 31 w 499"/>
                        <a:gd name="T47" fmla="*/ 796 h 802"/>
                        <a:gd name="T48" fmla="*/ 15 w 499"/>
                        <a:gd name="T49" fmla="*/ 707 h 802"/>
                        <a:gd name="T50" fmla="*/ 22 w 499"/>
                        <a:gd name="T51" fmla="*/ 659 h 802"/>
                        <a:gd name="T52" fmla="*/ 24 w 499"/>
                        <a:gd name="T53" fmla="*/ 597 h 802"/>
                        <a:gd name="T54" fmla="*/ 13 w 499"/>
                        <a:gd name="T55" fmla="*/ 386 h 802"/>
                        <a:gd name="T56" fmla="*/ 41 w 499"/>
                        <a:gd name="T57" fmla="*/ 22 h 802"/>
                        <a:gd name="T58" fmla="*/ 121 w 499"/>
                        <a:gd name="T59" fmla="*/ 6 h 802"/>
                        <a:gd name="T60" fmla="*/ 144 w 499"/>
                        <a:gd name="T61" fmla="*/ 0 h 802"/>
                        <a:gd name="T62" fmla="*/ 164 w 499"/>
                        <a:gd name="T63" fmla="*/ 2 h 802"/>
                        <a:gd name="T64" fmla="*/ 182 w 499"/>
                        <a:gd name="T65" fmla="*/ 8 h 802"/>
                        <a:gd name="T66" fmla="*/ 201 w 499"/>
                        <a:gd name="T67" fmla="*/ 27 h 802"/>
                        <a:gd name="T68" fmla="*/ 209 w 499"/>
                        <a:gd name="T69" fmla="*/ 51 h 802"/>
                        <a:gd name="T70" fmla="*/ 212 w 499"/>
                        <a:gd name="T71" fmla="*/ 94 h 802"/>
                        <a:gd name="T72" fmla="*/ 253 w 499"/>
                        <a:gd name="T73" fmla="*/ 280 h 802"/>
                        <a:gd name="T74" fmla="*/ 273 w 499"/>
                        <a:gd name="T75" fmla="*/ 300 h 802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499"/>
                        <a:gd name="T115" fmla="*/ 0 h 802"/>
                        <a:gd name="T116" fmla="*/ 499 w 499"/>
                        <a:gd name="T117" fmla="*/ 802 h 802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499" h="802">
                          <a:moveTo>
                            <a:pt x="292" y="300"/>
                          </a:moveTo>
                          <a:lnTo>
                            <a:pt x="306" y="299"/>
                          </a:lnTo>
                          <a:lnTo>
                            <a:pt x="328" y="295"/>
                          </a:lnTo>
                          <a:lnTo>
                            <a:pt x="362" y="281"/>
                          </a:lnTo>
                          <a:lnTo>
                            <a:pt x="438" y="253"/>
                          </a:lnTo>
                          <a:lnTo>
                            <a:pt x="450" y="254"/>
                          </a:lnTo>
                          <a:lnTo>
                            <a:pt x="461" y="260"/>
                          </a:lnTo>
                          <a:lnTo>
                            <a:pt x="473" y="267"/>
                          </a:lnTo>
                          <a:lnTo>
                            <a:pt x="480" y="274"/>
                          </a:lnTo>
                          <a:lnTo>
                            <a:pt x="487" y="287"/>
                          </a:lnTo>
                          <a:lnTo>
                            <a:pt x="491" y="300"/>
                          </a:lnTo>
                          <a:lnTo>
                            <a:pt x="495" y="318"/>
                          </a:lnTo>
                          <a:lnTo>
                            <a:pt x="496" y="332"/>
                          </a:lnTo>
                          <a:lnTo>
                            <a:pt x="498" y="348"/>
                          </a:lnTo>
                          <a:lnTo>
                            <a:pt x="496" y="366"/>
                          </a:lnTo>
                          <a:lnTo>
                            <a:pt x="494" y="382"/>
                          </a:lnTo>
                          <a:lnTo>
                            <a:pt x="491" y="397"/>
                          </a:lnTo>
                          <a:lnTo>
                            <a:pt x="431" y="416"/>
                          </a:lnTo>
                          <a:lnTo>
                            <a:pt x="405" y="429"/>
                          </a:lnTo>
                          <a:lnTo>
                            <a:pt x="388" y="439"/>
                          </a:lnTo>
                          <a:lnTo>
                            <a:pt x="374" y="447"/>
                          </a:lnTo>
                          <a:lnTo>
                            <a:pt x="362" y="451"/>
                          </a:lnTo>
                          <a:lnTo>
                            <a:pt x="344" y="457"/>
                          </a:lnTo>
                          <a:lnTo>
                            <a:pt x="308" y="468"/>
                          </a:lnTo>
                          <a:lnTo>
                            <a:pt x="247" y="481"/>
                          </a:lnTo>
                          <a:lnTo>
                            <a:pt x="203" y="490"/>
                          </a:lnTo>
                          <a:lnTo>
                            <a:pt x="192" y="487"/>
                          </a:lnTo>
                          <a:lnTo>
                            <a:pt x="185" y="478"/>
                          </a:lnTo>
                          <a:lnTo>
                            <a:pt x="180" y="466"/>
                          </a:lnTo>
                          <a:lnTo>
                            <a:pt x="166" y="433"/>
                          </a:lnTo>
                          <a:lnTo>
                            <a:pt x="163" y="453"/>
                          </a:lnTo>
                          <a:lnTo>
                            <a:pt x="160" y="505"/>
                          </a:lnTo>
                          <a:lnTo>
                            <a:pt x="161" y="545"/>
                          </a:lnTo>
                          <a:lnTo>
                            <a:pt x="166" y="566"/>
                          </a:lnTo>
                          <a:lnTo>
                            <a:pt x="166" y="587"/>
                          </a:lnTo>
                          <a:lnTo>
                            <a:pt x="166" y="609"/>
                          </a:lnTo>
                          <a:lnTo>
                            <a:pt x="169" y="635"/>
                          </a:lnTo>
                          <a:lnTo>
                            <a:pt x="174" y="658"/>
                          </a:lnTo>
                          <a:lnTo>
                            <a:pt x="188" y="729"/>
                          </a:lnTo>
                          <a:lnTo>
                            <a:pt x="179" y="742"/>
                          </a:lnTo>
                          <a:lnTo>
                            <a:pt x="165" y="750"/>
                          </a:lnTo>
                          <a:lnTo>
                            <a:pt x="145" y="758"/>
                          </a:lnTo>
                          <a:lnTo>
                            <a:pt x="124" y="763"/>
                          </a:lnTo>
                          <a:lnTo>
                            <a:pt x="108" y="769"/>
                          </a:lnTo>
                          <a:lnTo>
                            <a:pt x="89" y="776"/>
                          </a:lnTo>
                          <a:lnTo>
                            <a:pt x="73" y="783"/>
                          </a:lnTo>
                          <a:lnTo>
                            <a:pt x="54" y="788"/>
                          </a:lnTo>
                          <a:lnTo>
                            <a:pt x="31" y="796"/>
                          </a:lnTo>
                          <a:lnTo>
                            <a:pt x="0" y="801"/>
                          </a:lnTo>
                          <a:lnTo>
                            <a:pt x="15" y="707"/>
                          </a:lnTo>
                          <a:lnTo>
                            <a:pt x="19" y="677"/>
                          </a:lnTo>
                          <a:lnTo>
                            <a:pt x="22" y="659"/>
                          </a:lnTo>
                          <a:lnTo>
                            <a:pt x="22" y="639"/>
                          </a:lnTo>
                          <a:lnTo>
                            <a:pt x="24" y="597"/>
                          </a:lnTo>
                          <a:lnTo>
                            <a:pt x="23" y="538"/>
                          </a:lnTo>
                          <a:lnTo>
                            <a:pt x="13" y="386"/>
                          </a:lnTo>
                          <a:lnTo>
                            <a:pt x="19" y="151"/>
                          </a:lnTo>
                          <a:lnTo>
                            <a:pt x="41" y="22"/>
                          </a:lnTo>
                          <a:lnTo>
                            <a:pt x="101" y="12"/>
                          </a:lnTo>
                          <a:lnTo>
                            <a:pt x="121" y="6"/>
                          </a:lnTo>
                          <a:lnTo>
                            <a:pt x="135" y="2"/>
                          </a:lnTo>
                          <a:lnTo>
                            <a:pt x="144" y="0"/>
                          </a:lnTo>
                          <a:lnTo>
                            <a:pt x="154" y="0"/>
                          </a:lnTo>
                          <a:lnTo>
                            <a:pt x="164" y="2"/>
                          </a:lnTo>
                          <a:lnTo>
                            <a:pt x="173" y="3"/>
                          </a:lnTo>
                          <a:lnTo>
                            <a:pt x="182" y="8"/>
                          </a:lnTo>
                          <a:lnTo>
                            <a:pt x="192" y="16"/>
                          </a:lnTo>
                          <a:lnTo>
                            <a:pt x="201" y="27"/>
                          </a:lnTo>
                          <a:lnTo>
                            <a:pt x="206" y="37"/>
                          </a:lnTo>
                          <a:lnTo>
                            <a:pt x="209" y="51"/>
                          </a:lnTo>
                          <a:lnTo>
                            <a:pt x="209" y="70"/>
                          </a:lnTo>
                          <a:lnTo>
                            <a:pt x="212" y="94"/>
                          </a:lnTo>
                          <a:lnTo>
                            <a:pt x="223" y="147"/>
                          </a:lnTo>
                          <a:lnTo>
                            <a:pt x="253" y="280"/>
                          </a:lnTo>
                          <a:lnTo>
                            <a:pt x="259" y="298"/>
                          </a:lnTo>
                          <a:lnTo>
                            <a:pt x="273" y="300"/>
                          </a:lnTo>
                          <a:lnTo>
                            <a:pt x="292" y="30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8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4877" y="1695"/>
                      <a:ext cx="54" cy="216"/>
                    </a:xfrm>
                    <a:custGeom>
                      <a:avLst/>
                      <a:gdLst>
                        <a:gd name="T0" fmla="*/ 53 w 54"/>
                        <a:gd name="T1" fmla="*/ 215 h 216"/>
                        <a:gd name="T2" fmla="*/ 33 w 54"/>
                        <a:gd name="T3" fmla="*/ 143 h 216"/>
                        <a:gd name="T4" fmla="*/ 14 w 54"/>
                        <a:gd name="T5" fmla="*/ 72 h 216"/>
                        <a:gd name="T6" fmla="*/ 19 w 54"/>
                        <a:gd name="T7" fmla="*/ 12 h 216"/>
                        <a:gd name="T8" fmla="*/ 0 w 54"/>
                        <a:gd name="T9" fmla="*/ 0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216"/>
                        <a:gd name="T17" fmla="*/ 54 w 54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216">
                          <a:moveTo>
                            <a:pt x="53" y="215"/>
                          </a:moveTo>
                          <a:lnTo>
                            <a:pt x="33" y="143"/>
                          </a:lnTo>
                          <a:lnTo>
                            <a:pt x="14" y="72"/>
                          </a:lnTo>
                          <a:lnTo>
                            <a:pt x="19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  <p:sp>
                <p:nvSpPr>
                  <p:cNvPr id="78" name="Freeform 59"/>
                  <p:cNvSpPr>
                    <a:spLocks/>
                  </p:cNvSpPr>
                  <p:nvPr/>
                </p:nvSpPr>
                <p:spPr bwMode="auto">
                  <a:xfrm>
                    <a:off x="4981" y="1778"/>
                    <a:ext cx="45" cy="46"/>
                  </a:xfrm>
                  <a:custGeom>
                    <a:avLst/>
                    <a:gdLst>
                      <a:gd name="T0" fmla="*/ 44 w 45"/>
                      <a:gd name="T1" fmla="*/ 2 h 46"/>
                      <a:gd name="T2" fmla="*/ 23 w 45"/>
                      <a:gd name="T3" fmla="*/ 0 h 46"/>
                      <a:gd name="T4" fmla="*/ 11 w 45"/>
                      <a:gd name="T5" fmla="*/ 5 h 46"/>
                      <a:gd name="T6" fmla="*/ 3 w 45"/>
                      <a:gd name="T7" fmla="*/ 16 h 46"/>
                      <a:gd name="T8" fmla="*/ 0 w 45"/>
                      <a:gd name="T9" fmla="*/ 32 h 46"/>
                      <a:gd name="T10" fmla="*/ 0 w 45"/>
                      <a:gd name="T11" fmla="*/ 45 h 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5"/>
                      <a:gd name="T19" fmla="*/ 0 h 46"/>
                      <a:gd name="T20" fmla="*/ 45 w 45"/>
                      <a:gd name="T21" fmla="*/ 46 h 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5" h="46">
                        <a:moveTo>
                          <a:pt x="44" y="2"/>
                        </a:moveTo>
                        <a:lnTo>
                          <a:pt x="23" y="0"/>
                        </a:lnTo>
                        <a:lnTo>
                          <a:pt x="11" y="5"/>
                        </a:lnTo>
                        <a:lnTo>
                          <a:pt x="3" y="16"/>
                        </a:lnTo>
                        <a:lnTo>
                          <a:pt x="0" y="32"/>
                        </a:lnTo>
                        <a:lnTo>
                          <a:pt x="0" y="4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400"/>
                  </a:p>
                </p:txBody>
              </p:sp>
            </p:grpSp>
            <p:sp>
              <p:nvSpPr>
                <p:cNvPr id="76" name="Freeform 60"/>
                <p:cNvSpPr>
                  <a:spLocks/>
                </p:cNvSpPr>
                <p:nvPr/>
              </p:nvSpPr>
              <p:spPr bwMode="auto">
                <a:xfrm>
                  <a:off x="4770" y="1504"/>
                  <a:ext cx="105" cy="621"/>
                </a:xfrm>
                <a:custGeom>
                  <a:avLst/>
                  <a:gdLst>
                    <a:gd name="T0" fmla="*/ 40 w 105"/>
                    <a:gd name="T1" fmla="*/ 0 h 621"/>
                    <a:gd name="T2" fmla="*/ 56 w 105"/>
                    <a:gd name="T3" fmla="*/ 41 h 621"/>
                    <a:gd name="T4" fmla="*/ 63 w 105"/>
                    <a:gd name="T5" fmla="*/ 56 h 621"/>
                    <a:gd name="T6" fmla="*/ 69 w 105"/>
                    <a:gd name="T7" fmla="*/ 68 h 621"/>
                    <a:gd name="T8" fmla="*/ 81 w 105"/>
                    <a:gd name="T9" fmla="*/ 86 h 621"/>
                    <a:gd name="T10" fmla="*/ 90 w 105"/>
                    <a:gd name="T11" fmla="*/ 97 h 621"/>
                    <a:gd name="T12" fmla="*/ 104 w 105"/>
                    <a:gd name="T13" fmla="*/ 113 h 621"/>
                    <a:gd name="T14" fmla="*/ 55 w 105"/>
                    <a:gd name="T15" fmla="*/ 115 h 621"/>
                    <a:gd name="T16" fmla="*/ 88 w 105"/>
                    <a:gd name="T17" fmla="*/ 161 h 621"/>
                    <a:gd name="T18" fmla="*/ 70 w 105"/>
                    <a:gd name="T19" fmla="*/ 207 h 621"/>
                    <a:gd name="T20" fmla="*/ 63 w 105"/>
                    <a:gd name="T21" fmla="*/ 227 h 621"/>
                    <a:gd name="T22" fmla="*/ 57 w 105"/>
                    <a:gd name="T23" fmla="*/ 248 h 621"/>
                    <a:gd name="T24" fmla="*/ 52 w 105"/>
                    <a:gd name="T25" fmla="*/ 275 h 621"/>
                    <a:gd name="T26" fmla="*/ 42 w 105"/>
                    <a:gd name="T27" fmla="*/ 337 h 621"/>
                    <a:gd name="T28" fmla="*/ 38 w 105"/>
                    <a:gd name="T29" fmla="*/ 372 h 621"/>
                    <a:gd name="T30" fmla="*/ 36 w 105"/>
                    <a:gd name="T31" fmla="*/ 408 h 621"/>
                    <a:gd name="T32" fmla="*/ 35 w 105"/>
                    <a:gd name="T33" fmla="*/ 435 h 621"/>
                    <a:gd name="T34" fmla="*/ 35 w 105"/>
                    <a:gd name="T35" fmla="*/ 511 h 621"/>
                    <a:gd name="T36" fmla="*/ 33 w 105"/>
                    <a:gd name="T37" fmla="*/ 532 h 621"/>
                    <a:gd name="T38" fmla="*/ 30 w 105"/>
                    <a:gd name="T39" fmla="*/ 558 h 621"/>
                    <a:gd name="T40" fmla="*/ 22 w 105"/>
                    <a:gd name="T41" fmla="*/ 620 h 621"/>
                    <a:gd name="T42" fmla="*/ 11 w 105"/>
                    <a:gd name="T43" fmla="*/ 473 h 621"/>
                    <a:gd name="T44" fmla="*/ 8 w 105"/>
                    <a:gd name="T45" fmla="*/ 435 h 621"/>
                    <a:gd name="T46" fmla="*/ 4 w 105"/>
                    <a:gd name="T47" fmla="*/ 382 h 621"/>
                    <a:gd name="T48" fmla="*/ 2 w 105"/>
                    <a:gd name="T49" fmla="*/ 353 h 621"/>
                    <a:gd name="T50" fmla="*/ 1 w 105"/>
                    <a:gd name="T51" fmla="*/ 325 h 621"/>
                    <a:gd name="T52" fmla="*/ 1 w 105"/>
                    <a:gd name="T53" fmla="*/ 288 h 621"/>
                    <a:gd name="T54" fmla="*/ 0 w 105"/>
                    <a:gd name="T55" fmla="*/ 247 h 621"/>
                    <a:gd name="T56" fmla="*/ 0 w 105"/>
                    <a:gd name="T57" fmla="*/ 206 h 621"/>
                    <a:gd name="T58" fmla="*/ 1 w 105"/>
                    <a:gd name="T59" fmla="*/ 182 h 621"/>
                    <a:gd name="T60" fmla="*/ 3 w 105"/>
                    <a:gd name="T61" fmla="*/ 140 h 621"/>
                    <a:gd name="T62" fmla="*/ 4 w 105"/>
                    <a:gd name="T63" fmla="*/ 118 h 621"/>
                    <a:gd name="T64" fmla="*/ 7 w 105"/>
                    <a:gd name="T65" fmla="*/ 93 h 621"/>
                    <a:gd name="T66" fmla="*/ 10 w 105"/>
                    <a:gd name="T67" fmla="*/ 78 h 621"/>
                    <a:gd name="T68" fmla="*/ 15 w 105"/>
                    <a:gd name="T69" fmla="*/ 63 h 621"/>
                    <a:gd name="T70" fmla="*/ 19 w 105"/>
                    <a:gd name="T71" fmla="*/ 50 h 621"/>
                    <a:gd name="T72" fmla="*/ 22 w 105"/>
                    <a:gd name="T73" fmla="*/ 37 h 621"/>
                    <a:gd name="T74" fmla="*/ 40 w 105"/>
                    <a:gd name="T75" fmla="*/ 0 h 6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5"/>
                    <a:gd name="T115" fmla="*/ 0 h 621"/>
                    <a:gd name="T116" fmla="*/ 105 w 105"/>
                    <a:gd name="T117" fmla="*/ 621 h 6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5" h="621">
                      <a:moveTo>
                        <a:pt x="40" y="0"/>
                      </a:moveTo>
                      <a:lnTo>
                        <a:pt x="56" y="41"/>
                      </a:lnTo>
                      <a:lnTo>
                        <a:pt x="63" y="56"/>
                      </a:lnTo>
                      <a:lnTo>
                        <a:pt x="69" y="68"/>
                      </a:lnTo>
                      <a:lnTo>
                        <a:pt x="81" y="86"/>
                      </a:lnTo>
                      <a:lnTo>
                        <a:pt x="90" y="97"/>
                      </a:lnTo>
                      <a:lnTo>
                        <a:pt x="104" y="113"/>
                      </a:lnTo>
                      <a:lnTo>
                        <a:pt x="55" y="115"/>
                      </a:lnTo>
                      <a:lnTo>
                        <a:pt x="88" y="161"/>
                      </a:lnTo>
                      <a:lnTo>
                        <a:pt x="70" y="207"/>
                      </a:lnTo>
                      <a:lnTo>
                        <a:pt x="63" y="227"/>
                      </a:lnTo>
                      <a:lnTo>
                        <a:pt x="57" y="248"/>
                      </a:lnTo>
                      <a:lnTo>
                        <a:pt x="52" y="275"/>
                      </a:lnTo>
                      <a:lnTo>
                        <a:pt x="42" y="337"/>
                      </a:lnTo>
                      <a:lnTo>
                        <a:pt x="38" y="372"/>
                      </a:lnTo>
                      <a:lnTo>
                        <a:pt x="36" y="408"/>
                      </a:lnTo>
                      <a:lnTo>
                        <a:pt x="35" y="435"/>
                      </a:lnTo>
                      <a:lnTo>
                        <a:pt x="35" y="511"/>
                      </a:lnTo>
                      <a:lnTo>
                        <a:pt x="33" y="532"/>
                      </a:lnTo>
                      <a:lnTo>
                        <a:pt x="30" y="558"/>
                      </a:lnTo>
                      <a:lnTo>
                        <a:pt x="22" y="620"/>
                      </a:lnTo>
                      <a:lnTo>
                        <a:pt x="11" y="473"/>
                      </a:lnTo>
                      <a:lnTo>
                        <a:pt x="8" y="435"/>
                      </a:lnTo>
                      <a:lnTo>
                        <a:pt x="4" y="382"/>
                      </a:lnTo>
                      <a:lnTo>
                        <a:pt x="2" y="353"/>
                      </a:lnTo>
                      <a:lnTo>
                        <a:pt x="1" y="325"/>
                      </a:lnTo>
                      <a:lnTo>
                        <a:pt x="1" y="288"/>
                      </a:lnTo>
                      <a:lnTo>
                        <a:pt x="0" y="247"/>
                      </a:lnTo>
                      <a:lnTo>
                        <a:pt x="0" y="206"/>
                      </a:lnTo>
                      <a:lnTo>
                        <a:pt x="1" y="182"/>
                      </a:lnTo>
                      <a:lnTo>
                        <a:pt x="3" y="140"/>
                      </a:lnTo>
                      <a:lnTo>
                        <a:pt x="4" y="118"/>
                      </a:lnTo>
                      <a:lnTo>
                        <a:pt x="7" y="93"/>
                      </a:lnTo>
                      <a:lnTo>
                        <a:pt x="10" y="78"/>
                      </a:lnTo>
                      <a:lnTo>
                        <a:pt x="15" y="63"/>
                      </a:lnTo>
                      <a:lnTo>
                        <a:pt x="19" y="50"/>
                      </a:lnTo>
                      <a:lnTo>
                        <a:pt x="22" y="37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54" name="Group 61"/>
              <p:cNvGrpSpPr>
                <a:grpSpLocks/>
              </p:cNvGrpSpPr>
              <p:nvPr/>
            </p:nvGrpSpPr>
            <p:grpSpPr bwMode="auto">
              <a:xfrm>
                <a:off x="6239026" y="4415090"/>
                <a:ext cx="294340" cy="197377"/>
                <a:chOff x="3921" y="1693"/>
                <a:chExt cx="328" cy="228"/>
              </a:xfrm>
            </p:grpSpPr>
            <p:grpSp>
              <p:nvGrpSpPr>
                <p:cNvPr id="71" name="Group 62"/>
                <p:cNvGrpSpPr>
                  <a:grpSpLocks/>
                </p:cNvGrpSpPr>
                <p:nvPr/>
              </p:nvGrpSpPr>
              <p:grpSpPr bwMode="auto">
                <a:xfrm>
                  <a:off x="3921" y="1693"/>
                  <a:ext cx="328" cy="228"/>
                  <a:chOff x="3921" y="1693"/>
                  <a:chExt cx="328" cy="228"/>
                </a:xfrm>
              </p:grpSpPr>
              <p:sp>
                <p:nvSpPr>
                  <p:cNvPr id="73" name="Freeform 63"/>
                  <p:cNvSpPr>
                    <a:spLocks/>
                  </p:cNvSpPr>
                  <p:nvPr/>
                </p:nvSpPr>
                <p:spPr bwMode="auto">
                  <a:xfrm>
                    <a:off x="4111" y="1702"/>
                    <a:ext cx="138" cy="149"/>
                  </a:xfrm>
                  <a:custGeom>
                    <a:avLst/>
                    <a:gdLst>
                      <a:gd name="T0" fmla="*/ 0 w 138"/>
                      <a:gd name="T1" fmla="*/ 0 h 149"/>
                      <a:gd name="T2" fmla="*/ 130 w 138"/>
                      <a:gd name="T3" fmla="*/ 45 h 149"/>
                      <a:gd name="T4" fmla="*/ 134 w 138"/>
                      <a:gd name="T5" fmla="*/ 72 h 149"/>
                      <a:gd name="T6" fmla="*/ 137 w 138"/>
                      <a:gd name="T7" fmla="*/ 95 h 149"/>
                      <a:gd name="T8" fmla="*/ 131 w 138"/>
                      <a:gd name="T9" fmla="*/ 123 h 149"/>
                      <a:gd name="T10" fmla="*/ 119 w 138"/>
                      <a:gd name="T11" fmla="*/ 148 h 149"/>
                      <a:gd name="T12" fmla="*/ 73 w 138"/>
                      <a:gd name="T13" fmla="*/ 113 h 149"/>
                      <a:gd name="T14" fmla="*/ 21 w 138"/>
                      <a:gd name="T15" fmla="*/ 103 h 149"/>
                      <a:gd name="T16" fmla="*/ 0 w 138"/>
                      <a:gd name="T17" fmla="*/ 0 h 1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8"/>
                      <a:gd name="T28" fmla="*/ 0 h 149"/>
                      <a:gd name="T29" fmla="*/ 138 w 138"/>
                      <a:gd name="T30" fmla="*/ 149 h 1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8" h="149">
                        <a:moveTo>
                          <a:pt x="0" y="0"/>
                        </a:moveTo>
                        <a:lnTo>
                          <a:pt x="130" y="45"/>
                        </a:lnTo>
                        <a:lnTo>
                          <a:pt x="134" y="72"/>
                        </a:lnTo>
                        <a:lnTo>
                          <a:pt x="137" y="95"/>
                        </a:lnTo>
                        <a:lnTo>
                          <a:pt x="131" y="123"/>
                        </a:lnTo>
                        <a:lnTo>
                          <a:pt x="119" y="148"/>
                        </a:lnTo>
                        <a:lnTo>
                          <a:pt x="73" y="113"/>
                        </a:lnTo>
                        <a:lnTo>
                          <a:pt x="21" y="1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400"/>
                  </a:p>
                </p:txBody>
              </p:sp>
              <p:sp>
                <p:nvSpPr>
                  <p:cNvPr id="74" name="Freeform 64"/>
                  <p:cNvSpPr>
                    <a:spLocks/>
                  </p:cNvSpPr>
                  <p:nvPr/>
                </p:nvSpPr>
                <p:spPr bwMode="auto">
                  <a:xfrm>
                    <a:off x="3921" y="1693"/>
                    <a:ext cx="224" cy="228"/>
                  </a:xfrm>
                  <a:custGeom>
                    <a:avLst/>
                    <a:gdLst>
                      <a:gd name="T0" fmla="*/ 205 w 224"/>
                      <a:gd name="T1" fmla="*/ 35 h 228"/>
                      <a:gd name="T2" fmla="*/ 188 w 224"/>
                      <a:gd name="T3" fmla="*/ 26 h 228"/>
                      <a:gd name="T4" fmla="*/ 169 w 224"/>
                      <a:gd name="T5" fmla="*/ 20 h 228"/>
                      <a:gd name="T6" fmla="*/ 148 w 224"/>
                      <a:gd name="T7" fmla="*/ 5 h 228"/>
                      <a:gd name="T8" fmla="*/ 128 w 224"/>
                      <a:gd name="T9" fmla="*/ 0 h 228"/>
                      <a:gd name="T10" fmla="*/ 112 w 224"/>
                      <a:gd name="T11" fmla="*/ 5 h 228"/>
                      <a:gd name="T12" fmla="*/ 95 w 224"/>
                      <a:gd name="T13" fmla="*/ 12 h 228"/>
                      <a:gd name="T14" fmla="*/ 66 w 224"/>
                      <a:gd name="T15" fmla="*/ 14 h 228"/>
                      <a:gd name="T16" fmla="*/ 43 w 224"/>
                      <a:gd name="T17" fmla="*/ 11 h 228"/>
                      <a:gd name="T18" fmla="*/ 24 w 224"/>
                      <a:gd name="T19" fmla="*/ 7 h 228"/>
                      <a:gd name="T20" fmla="*/ 8 w 224"/>
                      <a:gd name="T21" fmla="*/ 14 h 228"/>
                      <a:gd name="T22" fmla="*/ 6 w 224"/>
                      <a:gd name="T23" fmla="*/ 22 h 228"/>
                      <a:gd name="T24" fmla="*/ 12 w 224"/>
                      <a:gd name="T25" fmla="*/ 33 h 228"/>
                      <a:gd name="T26" fmla="*/ 48 w 224"/>
                      <a:gd name="T27" fmla="*/ 41 h 228"/>
                      <a:gd name="T28" fmla="*/ 79 w 224"/>
                      <a:gd name="T29" fmla="*/ 47 h 228"/>
                      <a:gd name="T30" fmla="*/ 84 w 224"/>
                      <a:gd name="T31" fmla="*/ 62 h 228"/>
                      <a:gd name="T32" fmla="*/ 66 w 224"/>
                      <a:gd name="T33" fmla="*/ 99 h 228"/>
                      <a:gd name="T34" fmla="*/ 34 w 224"/>
                      <a:gd name="T35" fmla="*/ 130 h 228"/>
                      <a:gd name="T36" fmla="*/ 14 w 224"/>
                      <a:gd name="T37" fmla="*/ 145 h 228"/>
                      <a:gd name="T38" fmla="*/ 3 w 224"/>
                      <a:gd name="T39" fmla="*/ 154 h 228"/>
                      <a:gd name="T40" fmla="*/ 0 w 224"/>
                      <a:gd name="T41" fmla="*/ 164 h 228"/>
                      <a:gd name="T42" fmla="*/ 5 w 224"/>
                      <a:gd name="T43" fmla="*/ 173 h 228"/>
                      <a:gd name="T44" fmla="*/ 19 w 224"/>
                      <a:gd name="T45" fmla="*/ 174 h 228"/>
                      <a:gd name="T46" fmla="*/ 39 w 224"/>
                      <a:gd name="T47" fmla="*/ 160 h 228"/>
                      <a:gd name="T48" fmla="*/ 84 w 224"/>
                      <a:gd name="T49" fmla="*/ 125 h 228"/>
                      <a:gd name="T50" fmla="*/ 89 w 224"/>
                      <a:gd name="T51" fmla="*/ 123 h 228"/>
                      <a:gd name="T52" fmla="*/ 68 w 224"/>
                      <a:gd name="T53" fmla="*/ 149 h 228"/>
                      <a:gd name="T54" fmla="*/ 56 w 224"/>
                      <a:gd name="T55" fmla="*/ 163 h 228"/>
                      <a:gd name="T56" fmla="*/ 33 w 224"/>
                      <a:gd name="T57" fmla="*/ 181 h 228"/>
                      <a:gd name="T58" fmla="*/ 31 w 224"/>
                      <a:gd name="T59" fmla="*/ 194 h 228"/>
                      <a:gd name="T60" fmla="*/ 38 w 224"/>
                      <a:gd name="T61" fmla="*/ 202 h 228"/>
                      <a:gd name="T62" fmla="*/ 53 w 224"/>
                      <a:gd name="T63" fmla="*/ 202 h 228"/>
                      <a:gd name="T64" fmla="*/ 77 w 224"/>
                      <a:gd name="T65" fmla="*/ 183 h 228"/>
                      <a:gd name="T66" fmla="*/ 118 w 224"/>
                      <a:gd name="T67" fmla="*/ 135 h 228"/>
                      <a:gd name="T68" fmla="*/ 103 w 224"/>
                      <a:gd name="T69" fmla="*/ 161 h 228"/>
                      <a:gd name="T70" fmla="*/ 95 w 224"/>
                      <a:gd name="T71" fmla="*/ 179 h 228"/>
                      <a:gd name="T72" fmla="*/ 78 w 224"/>
                      <a:gd name="T73" fmla="*/ 203 h 228"/>
                      <a:gd name="T74" fmla="*/ 75 w 224"/>
                      <a:gd name="T75" fmla="*/ 214 h 228"/>
                      <a:gd name="T76" fmla="*/ 80 w 224"/>
                      <a:gd name="T77" fmla="*/ 223 h 228"/>
                      <a:gd name="T78" fmla="*/ 93 w 224"/>
                      <a:gd name="T79" fmla="*/ 225 h 228"/>
                      <a:gd name="T80" fmla="*/ 122 w 224"/>
                      <a:gd name="T81" fmla="*/ 189 h 228"/>
                      <a:gd name="T82" fmla="*/ 147 w 224"/>
                      <a:gd name="T83" fmla="*/ 139 h 228"/>
                      <a:gd name="T84" fmla="*/ 152 w 224"/>
                      <a:gd name="T85" fmla="*/ 135 h 228"/>
                      <a:gd name="T86" fmla="*/ 152 w 224"/>
                      <a:gd name="T87" fmla="*/ 154 h 228"/>
                      <a:gd name="T88" fmla="*/ 151 w 224"/>
                      <a:gd name="T89" fmla="*/ 183 h 228"/>
                      <a:gd name="T90" fmla="*/ 152 w 224"/>
                      <a:gd name="T91" fmla="*/ 210 h 228"/>
                      <a:gd name="T92" fmla="*/ 159 w 224"/>
                      <a:gd name="T93" fmla="*/ 218 h 228"/>
                      <a:gd name="T94" fmla="*/ 171 w 224"/>
                      <a:gd name="T95" fmla="*/ 218 h 228"/>
                      <a:gd name="T96" fmla="*/ 177 w 224"/>
                      <a:gd name="T97" fmla="*/ 210 h 228"/>
                      <a:gd name="T98" fmla="*/ 176 w 224"/>
                      <a:gd name="T99" fmla="*/ 181 h 228"/>
                      <a:gd name="T100" fmla="*/ 179 w 224"/>
                      <a:gd name="T101" fmla="*/ 144 h 228"/>
                      <a:gd name="T102" fmla="*/ 185 w 224"/>
                      <a:gd name="T103" fmla="*/ 129 h 228"/>
                      <a:gd name="T104" fmla="*/ 223 w 224"/>
                      <a:gd name="T105" fmla="*/ 73 h 228"/>
                      <a:gd name="T106" fmla="*/ 219 w 224"/>
                      <a:gd name="T107" fmla="*/ 52 h 22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24"/>
                      <a:gd name="T163" fmla="*/ 0 h 228"/>
                      <a:gd name="T164" fmla="*/ 224 w 224"/>
                      <a:gd name="T165" fmla="*/ 228 h 22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24" h="228">
                        <a:moveTo>
                          <a:pt x="212" y="43"/>
                        </a:moveTo>
                        <a:lnTo>
                          <a:pt x="205" y="35"/>
                        </a:lnTo>
                        <a:lnTo>
                          <a:pt x="198" y="30"/>
                        </a:lnTo>
                        <a:lnTo>
                          <a:pt x="188" y="26"/>
                        </a:lnTo>
                        <a:lnTo>
                          <a:pt x="175" y="24"/>
                        </a:lnTo>
                        <a:lnTo>
                          <a:pt x="169" y="20"/>
                        </a:lnTo>
                        <a:lnTo>
                          <a:pt x="160" y="13"/>
                        </a:lnTo>
                        <a:lnTo>
                          <a:pt x="148" y="5"/>
                        </a:lnTo>
                        <a:lnTo>
                          <a:pt x="135" y="1"/>
                        </a:lnTo>
                        <a:lnTo>
                          <a:pt x="128" y="0"/>
                        </a:lnTo>
                        <a:lnTo>
                          <a:pt x="120" y="1"/>
                        </a:lnTo>
                        <a:lnTo>
                          <a:pt x="112" y="5"/>
                        </a:lnTo>
                        <a:lnTo>
                          <a:pt x="103" y="10"/>
                        </a:lnTo>
                        <a:lnTo>
                          <a:pt x="95" y="12"/>
                        </a:lnTo>
                        <a:lnTo>
                          <a:pt x="84" y="14"/>
                        </a:lnTo>
                        <a:lnTo>
                          <a:pt x="66" y="14"/>
                        </a:lnTo>
                        <a:lnTo>
                          <a:pt x="56" y="13"/>
                        </a:lnTo>
                        <a:lnTo>
                          <a:pt x="43" y="11"/>
                        </a:lnTo>
                        <a:lnTo>
                          <a:pt x="31" y="7"/>
                        </a:lnTo>
                        <a:lnTo>
                          <a:pt x="24" y="7"/>
                        </a:lnTo>
                        <a:lnTo>
                          <a:pt x="16" y="10"/>
                        </a:lnTo>
                        <a:lnTo>
                          <a:pt x="8" y="14"/>
                        </a:lnTo>
                        <a:lnTo>
                          <a:pt x="6" y="17"/>
                        </a:lnTo>
                        <a:lnTo>
                          <a:pt x="6" y="22"/>
                        </a:lnTo>
                        <a:lnTo>
                          <a:pt x="7" y="28"/>
                        </a:lnTo>
                        <a:lnTo>
                          <a:pt x="12" y="33"/>
                        </a:lnTo>
                        <a:lnTo>
                          <a:pt x="32" y="34"/>
                        </a:lnTo>
                        <a:lnTo>
                          <a:pt x="48" y="41"/>
                        </a:lnTo>
                        <a:lnTo>
                          <a:pt x="74" y="45"/>
                        </a:lnTo>
                        <a:lnTo>
                          <a:pt x="79" y="47"/>
                        </a:lnTo>
                        <a:lnTo>
                          <a:pt x="84" y="55"/>
                        </a:lnTo>
                        <a:lnTo>
                          <a:pt x="84" y="62"/>
                        </a:lnTo>
                        <a:lnTo>
                          <a:pt x="76" y="82"/>
                        </a:lnTo>
                        <a:lnTo>
                          <a:pt x="66" y="99"/>
                        </a:lnTo>
                        <a:lnTo>
                          <a:pt x="53" y="113"/>
                        </a:lnTo>
                        <a:lnTo>
                          <a:pt x="34" y="130"/>
                        </a:lnTo>
                        <a:lnTo>
                          <a:pt x="20" y="142"/>
                        </a:lnTo>
                        <a:lnTo>
                          <a:pt x="14" y="145"/>
                        </a:lnTo>
                        <a:lnTo>
                          <a:pt x="8" y="150"/>
                        </a:lnTo>
                        <a:lnTo>
                          <a:pt x="3" y="154"/>
                        </a:lnTo>
                        <a:lnTo>
                          <a:pt x="0" y="160"/>
                        </a:lnTo>
                        <a:lnTo>
                          <a:pt x="0" y="164"/>
                        </a:lnTo>
                        <a:lnTo>
                          <a:pt x="2" y="171"/>
                        </a:lnTo>
                        <a:lnTo>
                          <a:pt x="5" y="173"/>
                        </a:lnTo>
                        <a:lnTo>
                          <a:pt x="11" y="174"/>
                        </a:lnTo>
                        <a:lnTo>
                          <a:pt x="19" y="174"/>
                        </a:lnTo>
                        <a:lnTo>
                          <a:pt x="26" y="171"/>
                        </a:lnTo>
                        <a:lnTo>
                          <a:pt x="39" y="160"/>
                        </a:lnTo>
                        <a:lnTo>
                          <a:pt x="64" y="144"/>
                        </a:lnTo>
                        <a:lnTo>
                          <a:pt x="84" y="125"/>
                        </a:lnTo>
                        <a:lnTo>
                          <a:pt x="86" y="123"/>
                        </a:lnTo>
                        <a:lnTo>
                          <a:pt x="89" y="123"/>
                        </a:lnTo>
                        <a:lnTo>
                          <a:pt x="88" y="129"/>
                        </a:lnTo>
                        <a:lnTo>
                          <a:pt x="68" y="149"/>
                        </a:lnTo>
                        <a:lnTo>
                          <a:pt x="62" y="155"/>
                        </a:lnTo>
                        <a:lnTo>
                          <a:pt x="56" y="163"/>
                        </a:lnTo>
                        <a:lnTo>
                          <a:pt x="40" y="174"/>
                        </a:lnTo>
                        <a:lnTo>
                          <a:pt x="33" y="181"/>
                        </a:lnTo>
                        <a:lnTo>
                          <a:pt x="30" y="188"/>
                        </a:lnTo>
                        <a:lnTo>
                          <a:pt x="31" y="194"/>
                        </a:lnTo>
                        <a:lnTo>
                          <a:pt x="34" y="199"/>
                        </a:lnTo>
                        <a:lnTo>
                          <a:pt x="38" y="202"/>
                        </a:lnTo>
                        <a:lnTo>
                          <a:pt x="46" y="203"/>
                        </a:lnTo>
                        <a:lnTo>
                          <a:pt x="53" y="202"/>
                        </a:lnTo>
                        <a:lnTo>
                          <a:pt x="59" y="199"/>
                        </a:lnTo>
                        <a:lnTo>
                          <a:pt x="77" y="183"/>
                        </a:lnTo>
                        <a:lnTo>
                          <a:pt x="89" y="170"/>
                        </a:lnTo>
                        <a:lnTo>
                          <a:pt x="118" y="135"/>
                        </a:lnTo>
                        <a:lnTo>
                          <a:pt x="108" y="150"/>
                        </a:lnTo>
                        <a:lnTo>
                          <a:pt x="103" y="161"/>
                        </a:lnTo>
                        <a:lnTo>
                          <a:pt x="101" y="168"/>
                        </a:lnTo>
                        <a:lnTo>
                          <a:pt x="95" y="179"/>
                        </a:lnTo>
                        <a:lnTo>
                          <a:pt x="82" y="196"/>
                        </a:lnTo>
                        <a:lnTo>
                          <a:pt x="78" y="203"/>
                        </a:lnTo>
                        <a:lnTo>
                          <a:pt x="76" y="209"/>
                        </a:lnTo>
                        <a:lnTo>
                          <a:pt x="75" y="214"/>
                        </a:lnTo>
                        <a:lnTo>
                          <a:pt x="76" y="219"/>
                        </a:lnTo>
                        <a:lnTo>
                          <a:pt x="80" y="223"/>
                        </a:lnTo>
                        <a:lnTo>
                          <a:pt x="86" y="227"/>
                        </a:lnTo>
                        <a:lnTo>
                          <a:pt x="93" y="225"/>
                        </a:lnTo>
                        <a:lnTo>
                          <a:pt x="99" y="223"/>
                        </a:lnTo>
                        <a:lnTo>
                          <a:pt x="122" y="189"/>
                        </a:lnTo>
                        <a:lnTo>
                          <a:pt x="136" y="161"/>
                        </a:lnTo>
                        <a:lnTo>
                          <a:pt x="147" y="139"/>
                        </a:lnTo>
                        <a:lnTo>
                          <a:pt x="149" y="135"/>
                        </a:lnTo>
                        <a:lnTo>
                          <a:pt x="152" y="135"/>
                        </a:lnTo>
                        <a:lnTo>
                          <a:pt x="155" y="139"/>
                        </a:lnTo>
                        <a:lnTo>
                          <a:pt x="152" y="154"/>
                        </a:lnTo>
                        <a:lnTo>
                          <a:pt x="151" y="166"/>
                        </a:lnTo>
                        <a:lnTo>
                          <a:pt x="151" y="183"/>
                        </a:lnTo>
                        <a:lnTo>
                          <a:pt x="151" y="205"/>
                        </a:lnTo>
                        <a:lnTo>
                          <a:pt x="152" y="210"/>
                        </a:lnTo>
                        <a:lnTo>
                          <a:pt x="155" y="213"/>
                        </a:lnTo>
                        <a:lnTo>
                          <a:pt x="159" y="218"/>
                        </a:lnTo>
                        <a:lnTo>
                          <a:pt x="165" y="219"/>
                        </a:lnTo>
                        <a:lnTo>
                          <a:pt x="171" y="218"/>
                        </a:lnTo>
                        <a:lnTo>
                          <a:pt x="175" y="215"/>
                        </a:lnTo>
                        <a:lnTo>
                          <a:pt x="177" y="210"/>
                        </a:lnTo>
                        <a:lnTo>
                          <a:pt x="178" y="198"/>
                        </a:lnTo>
                        <a:lnTo>
                          <a:pt x="176" y="181"/>
                        </a:lnTo>
                        <a:lnTo>
                          <a:pt x="176" y="166"/>
                        </a:lnTo>
                        <a:lnTo>
                          <a:pt x="179" y="144"/>
                        </a:lnTo>
                        <a:lnTo>
                          <a:pt x="182" y="135"/>
                        </a:lnTo>
                        <a:lnTo>
                          <a:pt x="185" y="129"/>
                        </a:lnTo>
                        <a:lnTo>
                          <a:pt x="207" y="96"/>
                        </a:lnTo>
                        <a:lnTo>
                          <a:pt x="223" y="73"/>
                        </a:lnTo>
                        <a:lnTo>
                          <a:pt x="223" y="64"/>
                        </a:lnTo>
                        <a:lnTo>
                          <a:pt x="219" y="52"/>
                        </a:lnTo>
                        <a:lnTo>
                          <a:pt x="212" y="43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400"/>
                  </a:p>
                </p:txBody>
              </p:sp>
            </p:grpSp>
            <p:sp>
              <p:nvSpPr>
                <p:cNvPr id="72" name="Arc 65"/>
                <p:cNvSpPr>
                  <a:spLocks/>
                </p:cNvSpPr>
                <p:nvPr/>
              </p:nvSpPr>
              <p:spPr bwMode="auto">
                <a:xfrm>
                  <a:off x="4090" y="1727"/>
                  <a:ext cx="26" cy="47"/>
                </a:xfrm>
                <a:custGeom>
                  <a:avLst/>
                  <a:gdLst>
                    <a:gd name="T0" fmla="*/ 0 w 26939"/>
                    <a:gd name="T1" fmla="*/ 0 h 26878"/>
                    <a:gd name="T2" fmla="*/ 0 w 26939"/>
                    <a:gd name="T3" fmla="*/ 0 h 26878"/>
                    <a:gd name="T4" fmla="*/ 0 w 26939"/>
                    <a:gd name="T5" fmla="*/ 0 h 26878"/>
                    <a:gd name="T6" fmla="*/ 0 60000 65536"/>
                    <a:gd name="T7" fmla="*/ 0 60000 65536"/>
                    <a:gd name="T8" fmla="*/ 0 60000 65536"/>
                    <a:gd name="T9" fmla="*/ 0 w 26939"/>
                    <a:gd name="T10" fmla="*/ 0 h 26878"/>
                    <a:gd name="T11" fmla="*/ 26939 w 26939"/>
                    <a:gd name="T12" fmla="*/ 26878 h 268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939" h="26878" fill="none" extrusionOk="0">
                      <a:moveTo>
                        <a:pt x="26284" y="-1"/>
                      </a:moveTo>
                      <a:cubicBezTo>
                        <a:pt x="26719" y="1725"/>
                        <a:pt x="26939" y="3498"/>
                        <a:pt x="26939" y="5278"/>
                      </a:cubicBezTo>
                      <a:cubicBezTo>
                        <a:pt x="26939" y="17207"/>
                        <a:pt x="17268" y="26878"/>
                        <a:pt x="5339" y="26878"/>
                      </a:cubicBezTo>
                      <a:cubicBezTo>
                        <a:pt x="3538" y="26878"/>
                        <a:pt x="1744" y="26652"/>
                        <a:pt x="0" y="26207"/>
                      </a:cubicBezTo>
                    </a:path>
                    <a:path w="26939" h="26878" stroke="0" extrusionOk="0">
                      <a:moveTo>
                        <a:pt x="26284" y="-1"/>
                      </a:moveTo>
                      <a:cubicBezTo>
                        <a:pt x="26719" y="1725"/>
                        <a:pt x="26939" y="3498"/>
                        <a:pt x="26939" y="5278"/>
                      </a:cubicBezTo>
                      <a:cubicBezTo>
                        <a:pt x="26939" y="17207"/>
                        <a:pt x="17268" y="26878"/>
                        <a:pt x="5339" y="26878"/>
                      </a:cubicBezTo>
                      <a:cubicBezTo>
                        <a:pt x="3538" y="26878"/>
                        <a:pt x="1744" y="26652"/>
                        <a:pt x="0" y="26207"/>
                      </a:cubicBezTo>
                      <a:lnTo>
                        <a:pt x="5339" y="527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</p:grpSp>
          <p:grpSp>
            <p:nvGrpSpPr>
              <p:cNvPr id="55" name="Group 66"/>
              <p:cNvGrpSpPr>
                <a:grpSpLocks/>
              </p:cNvGrpSpPr>
              <p:nvPr/>
            </p:nvGrpSpPr>
            <p:grpSpPr bwMode="auto">
              <a:xfrm>
                <a:off x="7395747" y="4418552"/>
                <a:ext cx="224345" cy="196512"/>
                <a:chOff x="5210" y="1697"/>
                <a:chExt cx="250" cy="227"/>
              </a:xfrm>
            </p:grpSpPr>
            <p:grpSp>
              <p:nvGrpSpPr>
                <p:cNvPr id="65" name="Group 67"/>
                <p:cNvGrpSpPr>
                  <a:grpSpLocks/>
                </p:cNvGrpSpPr>
                <p:nvPr/>
              </p:nvGrpSpPr>
              <p:grpSpPr bwMode="auto">
                <a:xfrm>
                  <a:off x="5210" y="1697"/>
                  <a:ext cx="250" cy="227"/>
                  <a:chOff x="5210" y="1697"/>
                  <a:chExt cx="250" cy="227"/>
                </a:xfrm>
              </p:grpSpPr>
              <p:sp>
                <p:nvSpPr>
                  <p:cNvPr id="67" name="Freeform 68"/>
                  <p:cNvSpPr>
                    <a:spLocks/>
                  </p:cNvSpPr>
                  <p:nvPr/>
                </p:nvSpPr>
                <p:spPr bwMode="auto">
                  <a:xfrm>
                    <a:off x="5212" y="1745"/>
                    <a:ext cx="45" cy="129"/>
                  </a:xfrm>
                  <a:custGeom>
                    <a:avLst/>
                    <a:gdLst>
                      <a:gd name="T0" fmla="*/ 7 w 45"/>
                      <a:gd name="T1" fmla="*/ 0 h 129"/>
                      <a:gd name="T2" fmla="*/ 4 w 45"/>
                      <a:gd name="T3" fmla="*/ 13 h 129"/>
                      <a:gd name="T4" fmla="*/ 2 w 45"/>
                      <a:gd name="T5" fmla="*/ 24 h 129"/>
                      <a:gd name="T6" fmla="*/ 0 w 45"/>
                      <a:gd name="T7" fmla="*/ 40 h 129"/>
                      <a:gd name="T8" fmla="*/ 0 w 45"/>
                      <a:gd name="T9" fmla="*/ 50 h 129"/>
                      <a:gd name="T10" fmla="*/ 0 w 45"/>
                      <a:gd name="T11" fmla="*/ 61 h 129"/>
                      <a:gd name="T12" fmla="*/ 3 w 45"/>
                      <a:gd name="T13" fmla="*/ 76 h 129"/>
                      <a:gd name="T14" fmla="*/ 7 w 45"/>
                      <a:gd name="T15" fmla="*/ 93 h 129"/>
                      <a:gd name="T16" fmla="*/ 11 w 45"/>
                      <a:gd name="T17" fmla="*/ 104 h 129"/>
                      <a:gd name="T18" fmla="*/ 17 w 45"/>
                      <a:gd name="T19" fmla="*/ 115 h 129"/>
                      <a:gd name="T20" fmla="*/ 24 w 45"/>
                      <a:gd name="T21" fmla="*/ 122 h 129"/>
                      <a:gd name="T22" fmla="*/ 32 w 45"/>
                      <a:gd name="T23" fmla="*/ 126 h 129"/>
                      <a:gd name="T24" fmla="*/ 39 w 45"/>
                      <a:gd name="T25" fmla="*/ 128 h 129"/>
                      <a:gd name="T26" fmla="*/ 41 w 45"/>
                      <a:gd name="T27" fmla="*/ 119 h 129"/>
                      <a:gd name="T28" fmla="*/ 42 w 45"/>
                      <a:gd name="T29" fmla="*/ 112 h 129"/>
                      <a:gd name="T30" fmla="*/ 44 w 45"/>
                      <a:gd name="T31" fmla="*/ 101 h 129"/>
                      <a:gd name="T32" fmla="*/ 44 w 45"/>
                      <a:gd name="T33" fmla="*/ 91 h 129"/>
                      <a:gd name="T34" fmla="*/ 41 w 45"/>
                      <a:gd name="T35" fmla="*/ 64 h 129"/>
                      <a:gd name="T36" fmla="*/ 24 w 45"/>
                      <a:gd name="T37" fmla="*/ 7 h 129"/>
                      <a:gd name="T38" fmla="*/ 15 w 45"/>
                      <a:gd name="T39" fmla="*/ 2 h 129"/>
                      <a:gd name="T40" fmla="*/ 7 w 45"/>
                      <a:gd name="T41" fmla="*/ 0 h 12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5"/>
                      <a:gd name="T64" fmla="*/ 0 h 129"/>
                      <a:gd name="T65" fmla="*/ 45 w 45"/>
                      <a:gd name="T66" fmla="*/ 129 h 12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5" h="129">
                        <a:moveTo>
                          <a:pt x="7" y="0"/>
                        </a:moveTo>
                        <a:lnTo>
                          <a:pt x="4" y="13"/>
                        </a:lnTo>
                        <a:lnTo>
                          <a:pt x="2" y="24"/>
                        </a:lnTo>
                        <a:lnTo>
                          <a:pt x="0" y="40"/>
                        </a:lnTo>
                        <a:lnTo>
                          <a:pt x="0" y="50"/>
                        </a:lnTo>
                        <a:lnTo>
                          <a:pt x="0" y="61"/>
                        </a:lnTo>
                        <a:lnTo>
                          <a:pt x="3" y="76"/>
                        </a:lnTo>
                        <a:lnTo>
                          <a:pt x="7" y="93"/>
                        </a:lnTo>
                        <a:lnTo>
                          <a:pt x="11" y="104"/>
                        </a:lnTo>
                        <a:lnTo>
                          <a:pt x="17" y="115"/>
                        </a:lnTo>
                        <a:lnTo>
                          <a:pt x="24" y="122"/>
                        </a:lnTo>
                        <a:lnTo>
                          <a:pt x="32" y="126"/>
                        </a:lnTo>
                        <a:lnTo>
                          <a:pt x="39" y="128"/>
                        </a:lnTo>
                        <a:lnTo>
                          <a:pt x="41" y="119"/>
                        </a:lnTo>
                        <a:lnTo>
                          <a:pt x="42" y="112"/>
                        </a:lnTo>
                        <a:lnTo>
                          <a:pt x="44" y="101"/>
                        </a:lnTo>
                        <a:lnTo>
                          <a:pt x="44" y="91"/>
                        </a:lnTo>
                        <a:lnTo>
                          <a:pt x="41" y="64"/>
                        </a:lnTo>
                        <a:lnTo>
                          <a:pt x="24" y="7"/>
                        </a:lnTo>
                        <a:lnTo>
                          <a:pt x="15" y="2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20202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 sz="1400"/>
                  </a:p>
                </p:txBody>
              </p:sp>
              <p:grpSp>
                <p:nvGrpSpPr>
                  <p:cNvPr id="68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5210" y="1697"/>
                    <a:ext cx="250" cy="227"/>
                    <a:chOff x="5210" y="1697"/>
                    <a:chExt cx="250" cy="227"/>
                  </a:xfrm>
                </p:grpSpPr>
                <p:sp>
                  <p:nvSpPr>
                    <p:cNvPr id="69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5210" y="1706"/>
                      <a:ext cx="139" cy="148"/>
                    </a:xfrm>
                    <a:custGeom>
                      <a:avLst/>
                      <a:gdLst>
                        <a:gd name="T0" fmla="*/ 138 w 139"/>
                        <a:gd name="T1" fmla="*/ 0 h 148"/>
                        <a:gd name="T2" fmla="*/ 6 w 139"/>
                        <a:gd name="T3" fmla="*/ 45 h 148"/>
                        <a:gd name="T4" fmla="*/ 2 w 139"/>
                        <a:gd name="T5" fmla="*/ 71 h 148"/>
                        <a:gd name="T6" fmla="*/ 0 w 139"/>
                        <a:gd name="T7" fmla="*/ 95 h 148"/>
                        <a:gd name="T8" fmla="*/ 6 w 139"/>
                        <a:gd name="T9" fmla="*/ 123 h 148"/>
                        <a:gd name="T10" fmla="*/ 18 w 139"/>
                        <a:gd name="T11" fmla="*/ 147 h 148"/>
                        <a:gd name="T12" fmla="*/ 64 w 139"/>
                        <a:gd name="T13" fmla="*/ 113 h 148"/>
                        <a:gd name="T14" fmla="*/ 116 w 139"/>
                        <a:gd name="T15" fmla="*/ 103 h 148"/>
                        <a:gd name="T16" fmla="*/ 138 w 139"/>
                        <a:gd name="T17" fmla="*/ 0 h 14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9"/>
                        <a:gd name="T28" fmla="*/ 0 h 148"/>
                        <a:gd name="T29" fmla="*/ 139 w 139"/>
                        <a:gd name="T30" fmla="*/ 148 h 14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9" h="148">
                          <a:moveTo>
                            <a:pt x="138" y="0"/>
                          </a:moveTo>
                          <a:lnTo>
                            <a:pt x="6" y="45"/>
                          </a:lnTo>
                          <a:lnTo>
                            <a:pt x="2" y="71"/>
                          </a:lnTo>
                          <a:lnTo>
                            <a:pt x="0" y="95"/>
                          </a:lnTo>
                          <a:lnTo>
                            <a:pt x="6" y="123"/>
                          </a:lnTo>
                          <a:lnTo>
                            <a:pt x="18" y="147"/>
                          </a:lnTo>
                          <a:lnTo>
                            <a:pt x="64" y="113"/>
                          </a:lnTo>
                          <a:lnTo>
                            <a:pt x="116" y="103"/>
                          </a:lnTo>
                          <a:lnTo>
                            <a:pt x="138" y="0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70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5236" y="1697"/>
                      <a:ext cx="224" cy="227"/>
                    </a:xfrm>
                    <a:custGeom>
                      <a:avLst/>
                      <a:gdLst>
                        <a:gd name="T0" fmla="*/ 17 w 224"/>
                        <a:gd name="T1" fmla="*/ 35 h 227"/>
                        <a:gd name="T2" fmla="*/ 35 w 224"/>
                        <a:gd name="T3" fmla="*/ 26 h 227"/>
                        <a:gd name="T4" fmla="*/ 53 w 224"/>
                        <a:gd name="T5" fmla="*/ 20 h 227"/>
                        <a:gd name="T6" fmla="*/ 75 w 224"/>
                        <a:gd name="T7" fmla="*/ 5 h 227"/>
                        <a:gd name="T8" fmla="*/ 95 w 224"/>
                        <a:gd name="T9" fmla="*/ 0 h 227"/>
                        <a:gd name="T10" fmla="*/ 112 w 224"/>
                        <a:gd name="T11" fmla="*/ 5 h 227"/>
                        <a:gd name="T12" fmla="*/ 128 w 224"/>
                        <a:gd name="T13" fmla="*/ 12 h 227"/>
                        <a:gd name="T14" fmla="*/ 156 w 224"/>
                        <a:gd name="T15" fmla="*/ 13 h 227"/>
                        <a:gd name="T16" fmla="*/ 179 w 224"/>
                        <a:gd name="T17" fmla="*/ 10 h 227"/>
                        <a:gd name="T18" fmla="*/ 199 w 224"/>
                        <a:gd name="T19" fmla="*/ 7 h 227"/>
                        <a:gd name="T20" fmla="*/ 215 w 224"/>
                        <a:gd name="T21" fmla="*/ 13 h 227"/>
                        <a:gd name="T22" fmla="*/ 216 w 224"/>
                        <a:gd name="T23" fmla="*/ 22 h 227"/>
                        <a:gd name="T24" fmla="*/ 211 w 224"/>
                        <a:gd name="T25" fmla="*/ 33 h 227"/>
                        <a:gd name="T26" fmla="*/ 175 w 224"/>
                        <a:gd name="T27" fmla="*/ 40 h 227"/>
                        <a:gd name="T28" fmla="*/ 144 w 224"/>
                        <a:gd name="T29" fmla="*/ 47 h 227"/>
                        <a:gd name="T30" fmla="*/ 140 w 224"/>
                        <a:gd name="T31" fmla="*/ 61 h 227"/>
                        <a:gd name="T32" fmla="*/ 156 w 224"/>
                        <a:gd name="T33" fmla="*/ 97 h 227"/>
                        <a:gd name="T34" fmla="*/ 189 w 224"/>
                        <a:gd name="T35" fmla="*/ 130 h 227"/>
                        <a:gd name="T36" fmla="*/ 208 w 224"/>
                        <a:gd name="T37" fmla="*/ 145 h 227"/>
                        <a:gd name="T38" fmla="*/ 219 w 224"/>
                        <a:gd name="T39" fmla="*/ 153 h 227"/>
                        <a:gd name="T40" fmla="*/ 223 w 224"/>
                        <a:gd name="T41" fmla="*/ 164 h 227"/>
                        <a:gd name="T42" fmla="*/ 218 w 224"/>
                        <a:gd name="T43" fmla="*/ 172 h 227"/>
                        <a:gd name="T44" fmla="*/ 204 w 224"/>
                        <a:gd name="T45" fmla="*/ 173 h 227"/>
                        <a:gd name="T46" fmla="*/ 183 w 224"/>
                        <a:gd name="T47" fmla="*/ 159 h 227"/>
                        <a:gd name="T48" fmla="*/ 140 w 224"/>
                        <a:gd name="T49" fmla="*/ 125 h 227"/>
                        <a:gd name="T50" fmla="*/ 133 w 224"/>
                        <a:gd name="T51" fmla="*/ 123 h 227"/>
                        <a:gd name="T52" fmla="*/ 155 w 224"/>
                        <a:gd name="T53" fmla="*/ 149 h 227"/>
                        <a:gd name="T54" fmla="*/ 168 w 224"/>
                        <a:gd name="T55" fmla="*/ 163 h 227"/>
                        <a:gd name="T56" fmla="*/ 190 w 224"/>
                        <a:gd name="T57" fmla="*/ 181 h 227"/>
                        <a:gd name="T58" fmla="*/ 192 w 224"/>
                        <a:gd name="T59" fmla="*/ 193 h 227"/>
                        <a:gd name="T60" fmla="*/ 185 w 224"/>
                        <a:gd name="T61" fmla="*/ 202 h 227"/>
                        <a:gd name="T62" fmla="*/ 170 w 224"/>
                        <a:gd name="T63" fmla="*/ 202 h 227"/>
                        <a:gd name="T64" fmla="*/ 146 w 224"/>
                        <a:gd name="T65" fmla="*/ 182 h 227"/>
                        <a:gd name="T66" fmla="*/ 105 w 224"/>
                        <a:gd name="T67" fmla="*/ 134 h 227"/>
                        <a:gd name="T68" fmla="*/ 119 w 224"/>
                        <a:gd name="T69" fmla="*/ 161 h 227"/>
                        <a:gd name="T70" fmla="*/ 127 w 224"/>
                        <a:gd name="T71" fmla="*/ 179 h 227"/>
                        <a:gd name="T72" fmla="*/ 145 w 224"/>
                        <a:gd name="T73" fmla="*/ 202 h 227"/>
                        <a:gd name="T74" fmla="*/ 148 w 224"/>
                        <a:gd name="T75" fmla="*/ 213 h 227"/>
                        <a:gd name="T76" fmla="*/ 143 w 224"/>
                        <a:gd name="T77" fmla="*/ 223 h 227"/>
                        <a:gd name="T78" fmla="*/ 130 w 224"/>
                        <a:gd name="T79" fmla="*/ 224 h 227"/>
                        <a:gd name="T80" fmla="*/ 100 w 224"/>
                        <a:gd name="T81" fmla="*/ 189 h 227"/>
                        <a:gd name="T82" fmla="*/ 76 w 224"/>
                        <a:gd name="T83" fmla="*/ 139 h 227"/>
                        <a:gd name="T84" fmla="*/ 70 w 224"/>
                        <a:gd name="T85" fmla="*/ 135 h 227"/>
                        <a:gd name="T86" fmla="*/ 71 w 224"/>
                        <a:gd name="T87" fmla="*/ 153 h 227"/>
                        <a:gd name="T88" fmla="*/ 71 w 224"/>
                        <a:gd name="T89" fmla="*/ 183 h 227"/>
                        <a:gd name="T90" fmla="*/ 71 w 224"/>
                        <a:gd name="T91" fmla="*/ 209 h 227"/>
                        <a:gd name="T92" fmla="*/ 63 w 224"/>
                        <a:gd name="T93" fmla="*/ 217 h 227"/>
                        <a:gd name="T94" fmla="*/ 52 w 224"/>
                        <a:gd name="T95" fmla="*/ 218 h 227"/>
                        <a:gd name="T96" fmla="*/ 46 w 224"/>
                        <a:gd name="T97" fmla="*/ 210 h 227"/>
                        <a:gd name="T98" fmla="*/ 46 w 224"/>
                        <a:gd name="T99" fmla="*/ 180 h 227"/>
                        <a:gd name="T100" fmla="*/ 44 w 224"/>
                        <a:gd name="T101" fmla="*/ 144 h 227"/>
                        <a:gd name="T102" fmla="*/ 38 w 224"/>
                        <a:gd name="T103" fmla="*/ 128 h 227"/>
                        <a:gd name="T104" fmla="*/ 1 w 224"/>
                        <a:gd name="T105" fmla="*/ 73 h 227"/>
                        <a:gd name="T106" fmla="*/ 4 w 224"/>
                        <a:gd name="T107" fmla="*/ 52 h 227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224"/>
                        <a:gd name="T163" fmla="*/ 0 h 227"/>
                        <a:gd name="T164" fmla="*/ 224 w 224"/>
                        <a:gd name="T165" fmla="*/ 227 h 227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224" h="227">
                          <a:moveTo>
                            <a:pt x="10" y="43"/>
                          </a:moveTo>
                          <a:lnTo>
                            <a:pt x="17" y="35"/>
                          </a:lnTo>
                          <a:lnTo>
                            <a:pt x="25" y="30"/>
                          </a:lnTo>
                          <a:lnTo>
                            <a:pt x="35" y="26"/>
                          </a:lnTo>
                          <a:lnTo>
                            <a:pt x="48" y="23"/>
                          </a:lnTo>
                          <a:lnTo>
                            <a:pt x="53" y="20"/>
                          </a:lnTo>
                          <a:lnTo>
                            <a:pt x="63" y="13"/>
                          </a:lnTo>
                          <a:lnTo>
                            <a:pt x="75" y="5"/>
                          </a:lnTo>
                          <a:lnTo>
                            <a:pt x="88" y="0"/>
                          </a:lnTo>
                          <a:lnTo>
                            <a:pt x="95" y="0"/>
                          </a:lnTo>
                          <a:lnTo>
                            <a:pt x="102" y="1"/>
                          </a:lnTo>
                          <a:lnTo>
                            <a:pt x="112" y="5"/>
                          </a:lnTo>
                          <a:lnTo>
                            <a:pt x="120" y="8"/>
                          </a:lnTo>
                          <a:lnTo>
                            <a:pt x="128" y="12"/>
                          </a:lnTo>
                          <a:lnTo>
                            <a:pt x="138" y="13"/>
                          </a:lnTo>
                          <a:lnTo>
                            <a:pt x="156" y="13"/>
                          </a:lnTo>
                          <a:lnTo>
                            <a:pt x="168" y="13"/>
                          </a:lnTo>
                          <a:lnTo>
                            <a:pt x="179" y="10"/>
                          </a:lnTo>
                          <a:lnTo>
                            <a:pt x="191" y="7"/>
                          </a:lnTo>
                          <a:lnTo>
                            <a:pt x="199" y="7"/>
                          </a:lnTo>
                          <a:lnTo>
                            <a:pt x="207" y="10"/>
                          </a:lnTo>
                          <a:lnTo>
                            <a:pt x="215" y="13"/>
                          </a:lnTo>
                          <a:lnTo>
                            <a:pt x="216" y="17"/>
                          </a:lnTo>
                          <a:lnTo>
                            <a:pt x="216" y="22"/>
                          </a:lnTo>
                          <a:lnTo>
                            <a:pt x="216" y="28"/>
                          </a:lnTo>
                          <a:lnTo>
                            <a:pt x="211" y="33"/>
                          </a:lnTo>
                          <a:lnTo>
                            <a:pt x="191" y="34"/>
                          </a:lnTo>
                          <a:lnTo>
                            <a:pt x="175" y="40"/>
                          </a:lnTo>
                          <a:lnTo>
                            <a:pt x="148" y="45"/>
                          </a:lnTo>
                          <a:lnTo>
                            <a:pt x="144" y="47"/>
                          </a:lnTo>
                          <a:lnTo>
                            <a:pt x="140" y="54"/>
                          </a:lnTo>
                          <a:lnTo>
                            <a:pt x="140" y="61"/>
                          </a:lnTo>
                          <a:lnTo>
                            <a:pt x="146" y="81"/>
                          </a:lnTo>
                          <a:lnTo>
                            <a:pt x="156" y="97"/>
                          </a:lnTo>
                          <a:lnTo>
                            <a:pt x="169" y="113"/>
                          </a:lnTo>
                          <a:lnTo>
                            <a:pt x="189" y="130"/>
                          </a:lnTo>
                          <a:lnTo>
                            <a:pt x="203" y="142"/>
                          </a:lnTo>
                          <a:lnTo>
                            <a:pt x="208" y="145"/>
                          </a:lnTo>
                          <a:lnTo>
                            <a:pt x="215" y="149"/>
                          </a:lnTo>
                          <a:lnTo>
                            <a:pt x="219" y="153"/>
                          </a:lnTo>
                          <a:lnTo>
                            <a:pt x="223" y="159"/>
                          </a:lnTo>
                          <a:lnTo>
                            <a:pt x="223" y="164"/>
                          </a:lnTo>
                          <a:lnTo>
                            <a:pt x="221" y="170"/>
                          </a:lnTo>
                          <a:lnTo>
                            <a:pt x="218" y="172"/>
                          </a:lnTo>
                          <a:lnTo>
                            <a:pt x="212" y="174"/>
                          </a:lnTo>
                          <a:lnTo>
                            <a:pt x="204" y="173"/>
                          </a:lnTo>
                          <a:lnTo>
                            <a:pt x="197" y="170"/>
                          </a:lnTo>
                          <a:lnTo>
                            <a:pt x="183" y="159"/>
                          </a:lnTo>
                          <a:lnTo>
                            <a:pt x="159" y="144"/>
                          </a:lnTo>
                          <a:lnTo>
                            <a:pt x="140" y="125"/>
                          </a:lnTo>
                          <a:lnTo>
                            <a:pt x="136" y="122"/>
                          </a:lnTo>
                          <a:lnTo>
                            <a:pt x="133" y="123"/>
                          </a:lnTo>
                          <a:lnTo>
                            <a:pt x="135" y="129"/>
                          </a:lnTo>
                          <a:lnTo>
                            <a:pt x="155" y="149"/>
                          </a:lnTo>
                          <a:lnTo>
                            <a:pt x="161" y="155"/>
                          </a:lnTo>
                          <a:lnTo>
                            <a:pt x="168" y="163"/>
                          </a:lnTo>
                          <a:lnTo>
                            <a:pt x="183" y="173"/>
                          </a:lnTo>
                          <a:lnTo>
                            <a:pt x="190" y="181"/>
                          </a:lnTo>
                          <a:lnTo>
                            <a:pt x="192" y="187"/>
                          </a:lnTo>
                          <a:lnTo>
                            <a:pt x="192" y="193"/>
                          </a:lnTo>
                          <a:lnTo>
                            <a:pt x="189" y="199"/>
                          </a:lnTo>
                          <a:lnTo>
                            <a:pt x="185" y="202"/>
                          </a:lnTo>
                          <a:lnTo>
                            <a:pt x="177" y="203"/>
                          </a:lnTo>
                          <a:lnTo>
                            <a:pt x="170" y="202"/>
                          </a:lnTo>
                          <a:lnTo>
                            <a:pt x="163" y="199"/>
                          </a:lnTo>
                          <a:lnTo>
                            <a:pt x="146" y="182"/>
                          </a:lnTo>
                          <a:lnTo>
                            <a:pt x="134" y="169"/>
                          </a:lnTo>
                          <a:lnTo>
                            <a:pt x="105" y="134"/>
                          </a:lnTo>
                          <a:lnTo>
                            <a:pt x="115" y="149"/>
                          </a:lnTo>
                          <a:lnTo>
                            <a:pt x="119" y="161"/>
                          </a:lnTo>
                          <a:lnTo>
                            <a:pt x="122" y="166"/>
                          </a:lnTo>
                          <a:lnTo>
                            <a:pt x="127" y="179"/>
                          </a:lnTo>
                          <a:lnTo>
                            <a:pt x="140" y="197"/>
                          </a:lnTo>
                          <a:lnTo>
                            <a:pt x="145" y="202"/>
                          </a:lnTo>
                          <a:lnTo>
                            <a:pt x="147" y="209"/>
                          </a:lnTo>
                          <a:lnTo>
                            <a:pt x="148" y="213"/>
                          </a:lnTo>
                          <a:lnTo>
                            <a:pt x="146" y="219"/>
                          </a:lnTo>
                          <a:lnTo>
                            <a:pt x="143" y="223"/>
                          </a:lnTo>
                          <a:lnTo>
                            <a:pt x="137" y="226"/>
                          </a:lnTo>
                          <a:lnTo>
                            <a:pt x="130" y="224"/>
                          </a:lnTo>
                          <a:lnTo>
                            <a:pt x="123" y="223"/>
                          </a:lnTo>
                          <a:lnTo>
                            <a:pt x="100" y="189"/>
                          </a:lnTo>
                          <a:lnTo>
                            <a:pt x="87" y="160"/>
                          </a:lnTo>
                          <a:lnTo>
                            <a:pt x="76" y="139"/>
                          </a:lnTo>
                          <a:lnTo>
                            <a:pt x="74" y="135"/>
                          </a:lnTo>
                          <a:lnTo>
                            <a:pt x="70" y="135"/>
                          </a:lnTo>
                          <a:lnTo>
                            <a:pt x="68" y="138"/>
                          </a:lnTo>
                          <a:lnTo>
                            <a:pt x="71" y="153"/>
                          </a:lnTo>
                          <a:lnTo>
                            <a:pt x="72" y="166"/>
                          </a:lnTo>
                          <a:lnTo>
                            <a:pt x="71" y="183"/>
                          </a:lnTo>
                          <a:lnTo>
                            <a:pt x="71" y="205"/>
                          </a:lnTo>
                          <a:lnTo>
                            <a:pt x="71" y="209"/>
                          </a:lnTo>
                          <a:lnTo>
                            <a:pt x="67" y="213"/>
                          </a:lnTo>
                          <a:lnTo>
                            <a:pt x="63" y="217"/>
                          </a:lnTo>
                          <a:lnTo>
                            <a:pt x="58" y="219"/>
                          </a:lnTo>
                          <a:lnTo>
                            <a:pt x="52" y="218"/>
                          </a:lnTo>
                          <a:lnTo>
                            <a:pt x="48" y="215"/>
                          </a:lnTo>
                          <a:lnTo>
                            <a:pt x="46" y="210"/>
                          </a:lnTo>
                          <a:lnTo>
                            <a:pt x="45" y="197"/>
                          </a:lnTo>
                          <a:lnTo>
                            <a:pt x="46" y="180"/>
                          </a:lnTo>
                          <a:lnTo>
                            <a:pt x="46" y="166"/>
                          </a:lnTo>
                          <a:lnTo>
                            <a:pt x="44" y="144"/>
                          </a:lnTo>
                          <a:lnTo>
                            <a:pt x="42" y="135"/>
                          </a:lnTo>
                          <a:lnTo>
                            <a:pt x="38" y="128"/>
                          </a:lnTo>
                          <a:lnTo>
                            <a:pt x="16" y="95"/>
                          </a:lnTo>
                          <a:lnTo>
                            <a:pt x="1" y="73"/>
                          </a:lnTo>
                          <a:lnTo>
                            <a:pt x="0" y="63"/>
                          </a:lnTo>
                          <a:lnTo>
                            <a:pt x="4" y="52"/>
                          </a:lnTo>
                          <a:lnTo>
                            <a:pt x="10" y="43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</p:grpSp>
            <p:sp>
              <p:nvSpPr>
                <p:cNvPr id="66" name="Arc 72"/>
                <p:cNvSpPr>
                  <a:spLocks/>
                </p:cNvSpPr>
                <p:nvPr/>
              </p:nvSpPr>
              <p:spPr bwMode="auto">
                <a:xfrm>
                  <a:off x="5341" y="1730"/>
                  <a:ext cx="25" cy="45"/>
                </a:xfrm>
                <a:custGeom>
                  <a:avLst/>
                  <a:gdLst>
                    <a:gd name="T0" fmla="*/ 0 w 25747"/>
                    <a:gd name="T1" fmla="*/ 0 h 25513"/>
                    <a:gd name="T2" fmla="*/ 0 w 25747"/>
                    <a:gd name="T3" fmla="*/ 0 h 25513"/>
                    <a:gd name="T4" fmla="*/ 0 w 25747"/>
                    <a:gd name="T5" fmla="*/ 0 h 25513"/>
                    <a:gd name="T6" fmla="*/ 0 60000 65536"/>
                    <a:gd name="T7" fmla="*/ 0 60000 65536"/>
                    <a:gd name="T8" fmla="*/ 0 60000 65536"/>
                    <a:gd name="T9" fmla="*/ 0 w 25747"/>
                    <a:gd name="T10" fmla="*/ 0 h 25513"/>
                    <a:gd name="T11" fmla="*/ 25747 w 25747"/>
                    <a:gd name="T12" fmla="*/ 25513 h 255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47" h="25513" fill="none" extrusionOk="0">
                      <a:moveTo>
                        <a:pt x="25747" y="25111"/>
                      </a:moveTo>
                      <a:cubicBezTo>
                        <a:pt x="24380" y="25378"/>
                        <a:pt x="22992" y="25512"/>
                        <a:pt x="21600" y="25513"/>
                      </a:cubicBezTo>
                      <a:cubicBezTo>
                        <a:pt x="9670" y="25513"/>
                        <a:pt x="0" y="15842"/>
                        <a:pt x="0" y="3913"/>
                      </a:cubicBezTo>
                      <a:cubicBezTo>
                        <a:pt x="-1" y="2600"/>
                        <a:pt x="119" y="1290"/>
                        <a:pt x="357" y="0"/>
                      </a:cubicBezTo>
                    </a:path>
                    <a:path w="25747" h="25513" stroke="0" extrusionOk="0">
                      <a:moveTo>
                        <a:pt x="25747" y="25111"/>
                      </a:moveTo>
                      <a:cubicBezTo>
                        <a:pt x="24380" y="25378"/>
                        <a:pt x="22992" y="25512"/>
                        <a:pt x="21600" y="25513"/>
                      </a:cubicBezTo>
                      <a:cubicBezTo>
                        <a:pt x="9670" y="25513"/>
                        <a:pt x="0" y="15842"/>
                        <a:pt x="0" y="3913"/>
                      </a:cubicBezTo>
                      <a:cubicBezTo>
                        <a:pt x="-1" y="2600"/>
                        <a:pt x="119" y="1290"/>
                        <a:pt x="357" y="0"/>
                      </a:cubicBezTo>
                      <a:lnTo>
                        <a:pt x="21600" y="39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</p:grpSp>
          <p:sp>
            <p:nvSpPr>
              <p:cNvPr id="56" name="Line 73"/>
              <p:cNvSpPr>
                <a:spLocks noChangeShapeType="1"/>
              </p:cNvSpPr>
              <p:nvPr/>
            </p:nvSpPr>
            <p:spPr bwMode="auto">
              <a:xfrm>
                <a:off x="6775659" y="4083530"/>
                <a:ext cx="50253" cy="155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57" name="Line 74"/>
              <p:cNvSpPr>
                <a:spLocks noChangeShapeType="1"/>
              </p:cNvSpPr>
              <p:nvPr/>
            </p:nvSpPr>
            <p:spPr bwMode="auto">
              <a:xfrm flipV="1">
                <a:off x="7198324" y="4106904"/>
                <a:ext cx="46664" cy="86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58" name="Line 75"/>
              <p:cNvSpPr>
                <a:spLocks noChangeShapeType="1"/>
              </p:cNvSpPr>
              <p:nvPr/>
            </p:nvSpPr>
            <p:spPr bwMode="auto">
              <a:xfrm>
                <a:off x="6867191" y="3895676"/>
                <a:ext cx="26921" cy="30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59" name="Line 76"/>
              <p:cNvSpPr>
                <a:spLocks noChangeShapeType="1"/>
              </p:cNvSpPr>
              <p:nvPr/>
            </p:nvSpPr>
            <p:spPr bwMode="auto">
              <a:xfrm flipH="1">
                <a:off x="7134610" y="3906064"/>
                <a:ext cx="22434" cy="259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0" name="Line 77"/>
              <p:cNvSpPr>
                <a:spLocks noChangeShapeType="1"/>
              </p:cNvSpPr>
              <p:nvPr/>
            </p:nvSpPr>
            <p:spPr bwMode="auto">
              <a:xfrm>
                <a:off x="7013464" y="3861048"/>
                <a:ext cx="897" cy="44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1" name="Line 78"/>
              <p:cNvSpPr>
                <a:spLocks noChangeShapeType="1"/>
              </p:cNvSpPr>
              <p:nvPr/>
            </p:nvSpPr>
            <p:spPr bwMode="auto">
              <a:xfrm>
                <a:off x="6801683" y="3990036"/>
                <a:ext cx="36793" cy="112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2" name="Line 79"/>
              <p:cNvSpPr>
                <a:spLocks noChangeShapeType="1"/>
              </p:cNvSpPr>
              <p:nvPr/>
            </p:nvSpPr>
            <p:spPr bwMode="auto">
              <a:xfrm flipH="1">
                <a:off x="7205503" y="4001290"/>
                <a:ext cx="34998" cy="5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3" name="Line 80"/>
              <p:cNvSpPr>
                <a:spLocks noChangeShapeType="1"/>
              </p:cNvSpPr>
              <p:nvPr/>
            </p:nvSpPr>
            <p:spPr bwMode="auto">
              <a:xfrm flipH="1">
                <a:off x="6806169" y="4197801"/>
                <a:ext cx="33203" cy="95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64" name="Line 81"/>
              <p:cNvSpPr>
                <a:spLocks noChangeShapeType="1"/>
              </p:cNvSpPr>
              <p:nvPr/>
            </p:nvSpPr>
            <p:spPr bwMode="auto">
              <a:xfrm>
                <a:off x="7194734" y="4196070"/>
                <a:ext cx="41279" cy="10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</p:grpSp>
      </p:grp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5148064" y="692696"/>
            <a:ext cx="37573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-414000"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… et donc : 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collecter les données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mettre en place des métriques de suivi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mettre en place des outils d'exploitation opérationnelle (marketing, …)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endParaRPr lang="fr-FR" sz="1400" b="1" dirty="0" smtClean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3138584" y="4810710"/>
            <a:ext cx="5432731" cy="1509764"/>
            <a:chOff x="487" y="2270"/>
            <a:chExt cx="6054" cy="1744"/>
          </a:xfrm>
        </p:grpSpPr>
        <p:sp>
          <p:nvSpPr>
            <p:cNvPr id="102" name="Rectangle 11"/>
            <p:cNvSpPr>
              <a:spLocks noChangeArrowheads="1"/>
            </p:cNvSpPr>
            <p:nvPr/>
          </p:nvSpPr>
          <p:spPr bwMode="auto">
            <a:xfrm>
              <a:off x="487" y="3338"/>
              <a:ext cx="3090" cy="676"/>
            </a:xfrm>
            <a:prstGeom prst="rect">
              <a:avLst/>
            </a:prstGeom>
            <a:solidFill>
              <a:srgbClr val="C6D8E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>
                  <a:solidFill>
                    <a:srgbClr val="000080"/>
                  </a:solidFill>
                </a:rPr>
                <a:t>Données </a:t>
              </a:r>
              <a:r>
                <a:rPr lang="fr-FR" sz="1600" b="1" dirty="0" smtClean="0">
                  <a:solidFill>
                    <a:srgbClr val="000080"/>
                  </a:solidFill>
                </a:rPr>
                <a:t>démographiques</a:t>
              </a:r>
              <a:br>
                <a:rPr lang="fr-FR" sz="1600" b="1" dirty="0" smtClean="0">
                  <a:solidFill>
                    <a:srgbClr val="000080"/>
                  </a:solidFill>
                </a:rPr>
              </a:br>
              <a:r>
                <a:rPr lang="fr-FR" sz="1600" b="1" dirty="0" smtClean="0">
                  <a:solidFill>
                    <a:srgbClr val="000080"/>
                  </a:solidFill>
                </a:rPr>
                <a:t>clients </a:t>
              </a:r>
              <a:r>
                <a:rPr lang="fr-FR" sz="1600" b="1" dirty="0">
                  <a:solidFill>
                    <a:srgbClr val="000080"/>
                  </a:solidFill>
                </a:rPr>
                <a:t>d’il y a 5 ans</a:t>
              </a:r>
            </a:p>
          </p:txBody>
        </p:sp>
        <p:sp>
          <p:nvSpPr>
            <p:cNvPr id="103" name="AutoShape 12"/>
            <p:cNvSpPr>
              <a:spLocks noChangeArrowheads="1"/>
            </p:cNvSpPr>
            <p:nvPr/>
          </p:nvSpPr>
          <p:spPr bwMode="auto">
            <a:xfrm rot="1740000">
              <a:off x="3580" y="2270"/>
              <a:ext cx="582" cy="222"/>
            </a:xfrm>
            <a:prstGeom prst="rightArrow">
              <a:avLst>
                <a:gd name="adj1" fmla="val 50000"/>
                <a:gd name="adj2" fmla="val 13111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104" name="AutoShape 13"/>
            <p:cNvSpPr>
              <a:spLocks noChangeArrowheads="1"/>
            </p:cNvSpPr>
            <p:nvPr/>
          </p:nvSpPr>
          <p:spPr bwMode="auto">
            <a:xfrm rot="9060000" flipH="1">
              <a:off x="3580" y="2996"/>
              <a:ext cx="582" cy="222"/>
            </a:xfrm>
            <a:prstGeom prst="rightArrow">
              <a:avLst>
                <a:gd name="adj1" fmla="val 50000"/>
                <a:gd name="adj2" fmla="val 13111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105" name="Rectangle 14"/>
            <p:cNvSpPr>
              <a:spLocks noChangeArrowheads="1"/>
            </p:cNvSpPr>
            <p:nvPr/>
          </p:nvSpPr>
          <p:spPr bwMode="auto">
            <a:xfrm>
              <a:off x="4150" y="2520"/>
              <a:ext cx="2391" cy="1245"/>
            </a:xfrm>
            <a:prstGeom prst="rect">
              <a:avLst/>
            </a:prstGeom>
            <a:solidFill>
              <a:srgbClr val="C6D8E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>
                  <a:solidFill>
                    <a:srgbClr val="000080"/>
                  </a:solidFill>
                </a:rPr>
                <a:t>Modèle pour </a:t>
              </a:r>
              <a:r>
                <a:rPr lang="fr-FR" sz="1600" b="1" dirty="0" smtClean="0">
                  <a:solidFill>
                    <a:srgbClr val="000080"/>
                  </a:solidFill>
                </a:rPr>
                <a:t>augmenter </a:t>
              </a:r>
              <a:r>
                <a:rPr lang="fr-FR" sz="1600" b="1" dirty="0">
                  <a:solidFill>
                    <a:srgbClr val="000080"/>
                  </a:solidFill>
                </a:rPr>
                <a:t>la valeur future des clients actuels</a:t>
              </a:r>
            </a:p>
          </p:txBody>
        </p:sp>
      </p:grp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5148064" y="2636912"/>
            <a:ext cx="39959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-414000">
              <a:spcBef>
                <a:spcPts val="600"/>
              </a:spcBef>
              <a:buClr>
                <a:srgbClr val="F18B2E"/>
              </a:buClr>
              <a:buSzPct val="110000"/>
              <a:buBlip>
                <a:blip r:embed="rId3"/>
              </a:buBlip>
            </a:pPr>
            <a:r>
              <a:rPr lang="fr-FR" sz="16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Mais aussi utiliser le data </a:t>
            </a:r>
            <a:r>
              <a:rPr lang="fr-FR" sz="1600" b="1" dirty="0" err="1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mining</a:t>
            </a:r>
            <a:endParaRPr lang="fr-FR" sz="1600" b="1" dirty="0" smtClean="0">
              <a:solidFill>
                <a:srgbClr val="463436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Modéliser les situations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Segmenter les cibles </a:t>
            </a:r>
          </a:p>
          <a:p>
            <a:pPr marL="285750" lvl="1">
              <a:spcBef>
                <a:spcPts val="600"/>
              </a:spcBef>
              <a:buClr>
                <a:srgbClr val="F18B2E"/>
              </a:buClr>
              <a:buSzPct val="110000"/>
              <a:buFont typeface="Wingdings" pitchFamily="2" charset="2"/>
              <a:buChar char="v"/>
            </a:pPr>
            <a:r>
              <a:rPr lang="fr-FR" sz="1400" b="1" dirty="0" smtClean="0">
                <a:solidFill>
                  <a:srgbClr val="463436"/>
                </a:solidFill>
                <a:latin typeface="Arial" pitchFamily="34" charset="0"/>
                <a:cs typeface="Arial" pitchFamily="34" charset="0"/>
              </a:rPr>
              <a:t>Prévoir  les comportements </a:t>
            </a:r>
          </a:p>
        </p:txBody>
      </p:sp>
    </p:spTree>
    <p:extLst>
      <p:ext uri="{BB962C8B-B14F-4D97-AF65-F5344CB8AC3E}">
        <p14:creationId xmlns:p14="http://schemas.microsoft.com/office/powerpoint/2010/main" val="4014600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6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50000"/>
              </a:spcBef>
              <a:defRPr/>
            </a:pPr>
            <a:endParaRPr lang="fr-FR" sz="2200" b="1" dirty="0">
              <a:solidFill>
                <a:srgbClr val="46343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23" name="Groupe 122"/>
          <p:cNvGrpSpPr/>
          <p:nvPr/>
        </p:nvGrpSpPr>
        <p:grpSpPr>
          <a:xfrm>
            <a:off x="-36512" y="1268760"/>
            <a:ext cx="8701806" cy="4896544"/>
            <a:chOff x="-36512" y="1268760"/>
            <a:chExt cx="8701806" cy="4896544"/>
          </a:xfrm>
        </p:grpSpPr>
        <p:cxnSp>
          <p:nvCxnSpPr>
            <p:cNvPr id="209" name="Connecteur droit avec flèche 208"/>
            <p:cNvCxnSpPr>
              <a:stCxn id="58370" idx="3"/>
              <a:endCxn id="58427" idx="1"/>
            </p:cNvCxnSpPr>
            <p:nvPr/>
          </p:nvCxnSpPr>
          <p:spPr>
            <a:xfrm flipV="1">
              <a:off x="3458245" y="2221695"/>
              <a:ext cx="1442162" cy="81126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avec flèche 211"/>
            <p:cNvCxnSpPr>
              <a:stCxn id="58370" idx="3"/>
              <a:endCxn id="58413" idx="1"/>
            </p:cNvCxnSpPr>
            <p:nvPr/>
          </p:nvCxnSpPr>
          <p:spPr>
            <a:xfrm>
              <a:off x="3458245" y="3032956"/>
              <a:ext cx="1442162" cy="349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avec flèche 214"/>
            <p:cNvCxnSpPr>
              <a:stCxn id="58370" idx="3"/>
              <a:endCxn id="58420" idx="1"/>
            </p:cNvCxnSpPr>
            <p:nvPr/>
          </p:nvCxnSpPr>
          <p:spPr>
            <a:xfrm>
              <a:off x="3458245" y="3032956"/>
              <a:ext cx="1442162" cy="9510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370" name="Rectangle 2"/>
            <p:cNvSpPr>
              <a:spLocks noChangeArrowheads="1"/>
            </p:cNvSpPr>
            <p:nvPr/>
          </p:nvSpPr>
          <p:spPr bwMode="auto">
            <a:xfrm>
              <a:off x="2051720" y="1268760"/>
              <a:ext cx="1406525" cy="3528392"/>
            </a:xfrm>
            <a:prstGeom prst="rect">
              <a:avLst/>
            </a:prstGeom>
            <a:solidFill>
              <a:srgbClr val="FFFFFF"/>
            </a:solidFill>
            <a:ln w="698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2" name="Oval 12"/>
            <p:cNvSpPr>
              <a:spLocks noChangeArrowheads="1"/>
            </p:cNvSpPr>
            <p:nvPr/>
          </p:nvSpPr>
          <p:spPr bwMode="auto">
            <a:xfrm>
              <a:off x="230020" y="1720324"/>
              <a:ext cx="452606" cy="302151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3" name="Oval 13"/>
            <p:cNvSpPr>
              <a:spLocks noChangeArrowheads="1"/>
            </p:cNvSpPr>
            <p:nvPr/>
          </p:nvSpPr>
          <p:spPr bwMode="auto">
            <a:xfrm>
              <a:off x="209551" y="1696587"/>
              <a:ext cx="452227" cy="302151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4" name="Oval 14"/>
            <p:cNvSpPr>
              <a:spLocks noChangeArrowheads="1"/>
            </p:cNvSpPr>
            <p:nvPr/>
          </p:nvSpPr>
          <p:spPr bwMode="auto">
            <a:xfrm>
              <a:off x="223813" y="1714224"/>
              <a:ext cx="441638" cy="288592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5" name="Rectangle 15"/>
            <p:cNvSpPr>
              <a:spLocks noChangeArrowheads="1"/>
            </p:cNvSpPr>
            <p:nvPr/>
          </p:nvSpPr>
          <p:spPr bwMode="auto">
            <a:xfrm>
              <a:off x="219430" y="1558408"/>
              <a:ext cx="453317" cy="339182"/>
            </a:xfrm>
            <a:prstGeom prst="rect">
              <a:avLst/>
            </a:prstGeom>
            <a:solidFill>
              <a:srgbClr val="00058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6" name="Oval 16"/>
            <p:cNvSpPr>
              <a:spLocks noChangeArrowheads="1"/>
            </p:cNvSpPr>
            <p:nvPr/>
          </p:nvSpPr>
          <p:spPr bwMode="auto">
            <a:xfrm>
              <a:off x="230020" y="1384225"/>
              <a:ext cx="452606" cy="302151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7" name="Oval 17"/>
            <p:cNvSpPr>
              <a:spLocks noChangeArrowheads="1"/>
            </p:cNvSpPr>
            <p:nvPr/>
          </p:nvSpPr>
          <p:spPr bwMode="auto">
            <a:xfrm>
              <a:off x="209551" y="1360488"/>
              <a:ext cx="452606" cy="302118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8" name="Oval 18"/>
            <p:cNvSpPr>
              <a:spLocks noChangeArrowheads="1"/>
            </p:cNvSpPr>
            <p:nvPr/>
          </p:nvSpPr>
          <p:spPr bwMode="auto">
            <a:xfrm>
              <a:off x="223813" y="1377097"/>
              <a:ext cx="441638" cy="289619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5" name="Oval 20"/>
            <p:cNvSpPr>
              <a:spLocks noChangeArrowheads="1"/>
            </p:cNvSpPr>
            <p:nvPr/>
          </p:nvSpPr>
          <p:spPr bwMode="auto">
            <a:xfrm>
              <a:off x="230020" y="4470610"/>
              <a:ext cx="452606" cy="301415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6" name="Oval 21"/>
            <p:cNvSpPr>
              <a:spLocks noChangeArrowheads="1"/>
            </p:cNvSpPr>
            <p:nvPr/>
          </p:nvSpPr>
          <p:spPr bwMode="auto">
            <a:xfrm>
              <a:off x="209551" y="4446920"/>
              <a:ext cx="452606" cy="301415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7" name="Oval 22"/>
            <p:cNvSpPr>
              <a:spLocks noChangeArrowheads="1"/>
            </p:cNvSpPr>
            <p:nvPr/>
          </p:nvSpPr>
          <p:spPr bwMode="auto">
            <a:xfrm>
              <a:off x="223813" y="4463496"/>
              <a:ext cx="441638" cy="288908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8" name="Rectangle 23"/>
            <p:cNvSpPr>
              <a:spLocks noChangeArrowheads="1"/>
            </p:cNvSpPr>
            <p:nvPr/>
          </p:nvSpPr>
          <p:spPr bwMode="auto">
            <a:xfrm>
              <a:off x="219430" y="4309083"/>
              <a:ext cx="453317" cy="338339"/>
            </a:xfrm>
            <a:prstGeom prst="rect">
              <a:avLst/>
            </a:prstGeom>
            <a:solidFill>
              <a:srgbClr val="00058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9" name="Oval 24"/>
            <p:cNvSpPr>
              <a:spLocks noChangeArrowheads="1"/>
            </p:cNvSpPr>
            <p:nvPr/>
          </p:nvSpPr>
          <p:spPr bwMode="auto">
            <a:xfrm>
              <a:off x="230020" y="4134057"/>
              <a:ext cx="452606" cy="302672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0" name="Oval 25"/>
            <p:cNvSpPr>
              <a:spLocks noChangeArrowheads="1"/>
            </p:cNvSpPr>
            <p:nvPr/>
          </p:nvSpPr>
          <p:spPr bwMode="auto">
            <a:xfrm>
              <a:off x="209551" y="4111625"/>
              <a:ext cx="452606" cy="301415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1" name="Oval 26"/>
            <p:cNvSpPr>
              <a:spLocks noChangeArrowheads="1"/>
            </p:cNvSpPr>
            <p:nvPr/>
          </p:nvSpPr>
          <p:spPr bwMode="auto">
            <a:xfrm>
              <a:off x="223813" y="4127936"/>
              <a:ext cx="441638" cy="289173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8" name="Oval 28"/>
            <p:cNvSpPr>
              <a:spLocks noChangeArrowheads="1"/>
            </p:cNvSpPr>
            <p:nvPr/>
          </p:nvSpPr>
          <p:spPr bwMode="auto">
            <a:xfrm>
              <a:off x="230020" y="3482316"/>
              <a:ext cx="452606" cy="302284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9" name="Oval 29"/>
            <p:cNvSpPr>
              <a:spLocks noChangeArrowheads="1"/>
            </p:cNvSpPr>
            <p:nvPr/>
          </p:nvSpPr>
          <p:spPr bwMode="auto">
            <a:xfrm>
              <a:off x="209551" y="3458845"/>
              <a:ext cx="452606" cy="302018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0" name="Oval 30"/>
            <p:cNvSpPr>
              <a:spLocks noChangeArrowheads="1"/>
            </p:cNvSpPr>
            <p:nvPr/>
          </p:nvSpPr>
          <p:spPr bwMode="auto">
            <a:xfrm>
              <a:off x="223813" y="3476216"/>
              <a:ext cx="441638" cy="288724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1" name="Rectangle 31"/>
            <p:cNvSpPr>
              <a:spLocks noChangeArrowheads="1"/>
            </p:cNvSpPr>
            <p:nvPr/>
          </p:nvSpPr>
          <p:spPr bwMode="auto">
            <a:xfrm>
              <a:off x="219430" y="3320466"/>
              <a:ext cx="453317" cy="339282"/>
            </a:xfrm>
            <a:prstGeom prst="rect">
              <a:avLst/>
            </a:prstGeom>
            <a:solidFill>
              <a:srgbClr val="00058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2" name="Oval 32"/>
            <p:cNvSpPr>
              <a:spLocks noChangeArrowheads="1"/>
            </p:cNvSpPr>
            <p:nvPr/>
          </p:nvSpPr>
          <p:spPr bwMode="auto">
            <a:xfrm>
              <a:off x="230020" y="3146350"/>
              <a:ext cx="452606" cy="302018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3" name="Oval 33"/>
            <p:cNvSpPr>
              <a:spLocks noChangeArrowheads="1"/>
            </p:cNvSpPr>
            <p:nvPr/>
          </p:nvSpPr>
          <p:spPr bwMode="auto">
            <a:xfrm>
              <a:off x="209551" y="3122613"/>
              <a:ext cx="452606" cy="302018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4" name="Oval 34"/>
            <p:cNvSpPr>
              <a:spLocks noChangeArrowheads="1"/>
            </p:cNvSpPr>
            <p:nvPr/>
          </p:nvSpPr>
          <p:spPr bwMode="auto">
            <a:xfrm>
              <a:off x="223813" y="3139222"/>
              <a:ext cx="441638" cy="289487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1" name="Oval 36"/>
            <p:cNvSpPr>
              <a:spLocks noChangeArrowheads="1"/>
            </p:cNvSpPr>
            <p:nvPr/>
          </p:nvSpPr>
          <p:spPr bwMode="auto">
            <a:xfrm>
              <a:off x="230020" y="2566594"/>
              <a:ext cx="452606" cy="302019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2" name="Oval 37"/>
            <p:cNvSpPr>
              <a:spLocks noChangeArrowheads="1"/>
            </p:cNvSpPr>
            <p:nvPr/>
          </p:nvSpPr>
          <p:spPr bwMode="auto">
            <a:xfrm>
              <a:off x="209551" y="2542857"/>
              <a:ext cx="452606" cy="302019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3" name="Oval 38"/>
            <p:cNvSpPr>
              <a:spLocks noChangeArrowheads="1"/>
            </p:cNvSpPr>
            <p:nvPr/>
          </p:nvSpPr>
          <p:spPr bwMode="auto">
            <a:xfrm>
              <a:off x="223813" y="2559201"/>
              <a:ext cx="441638" cy="289752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4" name="Rectangle 39"/>
            <p:cNvSpPr>
              <a:spLocks noChangeArrowheads="1"/>
            </p:cNvSpPr>
            <p:nvPr/>
          </p:nvSpPr>
          <p:spPr bwMode="auto">
            <a:xfrm>
              <a:off x="219430" y="2404744"/>
              <a:ext cx="453317" cy="339017"/>
            </a:xfrm>
            <a:prstGeom prst="rect">
              <a:avLst/>
            </a:prstGeom>
            <a:solidFill>
              <a:srgbClr val="00058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5" name="Oval 40"/>
            <p:cNvSpPr>
              <a:spLocks noChangeArrowheads="1"/>
            </p:cNvSpPr>
            <p:nvPr/>
          </p:nvSpPr>
          <p:spPr bwMode="auto">
            <a:xfrm>
              <a:off x="230020" y="2230362"/>
              <a:ext cx="452606" cy="302019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6" name="Oval 41"/>
            <p:cNvSpPr>
              <a:spLocks noChangeArrowheads="1"/>
            </p:cNvSpPr>
            <p:nvPr/>
          </p:nvSpPr>
          <p:spPr bwMode="auto">
            <a:xfrm>
              <a:off x="209551" y="2206625"/>
              <a:ext cx="452606" cy="302019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7" name="Oval 42"/>
            <p:cNvSpPr>
              <a:spLocks noChangeArrowheads="1"/>
            </p:cNvSpPr>
            <p:nvPr/>
          </p:nvSpPr>
          <p:spPr bwMode="auto">
            <a:xfrm>
              <a:off x="223813" y="2223234"/>
              <a:ext cx="441638" cy="289752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76" name="Rectangle 43"/>
            <p:cNvSpPr>
              <a:spLocks noChangeArrowheads="1"/>
            </p:cNvSpPr>
            <p:nvPr/>
          </p:nvSpPr>
          <p:spPr bwMode="auto">
            <a:xfrm>
              <a:off x="-36512" y="4953000"/>
              <a:ext cx="1066800" cy="58737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600" noProof="1">
                  <a:solidFill>
                    <a:srgbClr val="000000"/>
                  </a:solidFill>
                </a:rPr>
                <a:t>Bases de</a:t>
              </a:r>
            </a:p>
            <a:p>
              <a:pPr algn="ctr"/>
              <a:r>
                <a:rPr lang="fr-FR" sz="1600" noProof="1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58377" name="Freeform 44"/>
            <p:cNvSpPr>
              <a:spLocks/>
            </p:cNvSpPr>
            <p:nvPr/>
          </p:nvSpPr>
          <p:spPr bwMode="auto">
            <a:xfrm>
              <a:off x="2143795" y="1628800"/>
              <a:ext cx="1222375" cy="615132"/>
            </a:xfrm>
            <a:custGeom>
              <a:avLst/>
              <a:gdLst>
                <a:gd name="T0" fmla="*/ 628240 w 20000"/>
                <a:gd name="T1" fmla="*/ 0 h 20000"/>
                <a:gd name="T2" fmla="*/ 0 w 20000"/>
                <a:gd name="T3" fmla="*/ 976873 h 20000"/>
                <a:gd name="T4" fmla="*/ 1221458 w 20000"/>
                <a:gd name="T5" fmla="*/ 976873 h 20000"/>
                <a:gd name="T6" fmla="*/ 62824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0279" y="0"/>
                  </a:moveTo>
                  <a:lnTo>
                    <a:pt x="0" y="19979"/>
                  </a:lnTo>
                  <a:lnTo>
                    <a:pt x="19985" y="19979"/>
                  </a:lnTo>
                  <a:lnTo>
                    <a:pt x="10279" y="0"/>
                  </a:lnTo>
                  <a:close/>
                </a:path>
              </a:pathLst>
            </a:custGeom>
            <a:solidFill>
              <a:srgbClr val="00CC99"/>
            </a:solidFill>
            <a:ln w="698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381" name="Rectangle 48"/>
            <p:cNvSpPr>
              <a:spLocks noChangeArrowheads="1"/>
            </p:cNvSpPr>
            <p:nvPr/>
          </p:nvSpPr>
          <p:spPr bwMode="auto">
            <a:xfrm>
              <a:off x="2267620" y="2060848"/>
              <a:ext cx="974725" cy="20796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400" noProof="1" smtClean="0">
                  <a:solidFill>
                    <a:srgbClr val="000000"/>
                  </a:solidFill>
                </a:rPr>
                <a:t>Meta-data</a:t>
              </a:r>
              <a:endParaRPr lang="fr-FR" sz="700" noProof="1">
                <a:solidFill>
                  <a:srgbClr val="000000"/>
                </a:solidFill>
              </a:endParaRPr>
            </a:p>
          </p:txBody>
        </p:sp>
        <p:sp>
          <p:nvSpPr>
            <p:cNvPr id="58383" name="Rectangle 50"/>
            <p:cNvSpPr>
              <a:spLocks noChangeArrowheads="1"/>
            </p:cNvSpPr>
            <p:nvPr/>
          </p:nvSpPr>
          <p:spPr bwMode="auto">
            <a:xfrm>
              <a:off x="2141538" y="4019550"/>
              <a:ext cx="2170112" cy="32702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 sz="1000"/>
            </a:p>
          </p:txBody>
        </p:sp>
        <p:sp>
          <p:nvSpPr>
            <p:cNvPr id="58394" name="Rectangle 61"/>
            <p:cNvSpPr>
              <a:spLocks noChangeArrowheads="1"/>
            </p:cNvSpPr>
            <p:nvPr/>
          </p:nvSpPr>
          <p:spPr bwMode="auto">
            <a:xfrm>
              <a:off x="2235423" y="5947817"/>
              <a:ext cx="1327150" cy="21748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600" noProof="1">
                  <a:solidFill>
                    <a:srgbClr val="000000"/>
                  </a:solidFill>
                </a:rPr>
                <a:t>Administrateur</a:t>
              </a:r>
              <a:endParaRPr lang="fr-FR" sz="800" noProof="1">
                <a:solidFill>
                  <a:srgbClr val="000000"/>
                </a:solidFill>
              </a:endParaRPr>
            </a:p>
          </p:txBody>
        </p:sp>
        <p:sp>
          <p:nvSpPr>
            <p:cNvPr id="58424" name="Oval 65"/>
            <p:cNvSpPr>
              <a:spLocks noChangeArrowheads="1"/>
            </p:cNvSpPr>
            <p:nvPr/>
          </p:nvSpPr>
          <p:spPr bwMode="auto">
            <a:xfrm>
              <a:off x="4910295" y="2213904"/>
              <a:ext cx="453793" cy="302284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5" name="Oval 66"/>
            <p:cNvSpPr>
              <a:spLocks noChangeArrowheads="1"/>
            </p:cNvSpPr>
            <p:nvPr/>
          </p:nvSpPr>
          <p:spPr bwMode="auto">
            <a:xfrm>
              <a:off x="4889425" y="2190432"/>
              <a:ext cx="453793" cy="302019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6" name="Oval 67"/>
            <p:cNvSpPr>
              <a:spLocks noChangeArrowheads="1"/>
            </p:cNvSpPr>
            <p:nvPr/>
          </p:nvSpPr>
          <p:spPr bwMode="auto">
            <a:xfrm>
              <a:off x="4904804" y="2206776"/>
              <a:ext cx="442074" cy="289752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7" name="Rectangle 68"/>
            <p:cNvSpPr>
              <a:spLocks noChangeArrowheads="1"/>
            </p:cNvSpPr>
            <p:nvPr/>
          </p:nvSpPr>
          <p:spPr bwMode="auto">
            <a:xfrm>
              <a:off x="4900407" y="2052054"/>
              <a:ext cx="452700" cy="339282"/>
            </a:xfrm>
            <a:prstGeom prst="rect">
              <a:avLst/>
            </a:prstGeom>
            <a:solidFill>
              <a:srgbClr val="00058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8" name="Oval 69"/>
            <p:cNvSpPr>
              <a:spLocks noChangeArrowheads="1"/>
            </p:cNvSpPr>
            <p:nvPr/>
          </p:nvSpPr>
          <p:spPr bwMode="auto">
            <a:xfrm>
              <a:off x="4910295" y="1876909"/>
              <a:ext cx="453793" cy="303046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9" name="Oval 70"/>
            <p:cNvSpPr>
              <a:spLocks noChangeArrowheads="1"/>
            </p:cNvSpPr>
            <p:nvPr/>
          </p:nvSpPr>
          <p:spPr bwMode="auto">
            <a:xfrm>
              <a:off x="4889425" y="1854200"/>
              <a:ext cx="453793" cy="302019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0" name="Oval 71"/>
            <p:cNvSpPr>
              <a:spLocks noChangeArrowheads="1"/>
            </p:cNvSpPr>
            <p:nvPr/>
          </p:nvSpPr>
          <p:spPr bwMode="auto">
            <a:xfrm>
              <a:off x="4904804" y="1870809"/>
              <a:ext cx="442074" cy="289487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7" name="Oval 73"/>
            <p:cNvSpPr>
              <a:spLocks noChangeArrowheads="1"/>
            </p:cNvSpPr>
            <p:nvPr/>
          </p:nvSpPr>
          <p:spPr bwMode="auto">
            <a:xfrm>
              <a:off x="4910295" y="3976162"/>
              <a:ext cx="453793" cy="302151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8" name="Oval 74"/>
            <p:cNvSpPr>
              <a:spLocks noChangeArrowheads="1"/>
            </p:cNvSpPr>
            <p:nvPr/>
          </p:nvSpPr>
          <p:spPr bwMode="auto">
            <a:xfrm>
              <a:off x="4889425" y="3952424"/>
              <a:ext cx="453793" cy="302151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9" name="Oval 75"/>
            <p:cNvSpPr>
              <a:spLocks noChangeArrowheads="1"/>
            </p:cNvSpPr>
            <p:nvPr/>
          </p:nvSpPr>
          <p:spPr bwMode="auto">
            <a:xfrm>
              <a:off x="4904804" y="3970062"/>
              <a:ext cx="442074" cy="288857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0" name="Rectangle 76"/>
            <p:cNvSpPr>
              <a:spLocks noChangeArrowheads="1"/>
            </p:cNvSpPr>
            <p:nvPr/>
          </p:nvSpPr>
          <p:spPr bwMode="auto">
            <a:xfrm>
              <a:off x="4900407" y="3814245"/>
              <a:ext cx="452700" cy="339448"/>
            </a:xfrm>
            <a:prstGeom prst="rect">
              <a:avLst/>
            </a:prstGeom>
            <a:solidFill>
              <a:srgbClr val="00058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1" name="Oval 77"/>
            <p:cNvSpPr>
              <a:spLocks noChangeArrowheads="1"/>
            </p:cNvSpPr>
            <p:nvPr/>
          </p:nvSpPr>
          <p:spPr bwMode="auto">
            <a:xfrm>
              <a:off x="4910295" y="3640062"/>
              <a:ext cx="453793" cy="302151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2" name="Oval 78"/>
            <p:cNvSpPr>
              <a:spLocks noChangeArrowheads="1"/>
            </p:cNvSpPr>
            <p:nvPr/>
          </p:nvSpPr>
          <p:spPr bwMode="auto">
            <a:xfrm>
              <a:off x="4889425" y="3616325"/>
              <a:ext cx="453793" cy="302118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3" name="Oval 79"/>
            <p:cNvSpPr>
              <a:spLocks noChangeArrowheads="1"/>
            </p:cNvSpPr>
            <p:nvPr/>
          </p:nvSpPr>
          <p:spPr bwMode="auto">
            <a:xfrm>
              <a:off x="4904804" y="3632934"/>
              <a:ext cx="442074" cy="289620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0" name="Oval 81"/>
            <p:cNvSpPr>
              <a:spLocks noChangeArrowheads="1"/>
            </p:cNvSpPr>
            <p:nvPr/>
          </p:nvSpPr>
          <p:spPr bwMode="auto">
            <a:xfrm>
              <a:off x="4910295" y="3060292"/>
              <a:ext cx="453793" cy="302033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1" name="Oval 82"/>
            <p:cNvSpPr>
              <a:spLocks noChangeArrowheads="1"/>
            </p:cNvSpPr>
            <p:nvPr/>
          </p:nvSpPr>
          <p:spPr bwMode="auto">
            <a:xfrm>
              <a:off x="4889425" y="3036553"/>
              <a:ext cx="453793" cy="302033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2" name="Oval 83"/>
            <p:cNvSpPr>
              <a:spLocks noChangeArrowheads="1"/>
            </p:cNvSpPr>
            <p:nvPr/>
          </p:nvSpPr>
          <p:spPr bwMode="auto">
            <a:xfrm>
              <a:off x="4904804" y="3052898"/>
              <a:ext cx="442074" cy="289766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3" name="Rectangle 84"/>
            <p:cNvSpPr>
              <a:spLocks noChangeArrowheads="1"/>
            </p:cNvSpPr>
            <p:nvPr/>
          </p:nvSpPr>
          <p:spPr bwMode="auto">
            <a:xfrm>
              <a:off x="4900407" y="2898433"/>
              <a:ext cx="452700" cy="339033"/>
            </a:xfrm>
            <a:prstGeom prst="rect">
              <a:avLst/>
            </a:prstGeom>
            <a:solidFill>
              <a:srgbClr val="00058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4" name="Oval 85"/>
            <p:cNvSpPr>
              <a:spLocks noChangeArrowheads="1"/>
            </p:cNvSpPr>
            <p:nvPr/>
          </p:nvSpPr>
          <p:spPr bwMode="auto">
            <a:xfrm>
              <a:off x="4910295" y="2723049"/>
              <a:ext cx="453793" cy="302033"/>
            </a:xfrm>
            <a:prstGeom prst="ellipse">
              <a:avLst/>
            </a:prstGeom>
            <a:solidFill>
              <a:srgbClr val="9999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5" name="Oval 86"/>
            <p:cNvSpPr>
              <a:spLocks noChangeArrowheads="1"/>
            </p:cNvSpPr>
            <p:nvPr/>
          </p:nvSpPr>
          <p:spPr bwMode="auto">
            <a:xfrm>
              <a:off x="4889425" y="2700338"/>
              <a:ext cx="453793" cy="302000"/>
            </a:xfrm>
            <a:prstGeom prst="ellipse">
              <a:avLst/>
            </a:prstGeom>
            <a:solidFill>
              <a:srgbClr val="FFFF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6" name="Oval 87"/>
            <p:cNvSpPr>
              <a:spLocks noChangeArrowheads="1"/>
            </p:cNvSpPr>
            <p:nvPr/>
          </p:nvSpPr>
          <p:spPr bwMode="auto">
            <a:xfrm>
              <a:off x="4904804" y="2716948"/>
              <a:ext cx="442074" cy="289733"/>
            </a:xfrm>
            <a:prstGeom prst="ellipse">
              <a:avLst/>
            </a:prstGeom>
            <a:solidFill>
              <a:srgbClr val="00058C"/>
            </a:solidFill>
            <a:ln w="698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0" name="Rectangle 88"/>
            <p:cNvSpPr>
              <a:spLocks noChangeArrowheads="1"/>
            </p:cNvSpPr>
            <p:nvPr/>
          </p:nvSpPr>
          <p:spPr bwMode="auto">
            <a:xfrm>
              <a:off x="1824810" y="1268760"/>
              <a:ext cx="1858963" cy="21602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400" noProof="1">
                  <a:solidFill>
                    <a:srgbClr val="000000"/>
                  </a:solidFill>
                </a:rPr>
                <a:t>Data Warehouse</a:t>
              </a:r>
              <a:endParaRPr lang="fr-FR" sz="1200" noProof="1">
                <a:solidFill>
                  <a:srgbClr val="000000"/>
                </a:solidFill>
              </a:endParaRPr>
            </a:p>
          </p:txBody>
        </p:sp>
        <p:sp>
          <p:nvSpPr>
            <p:cNvPr id="58409" name="Text Box 97"/>
            <p:cNvSpPr txBox="1">
              <a:spLocks noChangeArrowheads="1"/>
            </p:cNvSpPr>
            <p:nvPr/>
          </p:nvSpPr>
          <p:spPr bwMode="auto">
            <a:xfrm>
              <a:off x="4288210" y="4651276"/>
              <a:ext cx="198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noProof="1" smtClean="0">
                  <a:solidFill>
                    <a:srgbClr val="000000"/>
                  </a:solidFill>
                </a:rPr>
                <a:t>Data Marts</a:t>
              </a:r>
              <a:endParaRPr lang="fr-FR" sz="1600" noProof="1">
                <a:solidFill>
                  <a:srgbClr val="000000"/>
                </a:solidFill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7523163" y="2067248"/>
              <a:ext cx="493712" cy="56673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 sz="1000"/>
            </a:p>
          </p:txBody>
        </p:sp>
        <p:sp>
          <p:nvSpPr>
            <p:cNvPr id="134" name="Rectangle 121"/>
            <p:cNvSpPr>
              <a:spLocks noChangeArrowheads="1"/>
            </p:cNvSpPr>
            <p:nvPr/>
          </p:nvSpPr>
          <p:spPr bwMode="auto">
            <a:xfrm>
              <a:off x="7668344" y="3717032"/>
              <a:ext cx="996950" cy="57606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 noProof="1" smtClean="0">
                  <a:solidFill>
                    <a:srgbClr val="000000"/>
                  </a:solidFill>
                </a:rPr>
                <a:t>Utilisateurs</a:t>
              </a:r>
            </a:p>
            <a:p>
              <a:r>
                <a:rPr lang="fr-FR" sz="1400" noProof="1" smtClean="0">
                  <a:solidFill>
                    <a:srgbClr val="000000"/>
                  </a:solidFill>
                </a:rPr>
                <a:t>Requêteurs</a:t>
              </a:r>
              <a:endParaRPr lang="fr-FR" sz="1400" noProof="1">
                <a:solidFill>
                  <a:srgbClr val="000000"/>
                </a:solidFill>
              </a:endParaRPr>
            </a:p>
          </p:txBody>
        </p:sp>
        <p:cxnSp>
          <p:nvCxnSpPr>
            <p:cNvPr id="143" name="Connecteur en arc 142"/>
            <p:cNvCxnSpPr>
              <a:stCxn id="58420" idx="3"/>
              <a:endCxn id="13501" idx="1"/>
            </p:cNvCxnSpPr>
            <p:nvPr/>
          </p:nvCxnSpPr>
          <p:spPr>
            <a:xfrm flipV="1">
              <a:off x="5353107" y="3044255"/>
              <a:ext cx="2384489" cy="939714"/>
            </a:xfrm>
            <a:prstGeom prst="curvedConnector3">
              <a:avLst>
                <a:gd name="adj1" fmla="val 77391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en arc 146"/>
            <p:cNvCxnSpPr>
              <a:stCxn id="190" idx="3"/>
              <a:endCxn id="13501" idx="1"/>
            </p:cNvCxnSpPr>
            <p:nvPr/>
          </p:nvCxnSpPr>
          <p:spPr>
            <a:xfrm rot="5400000" flipH="1" flipV="1">
              <a:off x="4477852" y="1321385"/>
              <a:ext cx="1536873" cy="4982614"/>
            </a:xfrm>
            <a:prstGeom prst="curvedConnector4">
              <a:avLst>
                <a:gd name="adj1" fmla="val -43915"/>
                <a:gd name="adj2" fmla="val 93291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>
              <a:off x="1115616" y="4941168"/>
              <a:ext cx="1224136" cy="28803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600" noProof="1" smtClean="0">
                  <a:solidFill>
                    <a:srgbClr val="000000"/>
                  </a:solidFill>
                </a:rPr>
                <a:t>Alimentation</a:t>
              </a:r>
              <a:endParaRPr lang="fr-FR" sz="1600" noProof="1">
                <a:solidFill>
                  <a:srgbClr val="000000"/>
                </a:solidFill>
              </a:endParaRPr>
            </a:p>
          </p:txBody>
        </p:sp>
        <p:cxnSp>
          <p:nvCxnSpPr>
            <p:cNvPr id="182" name="Connecteur droit avec flèche 181"/>
            <p:cNvCxnSpPr/>
            <p:nvPr/>
          </p:nvCxnSpPr>
          <p:spPr>
            <a:xfrm>
              <a:off x="611560" y="1700808"/>
              <a:ext cx="21602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avec flèche 185"/>
            <p:cNvCxnSpPr/>
            <p:nvPr/>
          </p:nvCxnSpPr>
          <p:spPr>
            <a:xfrm>
              <a:off x="611560" y="2564904"/>
              <a:ext cx="21602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avec flèche 186"/>
            <p:cNvCxnSpPr/>
            <p:nvPr/>
          </p:nvCxnSpPr>
          <p:spPr>
            <a:xfrm>
              <a:off x="611560" y="3501008"/>
              <a:ext cx="21602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avec flèche 187"/>
            <p:cNvCxnSpPr/>
            <p:nvPr/>
          </p:nvCxnSpPr>
          <p:spPr>
            <a:xfrm>
              <a:off x="611560" y="4509120"/>
              <a:ext cx="21602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avec flèche 188"/>
            <p:cNvCxnSpPr/>
            <p:nvPr/>
          </p:nvCxnSpPr>
          <p:spPr>
            <a:xfrm>
              <a:off x="1835696" y="3068960"/>
              <a:ext cx="21602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ylindre 189"/>
            <p:cNvSpPr/>
            <p:nvPr/>
          </p:nvSpPr>
          <p:spPr>
            <a:xfrm>
              <a:off x="2250926" y="2348880"/>
              <a:ext cx="1008112" cy="22322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Rectangle 48"/>
            <p:cNvSpPr>
              <a:spLocks noChangeArrowheads="1"/>
            </p:cNvSpPr>
            <p:nvPr/>
          </p:nvSpPr>
          <p:spPr bwMode="auto">
            <a:xfrm>
              <a:off x="2267744" y="3140968"/>
              <a:ext cx="974725" cy="20796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400" noProof="1" smtClean="0">
                  <a:solidFill>
                    <a:srgbClr val="000000"/>
                  </a:solidFill>
                </a:rPr>
                <a:t>Data</a:t>
              </a:r>
              <a:endParaRPr lang="fr-FR" sz="700" noProof="1">
                <a:solidFill>
                  <a:srgbClr val="000000"/>
                </a:solidFill>
              </a:endParaRPr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1023956" y="1664573"/>
              <a:ext cx="212874" cy="62340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162" name="Rectangle 71"/>
            <p:cNvSpPr>
              <a:spLocks noChangeArrowheads="1"/>
            </p:cNvSpPr>
            <p:nvPr/>
          </p:nvSpPr>
          <p:spPr bwMode="auto">
            <a:xfrm>
              <a:off x="827584" y="1268760"/>
              <a:ext cx="1008112" cy="35283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169" name="Rectangle 37"/>
            <p:cNvSpPr>
              <a:spLocks noChangeArrowheads="1"/>
            </p:cNvSpPr>
            <p:nvPr/>
          </p:nvSpPr>
          <p:spPr bwMode="auto">
            <a:xfrm>
              <a:off x="970775" y="1628800"/>
              <a:ext cx="288032" cy="6480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172" name="Rectangle 37"/>
            <p:cNvSpPr>
              <a:spLocks noChangeArrowheads="1"/>
            </p:cNvSpPr>
            <p:nvPr/>
          </p:nvSpPr>
          <p:spPr bwMode="auto">
            <a:xfrm>
              <a:off x="1169950" y="2708920"/>
              <a:ext cx="288032" cy="6480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173" name="Rectangle 37"/>
            <p:cNvSpPr>
              <a:spLocks noChangeArrowheads="1"/>
            </p:cNvSpPr>
            <p:nvPr/>
          </p:nvSpPr>
          <p:spPr bwMode="auto">
            <a:xfrm>
              <a:off x="1304254" y="3789040"/>
              <a:ext cx="288032" cy="6480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164" name="Text Box 60"/>
            <p:cNvSpPr txBox="1">
              <a:spLocks noChangeArrowheads="1"/>
            </p:cNvSpPr>
            <p:nvPr/>
          </p:nvSpPr>
          <p:spPr bwMode="auto">
            <a:xfrm>
              <a:off x="720228" y="2462699"/>
              <a:ext cx="118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0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Transformation</a:t>
              </a:r>
              <a:endParaRPr lang="fr-FR" sz="1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5" name="Text Box 60"/>
            <p:cNvSpPr txBox="1">
              <a:spLocks noChangeArrowheads="1"/>
            </p:cNvSpPr>
            <p:nvPr/>
          </p:nvSpPr>
          <p:spPr bwMode="auto">
            <a:xfrm>
              <a:off x="916828" y="3566678"/>
              <a:ext cx="10628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0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Chargement</a:t>
              </a:r>
              <a:endParaRPr lang="fr-FR" sz="1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3" name="Text Box 60"/>
            <p:cNvSpPr txBox="1">
              <a:spLocks noChangeArrowheads="1"/>
            </p:cNvSpPr>
            <p:nvPr/>
          </p:nvSpPr>
          <p:spPr bwMode="auto">
            <a:xfrm>
              <a:off x="827584" y="1412777"/>
              <a:ext cx="648072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0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Extraction</a:t>
              </a:r>
              <a:endParaRPr lang="fr-FR" sz="1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" name="Rectangle 36"/>
            <p:cNvSpPr>
              <a:spLocks noChangeArrowheads="1"/>
            </p:cNvSpPr>
            <p:nvPr/>
          </p:nvSpPr>
          <p:spPr bwMode="auto">
            <a:xfrm>
              <a:off x="3795608" y="1664573"/>
              <a:ext cx="212874" cy="62340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202" name="Rectangle 71"/>
            <p:cNvSpPr>
              <a:spLocks noChangeArrowheads="1"/>
            </p:cNvSpPr>
            <p:nvPr/>
          </p:nvSpPr>
          <p:spPr bwMode="auto">
            <a:xfrm>
              <a:off x="3599236" y="1268760"/>
              <a:ext cx="1008112" cy="35283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203" name="Rectangle 37"/>
            <p:cNvSpPr>
              <a:spLocks noChangeArrowheads="1"/>
            </p:cNvSpPr>
            <p:nvPr/>
          </p:nvSpPr>
          <p:spPr bwMode="auto">
            <a:xfrm>
              <a:off x="3742427" y="1628800"/>
              <a:ext cx="288032" cy="6480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204" name="Rectangle 37"/>
            <p:cNvSpPr>
              <a:spLocks noChangeArrowheads="1"/>
            </p:cNvSpPr>
            <p:nvPr/>
          </p:nvSpPr>
          <p:spPr bwMode="auto">
            <a:xfrm>
              <a:off x="3941602" y="2708920"/>
              <a:ext cx="288032" cy="6480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205" name="Rectangle 37"/>
            <p:cNvSpPr>
              <a:spLocks noChangeArrowheads="1"/>
            </p:cNvSpPr>
            <p:nvPr/>
          </p:nvSpPr>
          <p:spPr bwMode="auto">
            <a:xfrm>
              <a:off x="4075906" y="3789040"/>
              <a:ext cx="288032" cy="6480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206" name="Text Box 60"/>
            <p:cNvSpPr txBox="1">
              <a:spLocks noChangeArrowheads="1"/>
            </p:cNvSpPr>
            <p:nvPr/>
          </p:nvSpPr>
          <p:spPr bwMode="auto">
            <a:xfrm>
              <a:off x="3491880" y="2462699"/>
              <a:ext cx="118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0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Transformation</a:t>
              </a:r>
              <a:endParaRPr lang="fr-FR" sz="1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7" name="Text Box 60"/>
            <p:cNvSpPr txBox="1">
              <a:spLocks noChangeArrowheads="1"/>
            </p:cNvSpPr>
            <p:nvPr/>
          </p:nvSpPr>
          <p:spPr bwMode="auto">
            <a:xfrm>
              <a:off x="3688480" y="3566678"/>
              <a:ext cx="10628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0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Chargement</a:t>
              </a:r>
              <a:endParaRPr lang="fr-FR" sz="1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8" name="Text Box 60"/>
            <p:cNvSpPr txBox="1">
              <a:spLocks noChangeArrowheads="1"/>
            </p:cNvSpPr>
            <p:nvPr/>
          </p:nvSpPr>
          <p:spPr bwMode="auto">
            <a:xfrm>
              <a:off x="3599236" y="1412777"/>
              <a:ext cx="648072" cy="226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0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Extraction</a:t>
              </a:r>
              <a:endParaRPr lang="fr-FR" sz="1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8" name="Cube 217"/>
            <p:cNvSpPr/>
            <p:nvPr/>
          </p:nvSpPr>
          <p:spPr>
            <a:xfrm>
              <a:off x="6012160" y="2646641"/>
              <a:ext cx="792088" cy="72008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OLAP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20" name="Connecteur en arc 219"/>
            <p:cNvCxnSpPr>
              <a:stCxn id="218" idx="5"/>
              <a:endCxn id="13501" idx="1"/>
            </p:cNvCxnSpPr>
            <p:nvPr/>
          </p:nvCxnSpPr>
          <p:spPr>
            <a:xfrm>
              <a:off x="6804248" y="2916671"/>
              <a:ext cx="933348" cy="12758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01" name="Picture 189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7596" y="2636912"/>
              <a:ext cx="858446" cy="814685"/>
            </a:xfrm>
            <a:prstGeom prst="rect">
              <a:avLst/>
            </a:prstGeom>
            <a:noFill/>
          </p:spPr>
        </p:pic>
        <p:cxnSp>
          <p:nvCxnSpPr>
            <p:cNvPr id="226" name="Connecteur en arc 225"/>
            <p:cNvCxnSpPr>
              <a:stCxn id="58427" idx="3"/>
              <a:endCxn id="13501" idx="1"/>
            </p:cNvCxnSpPr>
            <p:nvPr/>
          </p:nvCxnSpPr>
          <p:spPr>
            <a:xfrm>
              <a:off x="5353107" y="2221695"/>
              <a:ext cx="2384489" cy="822560"/>
            </a:xfrm>
            <a:prstGeom prst="curvedConnector3">
              <a:avLst>
                <a:gd name="adj1" fmla="val 78761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02" name="Picture 190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5013176"/>
              <a:ext cx="753925" cy="769664"/>
            </a:xfrm>
            <a:prstGeom prst="rect">
              <a:avLst/>
            </a:prstGeom>
            <a:noFill/>
          </p:spPr>
        </p:pic>
        <p:cxnSp>
          <p:nvCxnSpPr>
            <p:cNvPr id="238" name="Connecteur droit avec flèche 237"/>
            <p:cNvCxnSpPr>
              <a:stCxn id="58413" idx="3"/>
              <a:endCxn id="218" idx="2"/>
            </p:cNvCxnSpPr>
            <p:nvPr/>
          </p:nvCxnSpPr>
          <p:spPr>
            <a:xfrm>
              <a:off x="5353107" y="3067950"/>
              <a:ext cx="659053" cy="2874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e 123"/>
          <p:cNvGrpSpPr/>
          <p:nvPr/>
        </p:nvGrpSpPr>
        <p:grpSpPr>
          <a:xfrm>
            <a:off x="2754982" y="4581127"/>
            <a:ext cx="6389018" cy="1709019"/>
            <a:chOff x="2754982" y="4581127"/>
            <a:chExt cx="6389018" cy="1709019"/>
          </a:xfrm>
        </p:grpSpPr>
        <p:grpSp>
          <p:nvGrpSpPr>
            <p:cNvPr id="121" name="Groupe 120"/>
            <p:cNvGrpSpPr/>
            <p:nvPr/>
          </p:nvGrpSpPr>
          <p:grpSpPr>
            <a:xfrm>
              <a:off x="2754982" y="4581127"/>
              <a:ext cx="6389018" cy="1709019"/>
              <a:chOff x="2754982" y="4581127"/>
              <a:chExt cx="6389018" cy="1709019"/>
            </a:xfrm>
          </p:grpSpPr>
          <p:sp>
            <p:nvSpPr>
              <p:cNvPr id="145" name="Rectangle 122"/>
              <p:cNvSpPr>
                <a:spLocks noChangeArrowheads="1"/>
              </p:cNvSpPr>
              <p:nvPr/>
            </p:nvSpPr>
            <p:spPr bwMode="auto">
              <a:xfrm>
                <a:off x="7543800" y="5301159"/>
                <a:ext cx="989013" cy="1968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 sz="800" noProof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4"/>
              <p:cNvGrpSpPr>
                <a:grpSpLocks/>
              </p:cNvGrpSpPr>
              <p:nvPr/>
            </p:nvGrpSpPr>
            <p:grpSpPr bwMode="auto">
              <a:xfrm>
                <a:off x="6018633" y="5316190"/>
                <a:ext cx="1229866" cy="661988"/>
                <a:chOff x="0" y="1"/>
                <a:chExt cx="19969" cy="19968"/>
              </a:xfrm>
              <a:solidFill>
                <a:srgbClr val="FF0000"/>
              </a:solidFill>
            </p:grpSpPr>
            <p:sp>
              <p:nvSpPr>
                <p:cNvPr id="126" name="Oval 65"/>
                <p:cNvSpPr>
                  <a:spLocks noChangeArrowheads="1"/>
                </p:cNvSpPr>
                <p:nvPr/>
              </p:nvSpPr>
              <p:spPr bwMode="auto">
                <a:xfrm>
                  <a:off x="878" y="10851"/>
                  <a:ext cx="19091" cy="9118"/>
                </a:xfrm>
                <a:prstGeom prst="ellipse">
                  <a:avLst/>
                </a:prstGeom>
                <a:grp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7" name="Oval 66"/>
                <p:cNvSpPr>
                  <a:spLocks noChangeArrowheads="1"/>
                </p:cNvSpPr>
                <p:nvPr/>
              </p:nvSpPr>
              <p:spPr bwMode="auto">
                <a:xfrm>
                  <a:off x="0" y="10143"/>
                  <a:ext cx="19091" cy="9110"/>
                </a:xfrm>
                <a:prstGeom prst="ellipse">
                  <a:avLst/>
                </a:prstGeom>
                <a:grp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8" name="Oval 67"/>
                <p:cNvSpPr>
                  <a:spLocks noChangeArrowheads="1"/>
                </p:cNvSpPr>
                <p:nvPr/>
              </p:nvSpPr>
              <p:spPr bwMode="auto">
                <a:xfrm>
                  <a:off x="647" y="10636"/>
                  <a:ext cx="18598" cy="8740"/>
                </a:xfrm>
                <a:prstGeom prst="ellipse">
                  <a:avLst/>
                </a:prstGeom>
                <a:grpFill/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9" name="Rectangle 68"/>
                <p:cNvSpPr>
                  <a:spLocks noChangeArrowheads="1"/>
                </p:cNvSpPr>
                <p:nvPr/>
              </p:nvSpPr>
              <p:spPr bwMode="auto">
                <a:xfrm>
                  <a:off x="462" y="5969"/>
                  <a:ext cx="19045" cy="10234"/>
                </a:xfrm>
                <a:prstGeom prst="rect">
                  <a:avLst/>
                </a:prstGeom>
                <a:grpFill/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" name="Oval 69"/>
                <p:cNvSpPr>
                  <a:spLocks noChangeArrowheads="1"/>
                </p:cNvSpPr>
                <p:nvPr/>
              </p:nvSpPr>
              <p:spPr bwMode="auto">
                <a:xfrm>
                  <a:off x="878" y="686"/>
                  <a:ext cx="19091" cy="9141"/>
                </a:xfrm>
                <a:prstGeom prst="ellipse">
                  <a:avLst/>
                </a:prstGeom>
                <a:grp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" name="Oval 70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9091" cy="9110"/>
                </a:xfrm>
                <a:prstGeom prst="ellipse">
                  <a:avLst/>
                </a:prstGeom>
                <a:grpFill/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3" name="Oval 71"/>
                <p:cNvSpPr>
                  <a:spLocks noChangeArrowheads="1"/>
                </p:cNvSpPr>
                <p:nvPr/>
              </p:nvSpPr>
              <p:spPr bwMode="auto">
                <a:xfrm>
                  <a:off x="647" y="502"/>
                  <a:ext cx="18598" cy="8732"/>
                </a:xfrm>
                <a:prstGeom prst="ellipse">
                  <a:avLst/>
                </a:prstGeom>
                <a:grpFill/>
                <a:ln w="698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136" name="Connecteur en arc 146"/>
              <p:cNvCxnSpPr>
                <a:stCxn id="190" idx="3"/>
                <a:endCxn id="129" idx="1"/>
              </p:cNvCxnSpPr>
              <p:nvPr/>
            </p:nvCxnSpPr>
            <p:spPr>
              <a:xfrm rot="16200000" flipH="1">
                <a:off x="3849756" y="3486353"/>
                <a:ext cx="1102557" cy="3292105"/>
              </a:xfrm>
              <a:prstGeom prst="curved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Rectangle 122"/>
              <p:cNvSpPr>
                <a:spLocks noChangeArrowheads="1"/>
              </p:cNvSpPr>
              <p:nvPr/>
            </p:nvSpPr>
            <p:spPr bwMode="auto">
              <a:xfrm>
                <a:off x="7866409" y="5733256"/>
                <a:ext cx="1277591" cy="55689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400" b="1" noProof="1" smtClean="0">
                    <a:solidFill>
                      <a:srgbClr val="FF0000"/>
                    </a:solidFill>
                  </a:rPr>
                  <a:t>Data Miner</a:t>
                </a:r>
              </a:p>
              <a:p>
                <a:r>
                  <a:rPr lang="fr-FR" sz="1400" b="1" noProof="1" smtClean="0">
                    <a:solidFill>
                      <a:srgbClr val="FF0000"/>
                    </a:solidFill>
                  </a:rPr>
                  <a:t>Data Scientist</a:t>
                </a:r>
                <a:endParaRPr lang="fr-FR" sz="700" b="1" noProof="1">
                  <a:solidFill>
                    <a:srgbClr val="FF0000"/>
                  </a:solidFill>
                </a:endParaRPr>
              </a:p>
            </p:txBody>
          </p:sp>
          <p:pic>
            <p:nvPicPr>
              <p:cNvPr id="13505" name="Picture 193" descr="C:\Program Files\Microsoft Office\MEDIA\CAGCAT10\j0234657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002826" y="4653136"/>
                <a:ext cx="856793" cy="833933"/>
              </a:xfrm>
              <a:prstGeom prst="rect">
                <a:avLst/>
              </a:prstGeom>
              <a:noFill/>
            </p:spPr>
          </p:pic>
        </p:grpSp>
        <p:cxnSp>
          <p:nvCxnSpPr>
            <p:cNvPr id="245" name="Connecteur en arc 146"/>
            <p:cNvCxnSpPr>
              <a:stCxn id="129" idx="3"/>
              <a:endCxn id="13505" idx="1"/>
            </p:cNvCxnSpPr>
            <p:nvPr/>
          </p:nvCxnSpPr>
          <p:spPr>
            <a:xfrm flipV="1">
              <a:off x="7220045" y="5070103"/>
              <a:ext cx="782781" cy="61358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2"/>
          <p:cNvSpPr>
            <a:spLocks noChangeArrowheads="1"/>
          </p:cNvSpPr>
          <p:nvPr/>
        </p:nvSpPr>
        <p:spPr bwMode="auto">
          <a:xfrm>
            <a:off x="611560" y="103932"/>
            <a:ext cx="8532440" cy="6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50000"/>
              </a:spcBef>
              <a:defRPr/>
            </a:pPr>
            <a:r>
              <a:rPr lang="fr-FR" sz="2200" b="1" dirty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source des données – le </a:t>
            </a:r>
            <a:r>
              <a:rPr lang="fr-FR" sz="22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datawarehouse</a:t>
            </a:r>
            <a:r>
              <a:rPr lang="fr-FR" sz="22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le data </a:t>
            </a:r>
            <a:r>
              <a:rPr lang="fr-FR" sz="2200" b="1" dirty="0" err="1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lake</a:t>
            </a:r>
            <a:r>
              <a:rPr lang="fr-FR" sz="2200" b="1" dirty="0" smtClean="0">
                <a:solidFill>
                  <a:srgbClr val="4634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88859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-KLESIA affinitaire">
  <a:themeElements>
    <a:clrScheme name="Charte KLESIA">
      <a:dk1>
        <a:srgbClr val="584446"/>
      </a:dk1>
      <a:lt1>
        <a:srgbClr val="FFFFFF"/>
      </a:lt1>
      <a:dk2>
        <a:srgbClr val="F19524"/>
      </a:dk2>
      <a:lt2>
        <a:srgbClr val="EEECE1"/>
      </a:lt2>
      <a:accent1>
        <a:srgbClr val="F19524"/>
      </a:accent1>
      <a:accent2>
        <a:srgbClr val="F4AE5A"/>
      </a:accent2>
      <a:accent3>
        <a:srgbClr val="F6C07E"/>
      </a:accent3>
      <a:accent4>
        <a:srgbClr val="FADCB8"/>
      </a:accent4>
      <a:accent5>
        <a:srgbClr val="A4888B"/>
      </a:accent5>
      <a:accent6>
        <a:srgbClr val="74585B"/>
      </a:accent6>
      <a:hlink>
        <a:srgbClr val="366092"/>
      </a:hlink>
      <a:folHlink>
        <a:srgbClr val="800080"/>
      </a:folHlink>
    </a:clrScheme>
    <a:fontScheme name="Police KLES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numCol="2" spcCol="360000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PPT-KLESIA</Template>
  <TotalTime>37721</TotalTime>
  <Words>2726</Words>
  <Application>Microsoft Office PowerPoint</Application>
  <PresentationFormat>Affichage à l'écran (4:3)</PresentationFormat>
  <Paragraphs>621</Paragraphs>
  <Slides>41</Slides>
  <Notes>41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PPT-KLESIA affinitaire</vt:lpstr>
      <vt:lpstr>Graphique Microsoft Excel</vt:lpstr>
      <vt:lpstr>ClipArt</vt:lpstr>
      <vt:lpstr>Visio</vt:lpstr>
      <vt:lpstr>Graphique</vt:lpstr>
      <vt:lpstr>La qualité des données pour optimiser les performances des entreprises</vt:lpstr>
      <vt:lpstr>Klesia un groupe de protection sociale</vt:lpstr>
      <vt:lpstr>Sommaire</vt:lpstr>
      <vt:lpstr>Klesia un groupe de protection sociale, et demain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Extraction des données depuis les bases de production -  Intégration dans le système d’information décisionnel</vt:lpstr>
      <vt:lpstr>Constitution d’un modèle   Modélisation </vt:lpstr>
      <vt:lpstr>Constitution d’un modèle   Apprentissage </vt:lpstr>
      <vt:lpstr>Constitution d’un modèle   Implémentation du modèle </vt:lpstr>
      <vt:lpstr>Le data mining c’est ... </vt:lpstr>
      <vt:lpstr>Domaines fonctionnels d’intervention du data mining </vt:lpstr>
      <vt:lpstr>Sommaire</vt:lpstr>
      <vt:lpstr>Sommaire</vt:lpstr>
      <vt:lpstr>L’évolution des besoins</vt:lpstr>
      <vt:lpstr>Un florilège de termes plus ou moins techniques, plus ou moins redondants…</vt:lpstr>
      <vt:lpstr>Un peu de vocabulaire</vt:lpstr>
      <vt:lpstr>Sommaire</vt:lpstr>
      <vt:lpstr>Quels sont les problèmes de qualité des données ?</vt:lpstr>
      <vt:lpstr>Quels sont les problèmes de qualité des données ?</vt:lpstr>
      <vt:lpstr>Quels sont les problèmes de qualité des données ?</vt:lpstr>
      <vt:lpstr>Exemple de données « individu »</vt:lpstr>
      <vt:lpstr>Sommaire</vt:lpstr>
      <vt:lpstr>La gestion de la qualité des données</vt:lpstr>
      <vt:lpstr>Un cercle vertueux</vt:lpstr>
      <vt:lpstr>Analyser les données en s’appuyant sur des métriques</vt:lpstr>
      <vt:lpstr>Sommaire</vt:lpstr>
      <vt:lpstr>Le processus qualité des données</vt:lpstr>
      <vt:lpstr>Principales fonctions du profiling des données</vt:lpstr>
      <vt:lpstr>Intégration dans les applicatifs CRM, ERP,… : SAP </vt:lpstr>
      <vt:lpstr>Intégration dans les applicatifs CRM, ERP,… : Oracle (Anciennement Siebel) </vt:lpstr>
      <vt:lpstr>Sommaire</vt:lpstr>
      <vt:lpstr>Adresse Particulier</vt:lpstr>
      <vt:lpstr>Adresse Entreprise</vt:lpstr>
      <vt:lpstr>Restructuration Normalisation Validation Postale</vt:lpstr>
      <vt:lpstr>Restructuration Normalisation Validation Postale &amp; Dédoublonnage des adresses : exemples</vt:lpstr>
      <vt:lpstr>NPAI, Estocade, Charade</vt:lpstr>
      <vt:lpstr>Présentation PowerPoint</vt:lpstr>
    </vt:vector>
  </TitlesOfParts>
  <Company>KLESIA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Jouzier;Emmanuel BOURDAUD</dc:creator>
  <cp:lastModifiedBy>Jérôme Loncelle</cp:lastModifiedBy>
  <cp:revision>481</cp:revision>
  <cp:lastPrinted>2017-02-13T10:53:13Z</cp:lastPrinted>
  <dcterms:created xsi:type="dcterms:W3CDTF">2014-11-25T07:16:34Z</dcterms:created>
  <dcterms:modified xsi:type="dcterms:W3CDTF">2017-02-13T11:25:39Z</dcterms:modified>
</cp:coreProperties>
</file>